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notesMasterIdLst>
    <p:notesMasterId r:id="rId13"/>
  </p:notesMasterIdLst>
  <p:sldIdLst>
    <p:sldId id="620" r:id="rId2"/>
    <p:sldId id="608" r:id="rId3"/>
    <p:sldId id="609" r:id="rId4"/>
    <p:sldId id="610" r:id="rId5"/>
    <p:sldId id="611" r:id="rId6"/>
    <p:sldId id="621" r:id="rId7"/>
    <p:sldId id="613" r:id="rId8"/>
    <p:sldId id="612" r:id="rId9"/>
    <p:sldId id="615" r:id="rId10"/>
    <p:sldId id="617" r:id="rId11"/>
    <p:sldId id="61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99C"/>
    <a:srgbClr val="525252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A6F6-A9F9-45C1-9081-A34E8FB43899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A39AA-DD7C-4C15-806F-5DCCC23FD0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13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A39AA-DD7C-4C15-806F-5DCCC23FD03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96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84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90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50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860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405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51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49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913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52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77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83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22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52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25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4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3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AD47E9-3A10-4121-9DBC-33BDE66CA194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F5F08A-17D7-49BD-AE55-E83F29161B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5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E80B8-9C27-484F-8595-2369BD91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2021" y="5353236"/>
            <a:ext cx="8248650" cy="666298"/>
          </a:xfrm>
        </p:spPr>
        <p:txBody>
          <a:bodyPr>
            <a:normAutofit fontScale="90000"/>
          </a:bodyPr>
          <a:lstStyle/>
          <a:p>
            <a:br>
              <a:rPr lang="en-US" altLang="zh-CN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sz="4000" b="1" dirty="0">
                <a:solidFill>
                  <a:srgbClr val="C00000"/>
                </a:solidFill>
              </a:rPr>
              <a:t>中国药科大学病理与</a:t>
            </a:r>
            <a:r>
              <a:rPr lang="en-US" altLang="zh-CN" sz="4000" b="1" dirty="0">
                <a:solidFill>
                  <a:srgbClr val="C00000"/>
                </a:solidFill>
              </a:rPr>
              <a:t>PDX</a:t>
            </a:r>
            <a:r>
              <a:rPr lang="zh-CN" altLang="en-US" sz="4000" b="1" dirty="0">
                <a:solidFill>
                  <a:srgbClr val="C00000"/>
                </a:solidFill>
              </a:rPr>
              <a:t>药效评价平台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AC6DC5-78F3-4BF9-9C30-F2BB1A808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221" y="95967"/>
            <a:ext cx="1426450" cy="3229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2D1D66-2CDB-4FF6-A650-E5AABF8E8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51" y="6356864"/>
            <a:ext cx="360040" cy="480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5E9A164-534A-4629-9FB7-2CDFB08F0DB5}"/>
              </a:ext>
            </a:extLst>
          </p:cNvPr>
          <p:cNvSpPr txBox="1"/>
          <p:nvPr/>
        </p:nvSpPr>
        <p:spPr>
          <a:xfrm>
            <a:off x="9552281" y="6400002"/>
            <a:ext cx="27108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江宁校区综合研发楼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楼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1F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3E3938-9C9F-4CFB-824C-4F7CC6A49AC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58" y="95967"/>
            <a:ext cx="5921405" cy="516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71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数字病理服务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9C48472-A7F9-47C7-AB63-090926D7C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0AD87D0-EE4D-40FD-A706-C02D59695F83}"/>
              </a:ext>
            </a:extLst>
          </p:cNvPr>
          <p:cNvSpPr txBox="1"/>
          <p:nvPr/>
        </p:nvSpPr>
        <p:spPr>
          <a:xfrm>
            <a:off x="1524001" y="2215047"/>
            <a:ext cx="3970601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常用实验动物组织切片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典型病变动物病理切片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动物病理远程会诊平台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A2799A-08B4-4A47-A3F5-19B239851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/>
          <a:stretch/>
        </p:blipFill>
        <p:spPr>
          <a:xfrm>
            <a:off x="5459426" y="1286913"/>
            <a:ext cx="6401545" cy="4402829"/>
          </a:xfrm>
          <a:prstGeom prst="rect">
            <a:avLst/>
          </a:prstGeom>
          <a:solidFill>
            <a:srgbClr val="0A599C"/>
          </a:solidFill>
        </p:spPr>
      </p:pic>
    </p:spTree>
    <p:extLst>
      <p:ext uri="{BB962C8B-B14F-4D97-AF65-F5344CB8AC3E}">
        <p14:creationId xmlns:p14="http://schemas.microsoft.com/office/powerpoint/2010/main" val="79982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联系我们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FFAF9F4-0102-4979-BFAA-C5436C3FF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51" y="121355"/>
            <a:ext cx="1380870" cy="300083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b="1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" name="椭圆形标注 16">
            <a:extLst>
              <a:ext uri="{FF2B5EF4-FFF2-40B4-BE49-F238E27FC236}">
                <a16:creationId xmlns:a16="http://schemas.microsoft.com/office/drawing/2014/main" id="{8D81194A-7460-4DC6-8096-13BC5809C2A3}"/>
              </a:ext>
            </a:extLst>
          </p:cNvPr>
          <p:cNvSpPr/>
          <p:nvPr/>
        </p:nvSpPr>
        <p:spPr>
          <a:xfrm>
            <a:off x="2038165" y="4509215"/>
            <a:ext cx="515315" cy="374222"/>
          </a:xfrm>
          <a:prstGeom prst="wedgeEllipseCallout">
            <a:avLst>
              <a:gd name="adj1" fmla="val -38188"/>
              <a:gd name="adj2" fmla="val 6182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4A343AF-D20E-4909-B275-66678EF0898D}"/>
              </a:ext>
            </a:extLst>
          </p:cNvPr>
          <p:cNvGrpSpPr/>
          <p:nvPr/>
        </p:nvGrpSpPr>
        <p:grpSpPr>
          <a:xfrm>
            <a:off x="1957184" y="3415843"/>
            <a:ext cx="596296" cy="549500"/>
            <a:chOff x="12227116" y="4392007"/>
            <a:chExt cx="627436" cy="478740"/>
          </a:xfrm>
          <a:solidFill>
            <a:srgbClr val="0070C0"/>
          </a:solidFill>
        </p:grpSpPr>
        <p:sp>
          <p:nvSpPr>
            <p:cNvPr id="12" name="Freeform 112">
              <a:extLst>
                <a:ext uri="{FF2B5EF4-FFF2-40B4-BE49-F238E27FC236}">
                  <a16:creationId xmlns:a16="http://schemas.microsoft.com/office/drawing/2014/main" id="{6AA98462-696C-4324-9EE5-CD1E7DC783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3279" y="4392007"/>
              <a:ext cx="482364" cy="301026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13">
              <a:extLst>
                <a:ext uri="{FF2B5EF4-FFF2-40B4-BE49-F238E27FC236}">
                  <a16:creationId xmlns:a16="http://schemas.microsoft.com/office/drawing/2014/main" id="{02633671-1351-44F0-B457-5B415FD7C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27116" y="4707540"/>
              <a:ext cx="627436" cy="163207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7">
            <a:extLst>
              <a:ext uri="{FF2B5EF4-FFF2-40B4-BE49-F238E27FC236}">
                <a16:creationId xmlns:a16="http://schemas.microsoft.com/office/drawing/2014/main" id="{A2252BB3-34D5-4281-AA30-0AC32761ADCD}"/>
              </a:ext>
            </a:extLst>
          </p:cNvPr>
          <p:cNvSpPr>
            <a:spLocks noEditPoints="1"/>
          </p:cNvSpPr>
          <p:nvPr/>
        </p:nvSpPr>
        <p:spPr bwMode="auto">
          <a:xfrm>
            <a:off x="2003725" y="2001272"/>
            <a:ext cx="549756" cy="549500"/>
          </a:xfrm>
          <a:custGeom>
            <a:avLst/>
            <a:gdLst>
              <a:gd name="T0" fmla="*/ 3683 w 4318"/>
              <a:gd name="T1" fmla="*/ 634 h 4316"/>
              <a:gd name="T2" fmla="*/ 2870 w 4318"/>
              <a:gd name="T3" fmla="*/ 120 h 4316"/>
              <a:gd name="T4" fmla="*/ 1913 w 4318"/>
              <a:gd name="T5" fmla="*/ 13 h 4316"/>
              <a:gd name="T6" fmla="*/ 1010 w 4318"/>
              <a:gd name="T7" fmla="*/ 331 h 4316"/>
              <a:gd name="T8" fmla="*/ 332 w 4318"/>
              <a:gd name="T9" fmla="*/ 1009 h 4316"/>
              <a:gd name="T10" fmla="*/ 13 w 4318"/>
              <a:gd name="T11" fmla="*/ 1915 h 4316"/>
              <a:gd name="T12" fmla="*/ 114 w 4318"/>
              <a:gd name="T13" fmla="*/ 2849 h 4316"/>
              <a:gd name="T14" fmla="*/ 509 w 4318"/>
              <a:gd name="T15" fmla="*/ 3476 h 4316"/>
              <a:gd name="T16" fmla="*/ 720 w 4318"/>
              <a:gd name="T17" fmla="*/ 3500 h 4316"/>
              <a:gd name="T18" fmla="*/ 275 w 4318"/>
              <a:gd name="T19" fmla="*/ 2722 h 4316"/>
              <a:gd name="T20" fmla="*/ 226 w 4318"/>
              <a:gd name="T21" fmla="*/ 1774 h 4316"/>
              <a:gd name="T22" fmla="*/ 618 w 4318"/>
              <a:gd name="T23" fmla="*/ 932 h 4316"/>
              <a:gd name="T24" fmla="*/ 1303 w 4318"/>
              <a:gd name="T25" fmla="*/ 385 h 4316"/>
              <a:gd name="T26" fmla="*/ 2288 w 4318"/>
              <a:gd name="T27" fmla="*/ 192 h 4316"/>
              <a:gd name="T28" fmla="*/ 3201 w 4318"/>
              <a:gd name="T29" fmla="*/ 488 h 4316"/>
              <a:gd name="T30" fmla="*/ 3822 w 4318"/>
              <a:gd name="T31" fmla="*/ 1110 h 4316"/>
              <a:gd name="T32" fmla="*/ 4121 w 4318"/>
              <a:gd name="T33" fmla="*/ 2026 h 4316"/>
              <a:gd name="T34" fmla="*/ 3929 w 4318"/>
              <a:gd name="T35" fmla="*/ 3007 h 4316"/>
              <a:gd name="T36" fmla="*/ 3380 w 4318"/>
              <a:gd name="T37" fmla="*/ 3693 h 4316"/>
              <a:gd name="T38" fmla="*/ 2538 w 4318"/>
              <a:gd name="T39" fmla="*/ 4086 h 4316"/>
              <a:gd name="T40" fmla="*/ 1689 w 4318"/>
              <a:gd name="T41" fmla="*/ 4076 h 4316"/>
              <a:gd name="T42" fmla="*/ 1202 w 4318"/>
              <a:gd name="T43" fmla="*/ 3817 h 4316"/>
              <a:gd name="T44" fmla="*/ 1133 w 4318"/>
              <a:gd name="T45" fmla="*/ 3469 h 4316"/>
              <a:gd name="T46" fmla="*/ 1317 w 4318"/>
              <a:gd name="T47" fmla="*/ 3438 h 4316"/>
              <a:gd name="T48" fmla="*/ 1587 w 4318"/>
              <a:gd name="T49" fmla="*/ 3248 h 4316"/>
              <a:gd name="T50" fmla="*/ 1810 w 4318"/>
              <a:gd name="T51" fmla="*/ 2850 h 4316"/>
              <a:gd name="T52" fmla="*/ 1763 w 4318"/>
              <a:gd name="T53" fmla="*/ 2699 h 4316"/>
              <a:gd name="T54" fmla="*/ 1737 w 4318"/>
              <a:gd name="T55" fmla="*/ 2352 h 4316"/>
              <a:gd name="T56" fmla="*/ 1991 w 4318"/>
              <a:gd name="T57" fmla="*/ 1770 h 4316"/>
              <a:gd name="T58" fmla="*/ 2246 w 4318"/>
              <a:gd name="T59" fmla="*/ 1435 h 4316"/>
              <a:gd name="T60" fmla="*/ 2508 w 4318"/>
              <a:gd name="T61" fmla="*/ 1342 h 4316"/>
              <a:gd name="T62" fmla="*/ 2707 w 4318"/>
              <a:gd name="T63" fmla="*/ 873 h 4316"/>
              <a:gd name="T64" fmla="*/ 2694 w 4318"/>
              <a:gd name="T65" fmla="*/ 582 h 4316"/>
              <a:gd name="T66" fmla="*/ 2365 w 4318"/>
              <a:gd name="T67" fmla="*/ 562 h 4316"/>
              <a:gd name="T68" fmla="*/ 2075 w 4318"/>
              <a:gd name="T69" fmla="*/ 700 h 4316"/>
              <a:gd name="T70" fmla="*/ 1628 w 4318"/>
              <a:gd name="T71" fmla="*/ 1300 h 4316"/>
              <a:gd name="T72" fmla="*/ 1100 w 4318"/>
              <a:gd name="T73" fmla="*/ 2431 h 4316"/>
              <a:gd name="T74" fmla="*/ 983 w 4318"/>
              <a:gd name="T75" fmla="*/ 2991 h 4316"/>
              <a:gd name="T76" fmla="*/ 1037 w 4318"/>
              <a:gd name="T77" fmla="*/ 3300 h 4316"/>
              <a:gd name="T78" fmla="*/ 965 w 4318"/>
              <a:gd name="T79" fmla="*/ 3786 h 4316"/>
              <a:gd name="T80" fmla="*/ 1348 w 4318"/>
              <a:gd name="T81" fmla="*/ 4160 h 4316"/>
              <a:gd name="T82" fmla="*/ 2157 w 4318"/>
              <a:gd name="T83" fmla="*/ 4316 h 4316"/>
              <a:gd name="T84" fmla="*/ 3091 w 4318"/>
              <a:gd name="T85" fmla="*/ 4100 h 4316"/>
              <a:gd name="T86" fmla="*/ 3845 w 4318"/>
              <a:gd name="T87" fmla="*/ 3502 h 4316"/>
              <a:gd name="T88" fmla="*/ 4263 w 4318"/>
              <a:gd name="T89" fmla="*/ 2635 h 4316"/>
              <a:gd name="T90" fmla="*/ 4265 w 4318"/>
              <a:gd name="T91" fmla="*/ 1678 h 4316"/>
              <a:gd name="T92" fmla="*/ 2875 w 4318"/>
              <a:gd name="T93" fmla="*/ 1499 h 4316"/>
              <a:gd name="T94" fmla="*/ 3098 w 4318"/>
              <a:gd name="T95" fmla="*/ 1172 h 4316"/>
              <a:gd name="T96" fmla="*/ 3073 w 4318"/>
              <a:gd name="T97" fmla="*/ 772 h 4316"/>
              <a:gd name="T98" fmla="*/ 2809 w 4318"/>
              <a:gd name="T99" fmla="*/ 914 h 4316"/>
              <a:gd name="T100" fmla="*/ 2629 w 4318"/>
              <a:gd name="T101" fmla="*/ 1450 h 4316"/>
              <a:gd name="T102" fmla="*/ 1793 w 4318"/>
              <a:gd name="T103" fmla="*/ 3138 h 4316"/>
              <a:gd name="T104" fmla="*/ 1524 w 4318"/>
              <a:gd name="T105" fmla="*/ 3559 h 4316"/>
              <a:gd name="T106" fmla="*/ 1778 w 4318"/>
              <a:gd name="T107" fmla="*/ 3608 h 4316"/>
              <a:gd name="T108" fmla="*/ 2086 w 4318"/>
              <a:gd name="T109" fmla="*/ 3262 h 4316"/>
              <a:gd name="T110" fmla="*/ 2090 w 4318"/>
              <a:gd name="T111" fmla="*/ 2969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318" h="4316">
                <a:moveTo>
                  <a:pt x="4155" y="1335"/>
                </a:moveTo>
                <a:lnTo>
                  <a:pt x="4103" y="1224"/>
                </a:lnTo>
                <a:lnTo>
                  <a:pt x="4048" y="1118"/>
                </a:lnTo>
                <a:lnTo>
                  <a:pt x="3987" y="1013"/>
                </a:lnTo>
                <a:lnTo>
                  <a:pt x="3920" y="914"/>
                </a:lnTo>
                <a:lnTo>
                  <a:pt x="3847" y="817"/>
                </a:lnTo>
                <a:lnTo>
                  <a:pt x="3768" y="723"/>
                </a:lnTo>
                <a:lnTo>
                  <a:pt x="3683" y="634"/>
                </a:lnTo>
                <a:lnTo>
                  <a:pt x="3594" y="548"/>
                </a:lnTo>
                <a:lnTo>
                  <a:pt x="3501" y="470"/>
                </a:lnTo>
                <a:lnTo>
                  <a:pt x="3405" y="397"/>
                </a:lnTo>
                <a:lnTo>
                  <a:pt x="3306" y="330"/>
                </a:lnTo>
                <a:lnTo>
                  <a:pt x="3202" y="268"/>
                </a:lnTo>
                <a:lnTo>
                  <a:pt x="3095" y="213"/>
                </a:lnTo>
                <a:lnTo>
                  <a:pt x="2984" y="164"/>
                </a:lnTo>
                <a:lnTo>
                  <a:pt x="2870" y="120"/>
                </a:lnTo>
                <a:lnTo>
                  <a:pt x="2754" y="84"/>
                </a:lnTo>
                <a:lnTo>
                  <a:pt x="2638" y="54"/>
                </a:lnTo>
                <a:lnTo>
                  <a:pt x="2520" y="30"/>
                </a:lnTo>
                <a:lnTo>
                  <a:pt x="2401" y="13"/>
                </a:lnTo>
                <a:lnTo>
                  <a:pt x="2279" y="4"/>
                </a:lnTo>
                <a:lnTo>
                  <a:pt x="2157" y="0"/>
                </a:lnTo>
                <a:lnTo>
                  <a:pt x="2034" y="4"/>
                </a:lnTo>
                <a:lnTo>
                  <a:pt x="1913" y="13"/>
                </a:lnTo>
                <a:lnTo>
                  <a:pt x="1794" y="30"/>
                </a:lnTo>
                <a:lnTo>
                  <a:pt x="1676" y="54"/>
                </a:lnTo>
                <a:lnTo>
                  <a:pt x="1560" y="84"/>
                </a:lnTo>
                <a:lnTo>
                  <a:pt x="1446" y="120"/>
                </a:lnTo>
                <a:lnTo>
                  <a:pt x="1332" y="164"/>
                </a:lnTo>
                <a:lnTo>
                  <a:pt x="1220" y="215"/>
                </a:lnTo>
                <a:lnTo>
                  <a:pt x="1113" y="270"/>
                </a:lnTo>
                <a:lnTo>
                  <a:pt x="1010" y="331"/>
                </a:lnTo>
                <a:lnTo>
                  <a:pt x="910" y="398"/>
                </a:lnTo>
                <a:lnTo>
                  <a:pt x="814" y="471"/>
                </a:lnTo>
                <a:lnTo>
                  <a:pt x="721" y="548"/>
                </a:lnTo>
                <a:lnTo>
                  <a:pt x="632" y="634"/>
                </a:lnTo>
                <a:lnTo>
                  <a:pt x="549" y="721"/>
                </a:lnTo>
                <a:lnTo>
                  <a:pt x="471" y="813"/>
                </a:lnTo>
                <a:lnTo>
                  <a:pt x="399" y="910"/>
                </a:lnTo>
                <a:lnTo>
                  <a:pt x="332" y="1009"/>
                </a:lnTo>
                <a:lnTo>
                  <a:pt x="271" y="1113"/>
                </a:lnTo>
                <a:lnTo>
                  <a:pt x="216" y="1221"/>
                </a:lnTo>
                <a:lnTo>
                  <a:pt x="166" y="1333"/>
                </a:lnTo>
                <a:lnTo>
                  <a:pt x="122" y="1446"/>
                </a:lnTo>
                <a:lnTo>
                  <a:pt x="85" y="1563"/>
                </a:lnTo>
                <a:lnTo>
                  <a:pt x="53" y="1679"/>
                </a:lnTo>
                <a:lnTo>
                  <a:pt x="30" y="1797"/>
                </a:lnTo>
                <a:lnTo>
                  <a:pt x="13" y="1915"/>
                </a:lnTo>
                <a:lnTo>
                  <a:pt x="4" y="2036"/>
                </a:lnTo>
                <a:lnTo>
                  <a:pt x="0" y="2156"/>
                </a:lnTo>
                <a:lnTo>
                  <a:pt x="2" y="2279"/>
                </a:lnTo>
                <a:lnTo>
                  <a:pt x="13" y="2399"/>
                </a:lnTo>
                <a:lnTo>
                  <a:pt x="29" y="2516"/>
                </a:lnTo>
                <a:lnTo>
                  <a:pt x="51" y="2630"/>
                </a:lnTo>
                <a:lnTo>
                  <a:pt x="78" y="2741"/>
                </a:lnTo>
                <a:lnTo>
                  <a:pt x="114" y="2849"/>
                </a:lnTo>
                <a:lnTo>
                  <a:pt x="154" y="2953"/>
                </a:lnTo>
                <a:lnTo>
                  <a:pt x="201" y="3053"/>
                </a:lnTo>
                <a:lnTo>
                  <a:pt x="254" y="3150"/>
                </a:lnTo>
                <a:lnTo>
                  <a:pt x="313" y="3243"/>
                </a:lnTo>
                <a:lnTo>
                  <a:pt x="378" y="3332"/>
                </a:lnTo>
                <a:lnTo>
                  <a:pt x="449" y="3417"/>
                </a:lnTo>
                <a:lnTo>
                  <a:pt x="479" y="3449"/>
                </a:lnTo>
                <a:lnTo>
                  <a:pt x="509" y="3476"/>
                </a:lnTo>
                <a:lnTo>
                  <a:pt x="539" y="3497"/>
                </a:lnTo>
                <a:lnTo>
                  <a:pt x="568" y="3512"/>
                </a:lnTo>
                <a:lnTo>
                  <a:pt x="597" y="3521"/>
                </a:lnTo>
                <a:lnTo>
                  <a:pt x="623" y="3525"/>
                </a:lnTo>
                <a:lnTo>
                  <a:pt x="639" y="3523"/>
                </a:lnTo>
                <a:lnTo>
                  <a:pt x="660" y="3519"/>
                </a:lnTo>
                <a:lnTo>
                  <a:pt x="686" y="3511"/>
                </a:lnTo>
                <a:lnTo>
                  <a:pt x="720" y="3500"/>
                </a:lnTo>
                <a:lnTo>
                  <a:pt x="642" y="3400"/>
                </a:lnTo>
                <a:lnTo>
                  <a:pt x="571" y="3301"/>
                </a:lnTo>
                <a:lnTo>
                  <a:pt x="507" y="3203"/>
                </a:lnTo>
                <a:lnTo>
                  <a:pt x="449" y="3108"/>
                </a:lnTo>
                <a:lnTo>
                  <a:pt x="397" y="3013"/>
                </a:lnTo>
                <a:lnTo>
                  <a:pt x="352" y="2921"/>
                </a:lnTo>
                <a:lnTo>
                  <a:pt x="313" y="2829"/>
                </a:lnTo>
                <a:lnTo>
                  <a:pt x="275" y="2722"/>
                </a:lnTo>
                <a:lnTo>
                  <a:pt x="243" y="2613"/>
                </a:lnTo>
                <a:lnTo>
                  <a:pt x="220" y="2502"/>
                </a:lnTo>
                <a:lnTo>
                  <a:pt x="203" y="2389"/>
                </a:lnTo>
                <a:lnTo>
                  <a:pt x="192" y="2274"/>
                </a:lnTo>
                <a:lnTo>
                  <a:pt x="188" y="2156"/>
                </a:lnTo>
                <a:lnTo>
                  <a:pt x="192" y="2028"/>
                </a:lnTo>
                <a:lnTo>
                  <a:pt x="205" y="1899"/>
                </a:lnTo>
                <a:lnTo>
                  <a:pt x="226" y="1774"/>
                </a:lnTo>
                <a:lnTo>
                  <a:pt x="255" y="1649"/>
                </a:lnTo>
                <a:lnTo>
                  <a:pt x="293" y="1528"/>
                </a:lnTo>
                <a:lnTo>
                  <a:pt x="339" y="1406"/>
                </a:lnTo>
                <a:lnTo>
                  <a:pt x="383" y="1304"/>
                </a:lnTo>
                <a:lnTo>
                  <a:pt x="435" y="1206"/>
                </a:lnTo>
                <a:lnTo>
                  <a:pt x="491" y="1111"/>
                </a:lnTo>
                <a:lnTo>
                  <a:pt x="551" y="1020"/>
                </a:lnTo>
                <a:lnTo>
                  <a:pt x="618" y="932"/>
                </a:lnTo>
                <a:lnTo>
                  <a:pt x="689" y="847"/>
                </a:lnTo>
                <a:lnTo>
                  <a:pt x="766" y="766"/>
                </a:lnTo>
                <a:lnTo>
                  <a:pt x="847" y="689"/>
                </a:lnTo>
                <a:lnTo>
                  <a:pt x="931" y="618"/>
                </a:lnTo>
                <a:lnTo>
                  <a:pt x="1019" y="551"/>
                </a:lnTo>
                <a:lnTo>
                  <a:pt x="1110" y="491"/>
                </a:lnTo>
                <a:lnTo>
                  <a:pt x="1205" y="435"/>
                </a:lnTo>
                <a:lnTo>
                  <a:pt x="1303" y="385"/>
                </a:lnTo>
                <a:lnTo>
                  <a:pt x="1405" y="339"/>
                </a:lnTo>
                <a:lnTo>
                  <a:pt x="1526" y="293"/>
                </a:lnTo>
                <a:lnTo>
                  <a:pt x="1649" y="255"/>
                </a:lnTo>
                <a:lnTo>
                  <a:pt x="1773" y="226"/>
                </a:lnTo>
                <a:lnTo>
                  <a:pt x="1899" y="205"/>
                </a:lnTo>
                <a:lnTo>
                  <a:pt x="2027" y="194"/>
                </a:lnTo>
                <a:lnTo>
                  <a:pt x="2157" y="188"/>
                </a:lnTo>
                <a:lnTo>
                  <a:pt x="2288" y="192"/>
                </a:lnTo>
                <a:lnTo>
                  <a:pt x="2416" y="205"/>
                </a:lnTo>
                <a:lnTo>
                  <a:pt x="2542" y="226"/>
                </a:lnTo>
                <a:lnTo>
                  <a:pt x="2667" y="255"/>
                </a:lnTo>
                <a:lnTo>
                  <a:pt x="2788" y="292"/>
                </a:lnTo>
                <a:lnTo>
                  <a:pt x="2909" y="338"/>
                </a:lnTo>
                <a:lnTo>
                  <a:pt x="3008" y="382"/>
                </a:lnTo>
                <a:lnTo>
                  <a:pt x="3107" y="433"/>
                </a:lnTo>
                <a:lnTo>
                  <a:pt x="3201" y="488"/>
                </a:lnTo>
                <a:lnTo>
                  <a:pt x="3291" y="550"/>
                </a:lnTo>
                <a:lnTo>
                  <a:pt x="3379" y="617"/>
                </a:lnTo>
                <a:lnTo>
                  <a:pt x="3464" y="689"/>
                </a:lnTo>
                <a:lnTo>
                  <a:pt x="3545" y="766"/>
                </a:lnTo>
                <a:lnTo>
                  <a:pt x="3623" y="847"/>
                </a:lnTo>
                <a:lnTo>
                  <a:pt x="3695" y="931"/>
                </a:lnTo>
                <a:lnTo>
                  <a:pt x="3760" y="1018"/>
                </a:lnTo>
                <a:lnTo>
                  <a:pt x="3822" y="1110"/>
                </a:lnTo>
                <a:lnTo>
                  <a:pt x="3878" y="1204"/>
                </a:lnTo>
                <a:lnTo>
                  <a:pt x="3929" y="1302"/>
                </a:lnTo>
                <a:lnTo>
                  <a:pt x="3974" y="1405"/>
                </a:lnTo>
                <a:lnTo>
                  <a:pt x="4021" y="1525"/>
                </a:lnTo>
                <a:lnTo>
                  <a:pt x="4058" y="1648"/>
                </a:lnTo>
                <a:lnTo>
                  <a:pt x="4088" y="1772"/>
                </a:lnTo>
                <a:lnTo>
                  <a:pt x="4109" y="1898"/>
                </a:lnTo>
                <a:lnTo>
                  <a:pt x="4121" y="2026"/>
                </a:lnTo>
                <a:lnTo>
                  <a:pt x="4126" y="2155"/>
                </a:lnTo>
                <a:lnTo>
                  <a:pt x="4121" y="2284"/>
                </a:lnTo>
                <a:lnTo>
                  <a:pt x="4109" y="2411"/>
                </a:lnTo>
                <a:lnTo>
                  <a:pt x="4088" y="2537"/>
                </a:lnTo>
                <a:lnTo>
                  <a:pt x="4058" y="2660"/>
                </a:lnTo>
                <a:lnTo>
                  <a:pt x="4021" y="2783"/>
                </a:lnTo>
                <a:lnTo>
                  <a:pt x="3974" y="2905"/>
                </a:lnTo>
                <a:lnTo>
                  <a:pt x="3929" y="3007"/>
                </a:lnTo>
                <a:lnTo>
                  <a:pt x="3878" y="3105"/>
                </a:lnTo>
                <a:lnTo>
                  <a:pt x="3822" y="3201"/>
                </a:lnTo>
                <a:lnTo>
                  <a:pt x="3760" y="3292"/>
                </a:lnTo>
                <a:lnTo>
                  <a:pt x="3695" y="3379"/>
                </a:lnTo>
                <a:lnTo>
                  <a:pt x="3623" y="3464"/>
                </a:lnTo>
                <a:lnTo>
                  <a:pt x="3545" y="3544"/>
                </a:lnTo>
                <a:lnTo>
                  <a:pt x="3464" y="3621"/>
                </a:lnTo>
                <a:lnTo>
                  <a:pt x="3380" y="3693"/>
                </a:lnTo>
                <a:lnTo>
                  <a:pt x="3293" y="3758"/>
                </a:lnTo>
                <a:lnTo>
                  <a:pt x="3201" y="3820"/>
                </a:lnTo>
                <a:lnTo>
                  <a:pt x="3107" y="3876"/>
                </a:lnTo>
                <a:lnTo>
                  <a:pt x="3008" y="3927"/>
                </a:lnTo>
                <a:lnTo>
                  <a:pt x="2906" y="3972"/>
                </a:lnTo>
                <a:lnTo>
                  <a:pt x="2784" y="4019"/>
                </a:lnTo>
                <a:lnTo>
                  <a:pt x="2661" y="4055"/>
                </a:lnTo>
                <a:lnTo>
                  <a:pt x="2538" y="4086"/>
                </a:lnTo>
                <a:lnTo>
                  <a:pt x="2412" y="4107"/>
                </a:lnTo>
                <a:lnTo>
                  <a:pt x="2285" y="4118"/>
                </a:lnTo>
                <a:lnTo>
                  <a:pt x="2157" y="4124"/>
                </a:lnTo>
                <a:lnTo>
                  <a:pt x="2055" y="4121"/>
                </a:lnTo>
                <a:lnTo>
                  <a:pt x="1957" y="4116"/>
                </a:lnTo>
                <a:lnTo>
                  <a:pt x="1862" y="4107"/>
                </a:lnTo>
                <a:lnTo>
                  <a:pt x="1773" y="4093"/>
                </a:lnTo>
                <a:lnTo>
                  <a:pt x="1689" y="4076"/>
                </a:lnTo>
                <a:lnTo>
                  <a:pt x="1610" y="4055"/>
                </a:lnTo>
                <a:lnTo>
                  <a:pt x="1535" y="4032"/>
                </a:lnTo>
                <a:lnTo>
                  <a:pt x="1464" y="4003"/>
                </a:lnTo>
                <a:lnTo>
                  <a:pt x="1399" y="3972"/>
                </a:lnTo>
                <a:lnTo>
                  <a:pt x="1338" y="3936"/>
                </a:lnTo>
                <a:lnTo>
                  <a:pt x="1286" y="3900"/>
                </a:lnTo>
                <a:lnTo>
                  <a:pt x="1240" y="3859"/>
                </a:lnTo>
                <a:lnTo>
                  <a:pt x="1202" y="3817"/>
                </a:lnTo>
                <a:lnTo>
                  <a:pt x="1169" y="3773"/>
                </a:lnTo>
                <a:lnTo>
                  <a:pt x="1146" y="3727"/>
                </a:lnTo>
                <a:lnTo>
                  <a:pt x="1127" y="3677"/>
                </a:lnTo>
                <a:lnTo>
                  <a:pt x="1117" y="3626"/>
                </a:lnTo>
                <a:lnTo>
                  <a:pt x="1114" y="3572"/>
                </a:lnTo>
                <a:lnTo>
                  <a:pt x="1116" y="3537"/>
                </a:lnTo>
                <a:lnTo>
                  <a:pt x="1122" y="3503"/>
                </a:lnTo>
                <a:lnTo>
                  <a:pt x="1133" y="3469"/>
                </a:lnTo>
                <a:lnTo>
                  <a:pt x="1148" y="3435"/>
                </a:lnTo>
                <a:lnTo>
                  <a:pt x="1169" y="3398"/>
                </a:lnTo>
                <a:lnTo>
                  <a:pt x="1196" y="3360"/>
                </a:lnTo>
                <a:lnTo>
                  <a:pt x="1224" y="3385"/>
                </a:lnTo>
                <a:lnTo>
                  <a:pt x="1251" y="3406"/>
                </a:lnTo>
                <a:lnTo>
                  <a:pt x="1274" y="3421"/>
                </a:lnTo>
                <a:lnTo>
                  <a:pt x="1296" y="3432"/>
                </a:lnTo>
                <a:lnTo>
                  <a:pt x="1317" y="3438"/>
                </a:lnTo>
                <a:lnTo>
                  <a:pt x="1336" y="3440"/>
                </a:lnTo>
                <a:lnTo>
                  <a:pt x="1355" y="3438"/>
                </a:lnTo>
                <a:lnTo>
                  <a:pt x="1378" y="3428"/>
                </a:lnTo>
                <a:lnTo>
                  <a:pt x="1405" y="3414"/>
                </a:lnTo>
                <a:lnTo>
                  <a:pt x="1435" y="3393"/>
                </a:lnTo>
                <a:lnTo>
                  <a:pt x="1469" y="3366"/>
                </a:lnTo>
                <a:lnTo>
                  <a:pt x="1528" y="3311"/>
                </a:lnTo>
                <a:lnTo>
                  <a:pt x="1587" y="3248"/>
                </a:lnTo>
                <a:lnTo>
                  <a:pt x="1647" y="3174"/>
                </a:lnTo>
                <a:lnTo>
                  <a:pt x="1683" y="3123"/>
                </a:lnTo>
                <a:lnTo>
                  <a:pt x="1714" y="3070"/>
                </a:lnTo>
                <a:lnTo>
                  <a:pt x="1744" y="3012"/>
                </a:lnTo>
                <a:lnTo>
                  <a:pt x="1772" y="2952"/>
                </a:lnTo>
                <a:lnTo>
                  <a:pt x="1788" y="2913"/>
                </a:lnTo>
                <a:lnTo>
                  <a:pt x="1801" y="2879"/>
                </a:lnTo>
                <a:lnTo>
                  <a:pt x="1810" y="2850"/>
                </a:lnTo>
                <a:lnTo>
                  <a:pt x="1818" y="2826"/>
                </a:lnTo>
                <a:lnTo>
                  <a:pt x="1822" y="2807"/>
                </a:lnTo>
                <a:lnTo>
                  <a:pt x="1823" y="2794"/>
                </a:lnTo>
                <a:lnTo>
                  <a:pt x="1822" y="2783"/>
                </a:lnTo>
                <a:lnTo>
                  <a:pt x="1814" y="2769"/>
                </a:lnTo>
                <a:lnTo>
                  <a:pt x="1802" y="2749"/>
                </a:lnTo>
                <a:lnTo>
                  <a:pt x="1785" y="2727"/>
                </a:lnTo>
                <a:lnTo>
                  <a:pt x="1763" y="2699"/>
                </a:lnTo>
                <a:lnTo>
                  <a:pt x="1735" y="2663"/>
                </a:lnTo>
                <a:lnTo>
                  <a:pt x="1716" y="2626"/>
                </a:lnTo>
                <a:lnTo>
                  <a:pt x="1705" y="2589"/>
                </a:lnTo>
                <a:lnTo>
                  <a:pt x="1701" y="2551"/>
                </a:lnTo>
                <a:lnTo>
                  <a:pt x="1703" y="2509"/>
                </a:lnTo>
                <a:lnTo>
                  <a:pt x="1710" y="2462"/>
                </a:lnTo>
                <a:lnTo>
                  <a:pt x="1721" y="2410"/>
                </a:lnTo>
                <a:lnTo>
                  <a:pt x="1737" y="2352"/>
                </a:lnTo>
                <a:lnTo>
                  <a:pt x="1758" y="2291"/>
                </a:lnTo>
                <a:lnTo>
                  <a:pt x="1782" y="2223"/>
                </a:lnTo>
                <a:lnTo>
                  <a:pt x="1811" y="2151"/>
                </a:lnTo>
                <a:lnTo>
                  <a:pt x="1844" y="2072"/>
                </a:lnTo>
                <a:lnTo>
                  <a:pt x="1881" y="1990"/>
                </a:lnTo>
                <a:lnTo>
                  <a:pt x="1923" y="1902"/>
                </a:lnTo>
                <a:lnTo>
                  <a:pt x="1958" y="1833"/>
                </a:lnTo>
                <a:lnTo>
                  <a:pt x="1991" y="1770"/>
                </a:lnTo>
                <a:lnTo>
                  <a:pt x="2022" y="1714"/>
                </a:lnTo>
                <a:lnTo>
                  <a:pt x="2051" y="1662"/>
                </a:lnTo>
                <a:lnTo>
                  <a:pt x="2078" y="1618"/>
                </a:lnTo>
                <a:lnTo>
                  <a:pt x="2103" y="1579"/>
                </a:lnTo>
                <a:lnTo>
                  <a:pt x="2127" y="1547"/>
                </a:lnTo>
                <a:lnTo>
                  <a:pt x="2166" y="1500"/>
                </a:lnTo>
                <a:lnTo>
                  <a:pt x="2206" y="1462"/>
                </a:lnTo>
                <a:lnTo>
                  <a:pt x="2246" y="1435"/>
                </a:lnTo>
                <a:lnTo>
                  <a:pt x="2288" y="1415"/>
                </a:lnTo>
                <a:lnTo>
                  <a:pt x="2304" y="1411"/>
                </a:lnTo>
                <a:lnTo>
                  <a:pt x="2325" y="1407"/>
                </a:lnTo>
                <a:lnTo>
                  <a:pt x="2351" y="1403"/>
                </a:lnTo>
                <a:lnTo>
                  <a:pt x="2395" y="1395"/>
                </a:lnTo>
                <a:lnTo>
                  <a:pt x="2437" y="1382"/>
                </a:lnTo>
                <a:lnTo>
                  <a:pt x="2475" y="1365"/>
                </a:lnTo>
                <a:lnTo>
                  <a:pt x="2508" y="1342"/>
                </a:lnTo>
                <a:lnTo>
                  <a:pt x="2538" y="1314"/>
                </a:lnTo>
                <a:lnTo>
                  <a:pt x="2563" y="1280"/>
                </a:lnTo>
                <a:lnTo>
                  <a:pt x="2595" y="1223"/>
                </a:lnTo>
                <a:lnTo>
                  <a:pt x="2623" y="1156"/>
                </a:lnTo>
                <a:lnTo>
                  <a:pt x="2651" y="1083"/>
                </a:lnTo>
                <a:lnTo>
                  <a:pt x="2676" y="1001"/>
                </a:lnTo>
                <a:lnTo>
                  <a:pt x="2694" y="936"/>
                </a:lnTo>
                <a:lnTo>
                  <a:pt x="2707" y="873"/>
                </a:lnTo>
                <a:lnTo>
                  <a:pt x="2716" y="815"/>
                </a:lnTo>
                <a:lnTo>
                  <a:pt x="2723" y="762"/>
                </a:lnTo>
                <a:lnTo>
                  <a:pt x="2724" y="712"/>
                </a:lnTo>
                <a:lnTo>
                  <a:pt x="2723" y="677"/>
                </a:lnTo>
                <a:lnTo>
                  <a:pt x="2720" y="645"/>
                </a:lnTo>
                <a:lnTo>
                  <a:pt x="2714" y="619"/>
                </a:lnTo>
                <a:lnTo>
                  <a:pt x="2706" y="598"/>
                </a:lnTo>
                <a:lnTo>
                  <a:pt x="2694" y="582"/>
                </a:lnTo>
                <a:lnTo>
                  <a:pt x="2680" y="571"/>
                </a:lnTo>
                <a:lnTo>
                  <a:pt x="2660" y="562"/>
                </a:lnTo>
                <a:lnTo>
                  <a:pt x="2634" y="554"/>
                </a:lnTo>
                <a:lnTo>
                  <a:pt x="2604" y="550"/>
                </a:lnTo>
                <a:lnTo>
                  <a:pt x="2567" y="548"/>
                </a:lnTo>
                <a:lnTo>
                  <a:pt x="2494" y="550"/>
                </a:lnTo>
                <a:lnTo>
                  <a:pt x="2427" y="554"/>
                </a:lnTo>
                <a:lnTo>
                  <a:pt x="2365" y="562"/>
                </a:lnTo>
                <a:lnTo>
                  <a:pt x="2309" y="571"/>
                </a:lnTo>
                <a:lnTo>
                  <a:pt x="2259" y="582"/>
                </a:lnTo>
                <a:lnTo>
                  <a:pt x="2216" y="597"/>
                </a:lnTo>
                <a:lnTo>
                  <a:pt x="2178" y="614"/>
                </a:lnTo>
                <a:lnTo>
                  <a:pt x="2148" y="634"/>
                </a:lnTo>
                <a:lnTo>
                  <a:pt x="2127" y="651"/>
                </a:lnTo>
                <a:lnTo>
                  <a:pt x="2102" y="673"/>
                </a:lnTo>
                <a:lnTo>
                  <a:pt x="2075" y="700"/>
                </a:lnTo>
                <a:lnTo>
                  <a:pt x="2044" y="734"/>
                </a:lnTo>
                <a:lnTo>
                  <a:pt x="2010" y="774"/>
                </a:lnTo>
                <a:lnTo>
                  <a:pt x="1972" y="819"/>
                </a:lnTo>
                <a:lnTo>
                  <a:pt x="1932" y="870"/>
                </a:lnTo>
                <a:lnTo>
                  <a:pt x="1857" y="967"/>
                </a:lnTo>
                <a:lnTo>
                  <a:pt x="1781" y="1072"/>
                </a:lnTo>
                <a:lnTo>
                  <a:pt x="1705" y="1182"/>
                </a:lnTo>
                <a:lnTo>
                  <a:pt x="1628" y="1300"/>
                </a:lnTo>
                <a:lnTo>
                  <a:pt x="1537" y="1448"/>
                </a:lnTo>
                <a:lnTo>
                  <a:pt x="1451" y="1600"/>
                </a:lnTo>
                <a:lnTo>
                  <a:pt x="1371" y="1755"/>
                </a:lnTo>
                <a:lnTo>
                  <a:pt x="1296" y="1914"/>
                </a:lnTo>
                <a:lnTo>
                  <a:pt x="1228" y="2076"/>
                </a:lnTo>
                <a:lnTo>
                  <a:pt x="1164" y="2240"/>
                </a:lnTo>
                <a:lnTo>
                  <a:pt x="1130" y="2338"/>
                </a:lnTo>
                <a:lnTo>
                  <a:pt x="1100" y="2431"/>
                </a:lnTo>
                <a:lnTo>
                  <a:pt x="1072" y="2519"/>
                </a:lnTo>
                <a:lnTo>
                  <a:pt x="1049" y="2601"/>
                </a:lnTo>
                <a:lnTo>
                  <a:pt x="1029" y="2678"/>
                </a:lnTo>
                <a:lnTo>
                  <a:pt x="1012" y="2750"/>
                </a:lnTo>
                <a:lnTo>
                  <a:pt x="999" y="2818"/>
                </a:lnTo>
                <a:lnTo>
                  <a:pt x="991" y="2881"/>
                </a:lnTo>
                <a:lnTo>
                  <a:pt x="985" y="2939"/>
                </a:lnTo>
                <a:lnTo>
                  <a:pt x="983" y="2991"/>
                </a:lnTo>
                <a:lnTo>
                  <a:pt x="986" y="3024"/>
                </a:lnTo>
                <a:lnTo>
                  <a:pt x="993" y="3058"/>
                </a:lnTo>
                <a:lnTo>
                  <a:pt x="1004" y="3095"/>
                </a:lnTo>
                <a:lnTo>
                  <a:pt x="1017" y="3123"/>
                </a:lnTo>
                <a:lnTo>
                  <a:pt x="1036" y="3157"/>
                </a:lnTo>
                <a:lnTo>
                  <a:pt x="1057" y="3195"/>
                </a:lnTo>
                <a:lnTo>
                  <a:pt x="1083" y="3237"/>
                </a:lnTo>
                <a:lnTo>
                  <a:pt x="1037" y="3300"/>
                </a:lnTo>
                <a:lnTo>
                  <a:pt x="999" y="3362"/>
                </a:lnTo>
                <a:lnTo>
                  <a:pt x="972" y="3423"/>
                </a:lnTo>
                <a:lnTo>
                  <a:pt x="951" y="3485"/>
                </a:lnTo>
                <a:lnTo>
                  <a:pt x="939" y="3546"/>
                </a:lnTo>
                <a:lnTo>
                  <a:pt x="935" y="3609"/>
                </a:lnTo>
                <a:lnTo>
                  <a:pt x="938" y="3671"/>
                </a:lnTo>
                <a:lnTo>
                  <a:pt x="948" y="3730"/>
                </a:lnTo>
                <a:lnTo>
                  <a:pt x="965" y="3786"/>
                </a:lnTo>
                <a:lnTo>
                  <a:pt x="989" y="3839"/>
                </a:lnTo>
                <a:lnTo>
                  <a:pt x="1019" y="3892"/>
                </a:lnTo>
                <a:lnTo>
                  <a:pt x="1055" y="3942"/>
                </a:lnTo>
                <a:lnTo>
                  <a:pt x="1099" y="3989"/>
                </a:lnTo>
                <a:lnTo>
                  <a:pt x="1150" y="4035"/>
                </a:lnTo>
                <a:lnTo>
                  <a:pt x="1206" y="4078"/>
                </a:lnTo>
                <a:lnTo>
                  <a:pt x="1270" y="4118"/>
                </a:lnTo>
                <a:lnTo>
                  <a:pt x="1348" y="4160"/>
                </a:lnTo>
                <a:lnTo>
                  <a:pt x="1430" y="4197"/>
                </a:lnTo>
                <a:lnTo>
                  <a:pt x="1518" y="4228"/>
                </a:lnTo>
                <a:lnTo>
                  <a:pt x="1611" y="4254"/>
                </a:lnTo>
                <a:lnTo>
                  <a:pt x="1709" y="4277"/>
                </a:lnTo>
                <a:lnTo>
                  <a:pt x="1814" y="4294"/>
                </a:lnTo>
                <a:lnTo>
                  <a:pt x="1923" y="4307"/>
                </a:lnTo>
                <a:lnTo>
                  <a:pt x="2037" y="4313"/>
                </a:lnTo>
                <a:lnTo>
                  <a:pt x="2157" y="4316"/>
                </a:lnTo>
                <a:lnTo>
                  <a:pt x="2276" y="4312"/>
                </a:lnTo>
                <a:lnTo>
                  <a:pt x="2397" y="4303"/>
                </a:lnTo>
                <a:lnTo>
                  <a:pt x="2515" y="4286"/>
                </a:lnTo>
                <a:lnTo>
                  <a:pt x="2633" y="4262"/>
                </a:lnTo>
                <a:lnTo>
                  <a:pt x="2749" y="4231"/>
                </a:lnTo>
                <a:lnTo>
                  <a:pt x="2864" y="4194"/>
                </a:lnTo>
                <a:lnTo>
                  <a:pt x="2980" y="4150"/>
                </a:lnTo>
                <a:lnTo>
                  <a:pt x="3091" y="4100"/>
                </a:lnTo>
                <a:lnTo>
                  <a:pt x="3200" y="4045"/>
                </a:lnTo>
                <a:lnTo>
                  <a:pt x="3304" y="3983"/>
                </a:lnTo>
                <a:lnTo>
                  <a:pt x="3405" y="3917"/>
                </a:lnTo>
                <a:lnTo>
                  <a:pt x="3502" y="3845"/>
                </a:lnTo>
                <a:lnTo>
                  <a:pt x="3594" y="3767"/>
                </a:lnTo>
                <a:lnTo>
                  <a:pt x="3683" y="3684"/>
                </a:lnTo>
                <a:lnTo>
                  <a:pt x="3767" y="3595"/>
                </a:lnTo>
                <a:lnTo>
                  <a:pt x="3845" y="3502"/>
                </a:lnTo>
                <a:lnTo>
                  <a:pt x="3919" y="3405"/>
                </a:lnTo>
                <a:lnTo>
                  <a:pt x="3986" y="3305"/>
                </a:lnTo>
                <a:lnTo>
                  <a:pt x="4047" y="3201"/>
                </a:lnTo>
                <a:lnTo>
                  <a:pt x="4102" y="3093"/>
                </a:lnTo>
                <a:lnTo>
                  <a:pt x="4152" y="2981"/>
                </a:lnTo>
                <a:lnTo>
                  <a:pt x="4196" y="2867"/>
                </a:lnTo>
                <a:lnTo>
                  <a:pt x="4233" y="2752"/>
                </a:lnTo>
                <a:lnTo>
                  <a:pt x="4263" y="2635"/>
                </a:lnTo>
                <a:lnTo>
                  <a:pt x="4288" y="2517"/>
                </a:lnTo>
                <a:lnTo>
                  <a:pt x="4304" y="2398"/>
                </a:lnTo>
                <a:lnTo>
                  <a:pt x="4314" y="2278"/>
                </a:lnTo>
                <a:lnTo>
                  <a:pt x="4318" y="2155"/>
                </a:lnTo>
                <a:lnTo>
                  <a:pt x="4314" y="2034"/>
                </a:lnTo>
                <a:lnTo>
                  <a:pt x="4305" y="1914"/>
                </a:lnTo>
                <a:lnTo>
                  <a:pt x="4288" y="1796"/>
                </a:lnTo>
                <a:lnTo>
                  <a:pt x="4265" y="1678"/>
                </a:lnTo>
                <a:lnTo>
                  <a:pt x="4234" y="1563"/>
                </a:lnTo>
                <a:lnTo>
                  <a:pt x="4198" y="1448"/>
                </a:lnTo>
                <a:lnTo>
                  <a:pt x="4155" y="1335"/>
                </a:lnTo>
                <a:close/>
                <a:moveTo>
                  <a:pt x="2745" y="1486"/>
                </a:moveTo>
                <a:lnTo>
                  <a:pt x="2784" y="1495"/>
                </a:lnTo>
                <a:lnTo>
                  <a:pt x="2819" y="1500"/>
                </a:lnTo>
                <a:lnTo>
                  <a:pt x="2847" y="1503"/>
                </a:lnTo>
                <a:lnTo>
                  <a:pt x="2875" y="1499"/>
                </a:lnTo>
                <a:lnTo>
                  <a:pt x="2904" y="1487"/>
                </a:lnTo>
                <a:lnTo>
                  <a:pt x="2931" y="1469"/>
                </a:lnTo>
                <a:lnTo>
                  <a:pt x="2959" y="1443"/>
                </a:lnTo>
                <a:lnTo>
                  <a:pt x="2985" y="1409"/>
                </a:lnTo>
                <a:lnTo>
                  <a:pt x="3012" y="1368"/>
                </a:lnTo>
                <a:lnTo>
                  <a:pt x="3039" y="1318"/>
                </a:lnTo>
                <a:lnTo>
                  <a:pt x="3071" y="1245"/>
                </a:lnTo>
                <a:lnTo>
                  <a:pt x="3098" y="1172"/>
                </a:lnTo>
                <a:lnTo>
                  <a:pt x="3116" y="1096"/>
                </a:lnTo>
                <a:lnTo>
                  <a:pt x="3126" y="1021"/>
                </a:lnTo>
                <a:lnTo>
                  <a:pt x="3130" y="944"/>
                </a:lnTo>
                <a:lnTo>
                  <a:pt x="3128" y="902"/>
                </a:lnTo>
                <a:lnTo>
                  <a:pt x="3121" y="864"/>
                </a:lnTo>
                <a:lnTo>
                  <a:pt x="3109" y="830"/>
                </a:lnTo>
                <a:lnTo>
                  <a:pt x="3094" y="798"/>
                </a:lnTo>
                <a:lnTo>
                  <a:pt x="3073" y="772"/>
                </a:lnTo>
                <a:lnTo>
                  <a:pt x="3044" y="747"/>
                </a:lnTo>
                <a:lnTo>
                  <a:pt x="3006" y="723"/>
                </a:lnTo>
                <a:lnTo>
                  <a:pt x="2959" y="696"/>
                </a:lnTo>
                <a:lnTo>
                  <a:pt x="2901" y="670"/>
                </a:lnTo>
                <a:lnTo>
                  <a:pt x="2833" y="643"/>
                </a:lnTo>
                <a:lnTo>
                  <a:pt x="2830" y="736"/>
                </a:lnTo>
                <a:lnTo>
                  <a:pt x="2822" y="826"/>
                </a:lnTo>
                <a:lnTo>
                  <a:pt x="2809" y="914"/>
                </a:lnTo>
                <a:lnTo>
                  <a:pt x="2791" y="999"/>
                </a:lnTo>
                <a:lnTo>
                  <a:pt x="2769" y="1081"/>
                </a:lnTo>
                <a:lnTo>
                  <a:pt x="2740" y="1161"/>
                </a:lnTo>
                <a:lnTo>
                  <a:pt x="2707" y="1236"/>
                </a:lnTo>
                <a:lnTo>
                  <a:pt x="2669" y="1306"/>
                </a:lnTo>
                <a:lnTo>
                  <a:pt x="2629" y="1373"/>
                </a:lnTo>
                <a:lnTo>
                  <a:pt x="2581" y="1435"/>
                </a:lnTo>
                <a:lnTo>
                  <a:pt x="2629" y="1450"/>
                </a:lnTo>
                <a:lnTo>
                  <a:pt x="2672" y="1465"/>
                </a:lnTo>
                <a:lnTo>
                  <a:pt x="2711" y="1477"/>
                </a:lnTo>
                <a:lnTo>
                  <a:pt x="2745" y="1486"/>
                </a:lnTo>
                <a:close/>
                <a:moveTo>
                  <a:pt x="1917" y="2831"/>
                </a:moveTo>
                <a:lnTo>
                  <a:pt x="1894" y="2913"/>
                </a:lnTo>
                <a:lnTo>
                  <a:pt x="1866" y="2991"/>
                </a:lnTo>
                <a:lnTo>
                  <a:pt x="1832" y="3066"/>
                </a:lnTo>
                <a:lnTo>
                  <a:pt x="1793" y="3138"/>
                </a:lnTo>
                <a:lnTo>
                  <a:pt x="1747" y="3207"/>
                </a:lnTo>
                <a:lnTo>
                  <a:pt x="1697" y="3274"/>
                </a:lnTo>
                <a:lnTo>
                  <a:pt x="1641" y="3338"/>
                </a:lnTo>
                <a:lnTo>
                  <a:pt x="1581" y="3398"/>
                </a:lnTo>
                <a:lnTo>
                  <a:pt x="1515" y="3456"/>
                </a:lnTo>
                <a:lnTo>
                  <a:pt x="1444" y="3511"/>
                </a:lnTo>
                <a:lnTo>
                  <a:pt x="1485" y="3536"/>
                </a:lnTo>
                <a:lnTo>
                  <a:pt x="1524" y="3559"/>
                </a:lnTo>
                <a:lnTo>
                  <a:pt x="1560" y="3579"/>
                </a:lnTo>
                <a:lnTo>
                  <a:pt x="1594" y="3595"/>
                </a:lnTo>
                <a:lnTo>
                  <a:pt x="1625" y="3608"/>
                </a:lnTo>
                <a:lnTo>
                  <a:pt x="1654" y="3617"/>
                </a:lnTo>
                <a:lnTo>
                  <a:pt x="1679" y="3622"/>
                </a:lnTo>
                <a:lnTo>
                  <a:pt x="1701" y="3623"/>
                </a:lnTo>
                <a:lnTo>
                  <a:pt x="1739" y="3620"/>
                </a:lnTo>
                <a:lnTo>
                  <a:pt x="1778" y="3608"/>
                </a:lnTo>
                <a:lnTo>
                  <a:pt x="1819" y="3587"/>
                </a:lnTo>
                <a:lnTo>
                  <a:pt x="1860" y="3558"/>
                </a:lnTo>
                <a:lnTo>
                  <a:pt x="1900" y="3521"/>
                </a:lnTo>
                <a:lnTo>
                  <a:pt x="1942" y="3477"/>
                </a:lnTo>
                <a:lnTo>
                  <a:pt x="1985" y="3423"/>
                </a:lnTo>
                <a:lnTo>
                  <a:pt x="2025" y="3368"/>
                </a:lnTo>
                <a:lnTo>
                  <a:pt x="2059" y="3313"/>
                </a:lnTo>
                <a:lnTo>
                  <a:pt x="2086" y="3262"/>
                </a:lnTo>
                <a:lnTo>
                  <a:pt x="2107" y="3212"/>
                </a:lnTo>
                <a:lnTo>
                  <a:pt x="2123" y="3164"/>
                </a:lnTo>
                <a:lnTo>
                  <a:pt x="2132" y="3119"/>
                </a:lnTo>
                <a:lnTo>
                  <a:pt x="2135" y="3076"/>
                </a:lnTo>
                <a:lnTo>
                  <a:pt x="2132" y="3049"/>
                </a:lnTo>
                <a:lnTo>
                  <a:pt x="2124" y="3021"/>
                </a:lnTo>
                <a:lnTo>
                  <a:pt x="2110" y="2995"/>
                </a:lnTo>
                <a:lnTo>
                  <a:pt x="2090" y="2969"/>
                </a:lnTo>
                <a:lnTo>
                  <a:pt x="2069" y="2947"/>
                </a:lnTo>
                <a:lnTo>
                  <a:pt x="2042" y="2922"/>
                </a:lnTo>
                <a:lnTo>
                  <a:pt x="2006" y="2894"/>
                </a:lnTo>
                <a:lnTo>
                  <a:pt x="1966" y="2864"/>
                </a:lnTo>
                <a:lnTo>
                  <a:pt x="1917" y="2831"/>
                </a:lnTo>
                <a:close/>
              </a:path>
            </a:pathLst>
          </a:custGeom>
          <a:solidFill>
            <a:srgbClr val="0070C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7">
            <a:extLst>
              <a:ext uri="{FF2B5EF4-FFF2-40B4-BE49-F238E27FC236}">
                <a16:creationId xmlns:a16="http://schemas.microsoft.com/office/drawing/2014/main" id="{3114D149-58AA-431D-94BD-A1954B58A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28" y="1916832"/>
            <a:ext cx="6619776" cy="1391785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6B0E627-8347-4378-81AF-753CAEB5DB8C}"/>
              </a:ext>
            </a:extLst>
          </p:cNvPr>
          <p:cNvSpPr/>
          <p:nvPr/>
        </p:nvSpPr>
        <p:spPr>
          <a:xfrm>
            <a:off x="2822320" y="1916832"/>
            <a:ext cx="31633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赵    丽：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13851847586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李    佳：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18851726860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陈    新：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18351674338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7">
            <a:extLst>
              <a:ext uri="{FF2B5EF4-FFF2-40B4-BE49-F238E27FC236}">
                <a16:creationId xmlns:a16="http://schemas.microsoft.com/office/drawing/2014/main" id="{181541A7-8CFC-4EBC-BE4A-20BFF235E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28" y="3415843"/>
            <a:ext cx="6619776" cy="722488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08A8E4-9CB5-4AA2-B6AB-2789C2E92F72}"/>
              </a:ext>
            </a:extLst>
          </p:cNvPr>
          <p:cNvSpPr/>
          <p:nvPr/>
        </p:nvSpPr>
        <p:spPr>
          <a:xfrm>
            <a:off x="2822320" y="3535919"/>
            <a:ext cx="6619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网址：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http://bmcp.cpu.edu.cn/blywwwyxpjptjjwyyfw/list.htm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17">
            <a:extLst>
              <a:ext uri="{FF2B5EF4-FFF2-40B4-BE49-F238E27FC236}">
                <a16:creationId xmlns:a16="http://schemas.microsoft.com/office/drawing/2014/main" id="{5F727937-835E-4FBB-9303-C2C80848C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28" y="4286345"/>
            <a:ext cx="6619776" cy="1699146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B9834FB-E3DF-4391-8354-576D516FE71F}"/>
              </a:ext>
            </a:extLst>
          </p:cNvPr>
          <p:cNvSpPr/>
          <p:nvPr/>
        </p:nvSpPr>
        <p:spPr>
          <a:xfrm>
            <a:off x="2649616" y="4404244"/>
            <a:ext cx="3666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QQ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群：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828447499              667086807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8F4358E-3F40-4877-856A-0917DF13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061" y="4775217"/>
            <a:ext cx="1149679" cy="114530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DFD55D4-08F7-4FBD-9236-B42A6730D162}"/>
              </a:ext>
            </a:extLst>
          </p:cNvPr>
          <p:cNvSpPr txBox="1"/>
          <p:nvPr/>
        </p:nvSpPr>
        <p:spPr>
          <a:xfrm>
            <a:off x="5985712" y="1919480"/>
            <a:ext cx="2880320" cy="116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叶钰亭：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15951922354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杨势赫：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15905172083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办公室：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025-86185779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B05F771-2030-4B80-A048-F5FD0AD1D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608" y="4791255"/>
            <a:ext cx="1149679" cy="11496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03E7A8B-40D0-4682-92BC-AD660E998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089" y="4787502"/>
            <a:ext cx="1149679" cy="114967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A0C2EC0B-55DE-464D-9E73-07AB55F98AAA}"/>
              </a:ext>
            </a:extLst>
          </p:cNvPr>
          <p:cNvSpPr/>
          <p:nvPr/>
        </p:nvSpPr>
        <p:spPr>
          <a:xfrm>
            <a:off x="6601424" y="4410212"/>
            <a:ext cx="1329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微信公众号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6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平台简介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FFAF9F4-0102-4979-BFAA-C5436C3FF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07D553-F934-41FC-81FD-C9E6167C8855}"/>
              </a:ext>
            </a:extLst>
          </p:cNvPr>
          <p:cNvSpPr/>
          <p:nvPr/>
        </p:nvSpPr>
        <p:spPr>
          <a:xfrm>
            <a:off x="1896863" y="3296606"/>
            <a:ext cx="9651437" cy="2809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000" algn="just" defTabSz="685800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本平台为中国药科大学校级平台，于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2019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月初在江宁校区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实验楼建成，平台占地面积约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300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平方米，设立有动物病理中心、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PDX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药效评价中心和数字病理中心等功能实验室。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70000" algn="just" defTabSz="685800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平台面向校内、外开放服务，承接动物病理染色、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PDX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药效评价、动物病理远程会诊等项目。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6780C8-C385-40C2-A96E-6C036927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44" y="1699042"/>
            <a:ext cx="1800855" cy="1377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7C12FE-2A82-49CC-B621-5A380F56F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30" y="1699044"/>
            <a:ext cx="1804068" cy="13771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D72BA7-F805-4FF0-8863-AADBAEF9D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429" y="1660777"/>
            <a:ext cx="1829925" cy="13700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63D17D-575F-4208-9513-7A9F4268F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985" y="1699716"/>
            <a:ext cx="1804068" cy="137958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28512B-D728-420B-95E0-1948B50B71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84" y="1696586"/>
            <a:ext cx="1807621" cy="1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9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人员介绍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D9FBA9-FD44-4A5C-8E7E-678E64454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91" y="1168258"/>
            <a:ext cx="1067945" cy="14048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32010C-1CFA-45F0-83A8-A49ED324F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19" y="2948606"/>
            <a:ext cx="1067945" cy="15282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8F1519-EB64-4D46-A956-A5E11EFF6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01" y="2963854"/>
            <a:ext cx="1069756" cy="15282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F66FE8-F2C9-4F1D-A2CA-40B0BF440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58" y="2963854"/>
            <a:ext cx="978550" cy="15282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2F1889-1CCC-406B-9D06-A4CCD3DD2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32" y="2948606"/>
            <a:ext cx="1088950" cy="152822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2E3C369-7F50-40DE-A487-B366EF3708EA}"/>
              </a:ext>
            </a:extLst>
          </p:cNvPr>
          <p:cNvSpPr txBox="1"/>
          <p:nvPr/>
        </p:nvSpPr>
        <p:spPr>
          <a:xfrm>
            <a:off x="5540127" y="257314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赵丽 主任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F9CC3F9-38E6-45D5-A15D-9389BF31C2F3}"/>
              </a:ext>
            </a:extLst>
          </p:cNvPr>
          <p:cNvSpPr txBox="1"/>
          <p:nvPr/>
        </p:nvSpPr>
        <p:spPr>
          <a:xfrm>
            <a:off x="3108352" y="454442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叶钰亭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412D3C2-37CC-4BAB-A1DE-67CA7DF04EF3}"/>
              </a:ext>
            </a:extLst>
          </p:cNvPr>
          <p:cNvSpPr txBox="1"/>
          <p:nvPr/>
        </p:nvSpPr>
        <p:spPr>
          <a:xfrm>
            <a:off x="4856051" y="454442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 佳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81A20BA-DFF8-45DD-B906-4373AB28A283}"/>
              </a:ext>
            </a:extLst>
          </p:cNvPr>
          <p:cNvSpPr txBox="1"/>
          <p:nvPr/>
        </p:nvSpPr>
        <p:spPr>
          <a:xfrm>
            <a:off x="6603750" y="454442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陈 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B14F3D9-4AD4-48E8-920A-CE15AD4DF957}"/>
              </a:ext>
            </a:extLst>
          </p:cNvPr>
          <p:cNvSpPr txBox="1"/>
          <p:nvPr/>
        </p:nvSpPr>
        <p:spPr>
          <a:xfrm>
            <a:off x="8210400" y="454442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杨势赫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7160947-8864-4A62-8A15-C1BF462766AA}"/>
              </a:ext>
            </a:extLst>
          </p:cNvPr>
          <p:cNvSpPr txBox="1"/>
          <p:nvPr/>
        </p:nvSpPr>
        <p:spPr>
          <a:xfrm>
            <a:off x="1967632" y="5133599"/>
            <a:ext cx="9912814" cy="11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000" algn="just" defTabSz="685800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平台目前有专职工作人员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名（主任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名，技术人员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名），客座教授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名（南京鼓楼医院病理科）和兼职阅片人员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名（南京鼓楼医院病理科）。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27DF2E-0414-4C3C-9502-7DE62C11B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5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仪器介绍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E38283D-93F3-4FA3-88E2-388958143D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56" y="1738291"/>
            <a:ext cx="2269837" cy="1602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EBE6EE8-B482-4F76-A287-C2CEAD57C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848" y="1715579"/>
            <a:ext cx="1444815" cy="162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7E28E52-9A86-4F8D-B058-C270DA13A04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38" y="4276249"/>
            <a:ext cx="3673126" cy="15926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5E6927-5EBC-465C-9CDF-91C5EA3130C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76" y="1774214"/>
            <a:ext cx="2040703" cy="15306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 descr="1559618866(1)">
            <a:extLst>
              <a:ext uri="{FF2B5EF4-FFF2-40B4-BE49-F238E27FC236}">
                <a16:creationId xmlns:a16="http://schemas.microsoft.com/office/drawing/2014/main" id="{199D1C0C-74A7-4DA9-9204-8F47E0012CD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21961" y="1685536"/>
            <a:ext cx="1080120" cy="17792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11554F5-C8C3-45C3-8579-F096CEFCA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93" y="3864873"/>
            <a:ext cx="2143380" cy="200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B5718D66-A09A-43F1-98FF-F43E27E3942C}"/>
              </a:ext>
            </a:extLst>
          </p:cNvPr>
          <p:cNvSpPr txBox="1"/>
          <p:nvPr/>
        </p:nvSpPr>
        <p:spPr>
          <a:xfrm>
            <a:off x="6470060" y="3370269"/>
            <a:ext cx="1779058" cy="400103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轮转式切片机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5EAE148-85C0-44B5-A74F-F7BEFEE06167}"/>
              </a:ext>
            </a:extLst>
          </p:cNvPr>
          <p:cNvSpPr txBox="1"/>
          <p:nvPr/>
        </p:nvSpPr>
        <p:spPr>
          <a:xfrm>
            <a:off x="9208848" y="3370269"/>
            <a:ext cx="1779057" cy="400103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冷冻切片机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129561BA-7F64-4A96-9EC7-7664D5F62279}"/>
              </a:ext>
            </a:extLst>
          </p:cNvPr>
          <p:cNvSpPr txBox="1"/>
          <p:nvPr/>
        </p:nvSpPr>
        <p:spPr>
          <a:xfrm>
            <a:off x="3582972" y="5918577"/>
            <a:ext cx="1779057" cy="400103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全自动染色机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C1729C62-DFB5-4716-B9C1-6D49BA042D9D}"/>
              </a:ext>
            </a:extLst>
          </p:cNvPr>
          <p:cNvSpPr txBox="1"/>
          <p:nvPr/>
        </p:nvSpPr>
        <p:spPr>
          <a:xfrm>
            <a:off x="3844398" y="3397182"/>
            <a:ext cx="1779057" cy="400103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包埋机</a:t>
            </a: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2C9D4716-7260-4672-AD54-72465C79E9A0}"/>
              </a:ext>
            </a:extLst>
          </p:cNvPr>
          <p:cNvSpPr txBox="1"/>
          <p:nvPr/>
        </p:nvSpPr>
        <p:spPr>
          <a:xfrm>
            <a:off x="1227532" y="3436613"/>
            <a:ext cx="2068977" cy="400103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自动组织脱水机</a:t>
            </a: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D6A0EFC8-90E5-4339-8DEC-EB4500241E29}"/>
              </a:ext>
            </a:extLst>
          </p:cNvPr>
          <p:cNvSpPr txBox="1"/>
          <p:nvPr/>
        </p:nvSpPr>
        <p:spPr>
          <a:xfrm>
            <a:off x="7661018" y="5918577"/>
            <a:ext cx="2246130" cy="400103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正置荧光显微镜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62A60D-F480-4CE7-A5EA-6C865BEA3E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服务项目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0C67C8-ED35-4AB0-927A-8698B6E2D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  <p:sp>
        <p:nvSpPr>
          <p:cNvPr id="26" name="任意多边形 36">
            <a:extLst>
              <a:ext uri="{FF2B5EF4-FFF2-40B4-BE49-F238E27FC236}">
                <a16:creationId xmlns:a16="http://schemas.microsoft.com/office/drawing/2014/main" id="{96F41B25-69B0-4592-9DA4-F480941828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0441" y="3045328"/>
            <a:ext cx="4787168" cy="1871213"/>
          </a:xfrm>
          <a:custGeom>
            <a:avLst/>
            <a:gdLst>
              <a:gd name="connsiteX0" fmla="*/ 0 w 4787168"/>
              <a:gd name="connsiteY0" fmla="*/ 1530934 h 1871213"/>
              <a:gd name="connsiteX1" fmla="*/ 88341 w 4787168"/>
              <a:gd name="connsiteY1" fmla="*/ 1564973 h 1871213"/>
              <a:gd name="connsiteX2" fmla="*/ 100891 w 4787168"/>
              <a:gd name="connsiteY2" fmla="*/ 1529383 h 1871213"/>
              <a:gd name="connsiteX3" fmla="*/ 2359419 w 4787168"/>
              <a:gd name="connsiteY3" fmla="*/ 0 h 1871213"/>
              <a:gd name="connsiteX4" fmla="*/ 4617722 w 4787168"/>
              <a:gd name="connsiteY4" fmla="*/ 1529383 h 1871213"/>
              <a:gd name="connsiteX5" fmla="*/ 4633930 w 4787168"/>
              <a:gd name="connsiteY5" fmla="*/ 1575345 h 1871213"/>
              <a:gd name="connsiteX6" fmla="*/ 4638748 w 4787168"/>
              <a:gd name="connsiteY6" fmla="*/ 1574373 h 1871213"/>
              <a:gd name="connsiteX7" fmla="*/ 4787168 w 4787168"/>
              <a:gd name="connsiteY7" fmla="*/ 1722793 h 1871213"/>
              <a:gd name="connsiteX8" fmla="*/ 4638748 w 4787168"/>
              <a:gd name="connsiteY8" fmla="*/ 1871213 h 1871213"/>
              <a:gd name="connsiteX9" fmla="*/ 4490328 w 4787168"/>
              <a:gd name="connsiteY9" fmla="*/ 1722793 h 1871213"/>
              <a:gd name="connsiteX10" fmla="*/ 4533799 w 4787168"/>
              <a:gd name="connsiteY10" fmla="*/ 1617844 h 1871213"/>
              <a:gd name="connsiteX11" fmla="*/ 4536081 w 4787168"/>
              <a:gd name="connsiteY11" fmla="*/ 1616305 h 1871213"/>
              <a:gd name="connsiteX12" fmla="*/ 4519276 w 4787168"/>
              <a:gd name="connsiteY12" fmla="*/ 1568649 h 1871213"/>
              <a:gd name="connsiteX13" fmla="*/ 2359194 w 4787168"/>
              <a:gd name="connsiteY13" fmla="*/ 106065 h 1871213"/>
              <a:gd name="connsiteX14" fmla="*/ 199337 w 4787168"/>
              <a:gd name="connsiteY14" fmla="*/ 1568649 h 1871213"/>
              <a:gd name="connsiteX15" fmla="*/ 187201 w 4787168"/>
              <a:gd name="connsiteY15" fmla="*/ 1603065 h 1871213"/>
              <a:gd name="connsiteX16" fmla="*/ 276990 w 4787168"/>
              <a:gd name="connsiteY16" fmla="*/ 1637662 h 1871213"/>
              <a:gd name="connsiteX17" fmla="*/ 31768 w 4787168"/>
              <a:gd name="connsiteY17" fmla="*/ 1861287 h 187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87168" h="1871213">
                <a:moveTo>
                  <a:pt x="0" y="1530934"/>
                </a:moveTo>
                <a:lnTo>
                  <a:pt x="88341" y="1564973"/>
                </a:lnTo>
                <a:lnTo>
                  <a:pt x="100891" y="1529383"/>
                </a:lnTo>
                <a:cubicBezTo>
                  <a:pt x="467046" y="611971"/>
                  <a:pt x="1358310" y="0"/>
                  <a:pt x="2359419" y="0"/>
                </a:cubicBezTo>
                <a:cubicBezTo>
                  <a:pt x="3360318" y="0"/>
                  <a:pt x="4251568" y="611971"/>
                  <a:pt x="4617722" y="1529383"/>
                </a:cubicBezTo>
                <a:lnTo>
                  <a:pt x="4633930" y="1575345"/>
                </a:lnTo>
                <a:lnTo>
                  <a:pt x="4638748" y="1574373"/>
                </a:lnTo>
                <a:cubicBezTo>
                  <a:pt x="4720718" y="1574373"/>
                  <a:pt x="4787168" y="1640823"/>
                  <a:pt x="4787168" y="1722793"/>
                </a:cubicBezTo>
                <a:cubicBezTo>
                  <a:pt x="4787168" y="1804763"/>
                  <a:pt x="4720718" y="1871213"/>
                  <a:pt x="4638748" y="1871213"/>
                </a:cubicBezTo>
                <a:cubicBezTo>
                  <a:pt x="4556778" y="1871213"/>
                  <a:pt x="4490328" y="1804763"/>
                  <a:pt x="4490328" y="1722793"/>
                </a:cubicBezTo>
                <a:cubicBezTo>
                  <a:pt x="4490328" y="1681808"/>
                  <a:pt x="4506940" y="1644703"/>
                  <a:pt x="4533799" y="1617844"/>
                </a:cubicBezTo>
                <a:lnTo>
                  <a:pt x="4536081" y="1616305"/>
                </a:lnTo>
                <a:lnTo>
                  <a:pt x="4519276" y="1568649"/>
                </a:lnTo>
                <a:cubicBezTo>
                  <a:pt x="4169113" y="691316"/>
                  <a:pt x="3316603" y="106065"/>
                  <a:pt x="2359194" y="106065"/>
                </a:cubicBezTo>
                <a:cubicBezTo>
                  <a:pt x="1401997" y="106065"/>
                  <a:pt x="549499" y="691316"/>
                  <a:pt x="199337" y="1568649"/>
                </a:cubicBezTo>
                <a:lnTo>
                  <a:pt x="187201" y="1603065"/>
                </a:lnTo>
                <a:lnTo>
                  <a:pt x="276990" y="1637662"/>
                </a:lnTo>
                <a:lnTo>
                  <a:pt x="31768" y="1861287"/>
                </a:lnTo>
                <a:close/>
              </a:path>
            </a:pathLst>
          </a:custGeom>
          <a:solidFill>
            <a:schemeClr val="tx2">
              <a:lumMod val="75000"/>
              <a:alpha val="35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 sz="240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7" name="椭圆 56">
            <a:extLst>
              <a:ext uri="{FF2B5EF4-FFF2-40B4-BE49-F238E27FC236}">
                <a16:creationId xmlns:a16="http://schemas.microsoft.com/office/drawing/2014/main" id="{0E05851A-B708-4812-8C8E-1C68A2251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370" y="3568703"/>
            <a:ext cx="742074" cy="742326"/>
          </a:xfrm>
          <a:prstGeom prst="ellipse">
            <a:avLst/>
          </a:prstGeom>
          <a:solidFill>
            <a:schemeClr val="accent1">
              <a:lumMod val="75000"/>
              <a:alpha val="94000"/>
            </a:schemeClr>
          </a:solidFill>
          <a:ln w="57150" cap="flat" cmpd="sng">
            <a:solidFill>
              <a:schemeClr val="bg1">
                <a:alpha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任意多边形 34">
            <a:extLst>
              <a:ext uri="{FF2B5EF4-FFF2-40B4-BE49-F238E27FC236}">
                <a16:creationId xmlns:a16="http://schemas.microsoft.com/office/drawing/2014/main" id="{252D9EAF-8F41-4630-B954-DA8FEB1C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06" y="3574134"/>
            <a:ext cx="4841617" cy="742326"/>
          </a:xfrm>
          <a:custGeom>
            <a:avLst/>
            <a:gdLst>
              <a:gd name="connsiteX0" fmla="*/ 0 w 5236417"/>
              <a:gd name="connsiteY0" fmla="*/ 0 h 742326"/>
              <a:gd name="connsiteX1" fmla="*/ 696000 w 5236417"/>
              <a:gd name="connsiteY1" fmla="*/ 0 h 742326"/>
              <a:gd name="connsiteX2" fmla="*/ 920226 w 5236417"/>
              <a:gd name="connsiteY2" fmla="*/ 0 h 742326"/>
              <a:gd name="connsiteX3" fmla="*/ 4865254 w 5236417"/>
              <a:gd name="connsiteY3" fmla="*/ 0 h 742326"/>
              <a:gd name="connsiteX4" fmla="*/ 5236417 w 5236417"/>
              <a:gd name="connsiteY4" fmla="*/ 371163 h 742326"/>
              <a:gd name="connsiteX5" fmla="*/ 4865254 w 5236417"/>
              <a:gd name="connsiteY5" fmla="*/ 742326 h 742326"/>
              <a:gd name="connsiteX6" fmla="*/ 920226 w 5236417"/>
              <a:gd name="connsiteY6" fmla="*/ 742326 h 742326"/>
              <a:gd name="connsiteX7" fmla="*/ 696000 w 5236417"/>
              <a:gd name="connsiteY7" fmla="*/ 742326 h 742326"/>
              <a:gd name="connsiteX8" fmla="*/ 0 w 5236417"/>
              <a:gd name="connsiteY8" fmla="*/ 742326 h 742326"/>
              <a:gd name="connsiteX9" fmla="*/ 197646 w 5236417"/>
              <a:gd name="connsiteY9" fmla="*/ 371163 h 742326"/>
              <a:gd name="connsiteX10" fmla="*/ 0 w 5236417"/>
              <a:gd name="connsiteY10" fmla="*/ 0 h 74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6417" h="742326">
                <a:moveTo>
                  <a:pt x="0" y="0"/>
                </a:moveTo>
                <a:lnTo>
                  <a:pt x="696000" y="0"/>
                </a:lnTo>
                <a:lnTo>
                  <a:pt x="920226" y="0"/>
                </a:lnTo>
                <a:lnTo>
                  <a:pt x="4865254" y="0"/>
                </a:lnTo>
                <a:cubicBezTo>
                  <a:pt x="5070242" y="0"/>
                  <a:pt x="5236417" y="166175"/>
                  <a:pt x="5236417" y="371163"/>
                </a:cubicBezTo>
                <a:cubicBezTo>
                  <a:pt x="5236417" y="576151"/>
                  <a:pt x="5070242" y="742326"/>
                  <a:pt x="4865254" y="742326"/>
                </a:cubicBezTo>
                <a:lnTo>
                  <a:pt x="920226" y="742326"/>
                </a:lnTo>
                <a:lnTo>
                  <a:pt x="696000" y="742326"/>
                </a:lnTo>
                <a:lnTo>
                  <a:pt x="0" y="742326"/>
                </a:lnTo>
                <a:cubicBezTo>
                  <a:pt x="119237" y="662038"/>
                  <a:pt x="197646" y="525761"/>
                  <a:pt x="197646" y="371163"/>
                </a:cubicBezTo>
                <a:cubicBezTo>
                  <a:pt x="197646" y="216565"/>
                  <a:pt x="119237" y="80288"/>
                  <a:pt x="0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FFDCDA99-69C0-4469-BB27-925FFCF25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200" y="3574134"/>
            <a:ext cx="437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3CAAB7FD-5D1C-420D-9071-E741D7B1F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18" y="3652497"/>
            <a:ext cx="4685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PDX</a:t>
            </a:r>
            <a:r>
              <a:rPr kumimoji="1" lang="zh-CN" altLang="en-US" sz="3200" b="1" dirty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药效评价服务</a:t>
            </a:r>
            <a:endParaRPr lang="zh-CN" altLang="en-US" sz="3200" b="1" dirty="0">
              <a:solidFill>
                <a:srgbClr val="C00000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5" name="椭圆 63">
            <a:extLst>
              <a:ext uri="{FF2B5EF4-FFF2-40B4-BE49-F238E27FC236}">
                <a16:creationId xmlns:a16="http://schemas.microsoft.com/office/drawing/2014/main" id="{DDC2C015-93B0-4E24-9C17-4C21F23AB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570" y="2283969"/>
            <a:ext cx="742074" cy="742326"/>
          </a:xfrm>
          <a:prstGeom prst="ellipse">
            <a:avLst/>
          </a:prstGeom>
          <a:solidFill>
            <a:schemeClr val="accent1">
              <a:lumMod val="75000"/>
              <a:alpha val="94000"/>
            </a:schemeClr>
          </a:solidFill>
          <a:ln w="57150" cap="flat" cmpd="sng">
            <a:solidFill>
              <a:schemeClr val="bg1">
                <a:alpha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2400" dirty="0">
              <a:solidFill>
                <a:srgbClr val="0A599C"/>
              </a:solidFill>
              <a:cs typeface="+mn-ea"/>
              <a:sym typeface="+mn-lt"/>
            </a:endParaRPr>
          </a:p>
        </p:txBody>
      </p:sp>
      <p:sp>
        <p:nvSpPr>
          <p:cNvPr id="37" name="任意多边形 33">
            <a:extLst>
              <a:ext uri="{FF2B5EF4-FFF2-40B4-BE49-F238E27FC236}">
                <a16:creationId xmlns:a16="http://schemas.microsoft.com/office/drawing/2014/main" id="{FCE6931C-60E1-4BE4-B412-6470BD75D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407" y="2280321"/>
            <a:ext cx="5236417" cy="742326"/>
          </a:xfrm>
          <a:custGeom>
            <a:avLst/>
            <a:gdLst>
              <a:gd name="connsiteX0" fmla="*/ 0 w 5236417"/>
              <a:gd name="connsiteY0" fmla="*/ 0 h 742326"/>
              <a:gd name="connsiteX1" fmla="*/ 696000 w 5236417"/>
              <a:gd name="connsiteY1" fmla="*/ 0 h 742326"/>
              <a:gd name="connsiteX2" fmla="*/ 920226 w 5236417"/>
              <a:gd name="connsiteY2" fmla="*/ 0 h 742326"/>
              <a:gd name="connsiteX3" fmla="*/ 4865254 w 5236417"/>
              <a:gd name="connsiteY3" fmla="*/ 0 h 742326"/>
              <a:gd name="connsiteX4" fmla="*/ 5236417 w 5236417"/>
              <a:gd name="connsiteY4" fmla="*/ 371163 h 742326"/>
              <a:gd name="connsiteX5" fmla="*/ 4865254 w 5236417"/>
              <a:gd name="connsiteY5" fmla="*/ 742326 h 742326"/>
              <a:gd name="connsiteX6" fmla="*/ 920226 w 5236417"/>
              <a:gd name="connsiteY6" fmla="*/ 742326 h 742326"/>
              <a:gd name="connsiteX7" fmla="*/ 696000 w 5236417"/>
              <a:gd name="connsiteY7" fmla="*/ 742326 h 742326"/>
              <a:gd name="connsiteX8" fmla="*/ 0 w 5236417"/>
              <a:gd name="connsiteY8" fmla="*/ 742326 h 742326"/>
              <a:gd name="connsiteX9" fmla="*/ 197646 w 5236417"/>
              <a:gd name="connsiteY9" fmla="*/ 371163 h 742326"/>
              <a:gd name="connsiteX10" fmla="*/ 0 w 5236417"/>
              <a:gd name="connsiteY10" fmla="*/ 0 h 74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6417" h="742326">
                <a:moveTo>
                  <a:pt x="0" y="0"/>
                </a:moveTo>
                <a:lnTo>
                  <a:pt x="696000" y="0"/>
                </a:lnTo>
                <a:lnTo>
                  <a:pt x="920226" y="0"/>
                </a:lnTo>
                <a:lnTo>
                  <a:pt x="4865254" y="0"/>
                </a:lnTo>
                <a:cubicBezTo>
                  <a:pt x="5070242" y="0"/>
                  <a:pt x="5236417" y="166175"/>
                  <a:pt x="5236417" y="371163"/>
                </a:cubicBezTo>
                <a:cubicBezTo>
                  <a:pt x="5236417" y="576151"/>
                  <a:pt x="5070242" y="742326"/>
                  <a:pt x="4865254" y="742326"/>
                </a:cubicBezTo>
                <a:lnTo>
                  <a:pt x="920226" y="742326"/>
                </a:lnTo>
                <a:lnTo>
                  <a:pt x="696000" y="742326"/>
                </a:lnTo>
                <a:lnTo>
                  <a:pt x="0" y="742326"/>
                </a:lnTo>
                <a:cubicBezTo>
                  <a:pt x="119237" y="662038"/>
                  <a:pt x="197646" y="525761"/>
                  <a:pt x="197646" y="371163"/>
                </a:cubicBezTo>
                <a:cubicBezTo>
                  <a:pt x="197646" y="216565"/>
                  <a:pt x="119237" y="80288"/>
                  <a:pt x="0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 sz="24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1" name="TextBox 68">
            <a:extLst>
              <a:ext uri="{FF2B5EF4-FFF2-40B4-BE49-F238E27FC236}">
                <a16:creationId xmlns:a16="http://schemas.microsoft.com/office/drawing/2014/main" id="{EA09126C-9F55-4925-A925-179611D3A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400" y="2260898"/>
            <a:ext cx="388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椭圆 70">
            <a:extLst>
              <a:ext uri="{FF2B5EF4-FFF2-40B4-BE49-F238E27FC236}">
                <a16:creationId xmlns:a16="http://schemas.microsoft.com/office/drawing/2014/main" id="{2B50F461-7813-4433-8956-B68014BCC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570" y="4855617"/>
            <a:ext cx="742074" cy="742326"/>
          </a:xfrm>
          <a:prstGeom prst="ellipse">
            <a:avLst/>
          </a:prstGeom>
          <a:solidFill>
            <a:schemeClr val="accent1">
              <a:lumMod val="75000"/>
              <a:alpha val="94000"/>
            </a:schemeClr>
          </a:solidFill>
          <a:ln w="57150" cap="flat" cmpd="sng">
            <a:solidFill>
              <a:schemeClr val="bg1">
                <a:alpha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任意多边形 35">
            <a:extLst>
              <a:ext uri="{FF2B5EF4-FFF2-40B4-BE49-F238E27FC236}">
                <a16:creationId xmlns:a16="http://schemas.microsoft.com/office/drawing/2014/main" id="{EA9A4242-0C83-401A-8BC1-F8807A1DE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406" y="4898859"/>
            <a:ext cx="5236417" cy="742326"/>
          </a:xfrm>
          <a:custGeom>
            <a:avLst/>
            <a:gdLst>
              <a:gd name="connsiteX0" fmla="*/ 0 w 5236417"/>
              <a:gd name="connsiteY0" fmla="*/ 0 h 742326"/>
              <a:gd name="connsiteX1" fmla="*/ 696000 w 5236417"/>
              <a:gd name="connsiteY1" fmla="*/ 0 h 742326"/>
              <a:gd name="connsiteX2" fmla="*/ 920226 w 5236417"/>
              <a:gd name="connsiteY2" fmla="*/ 0 h 742326"/>
              <a:gd name="connsiteX3" fmla="*/ 4865254 w 5236417"/>
              <a:gd name="connsiteY3" fmla="*/ 0 h 742326"/>
              <a:gd name="connsiteX4" fmla="*/ 5236417 w 5236417"/>
              <a:gd name="connsiteY4" fmla="*/ 371163 h 742326"/>
              <a:gd name="connsiteX5" fmla="*/ 4865254 w 5236417"/>
              <a:gd name="connsiteY5" fmla="*/ 742326 h 742326"/>
              <a:gd name="connsiteX6" fmla="*/ 920226 w 5236417"/>
              <a:gd name="connsiteY6" fmla="*/ 742326 h 742326"/>
              <a:gd name="connsiteX7" fmla="*/ 696000 w 5236417"/>
              <a:gd name="connsiteY7" fmla="*/ 742326 h 742326"/>
              <a:gd name="connsiteX8" fmla="*/ 0 w 5236417"/>
              <a:gd name="connsiteY8" fmla="*/ 742326 h 742326"/>
              <a:gd name="connsiteX9" fmla="*/ 197646 w 5236417"/>
              <a:gd name="connsiteY9" fmla="*/ 371163 h 742326"/>
              <a:gd name="connsiteX10" fmla="*/ 0 w 5236417"/>
              <a:gd name="connsiteY10" fmla="*/ 0 h 74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6417" h="742326">
                <a:moveTo>
                  <a:pt x="0" y="0"/>
                </a:moveTo>
                <a:lnTo>
                  <a:pt x="696000" y="0"/>
                </a:lnTo>
                <a:lnTo>
                  <a:pt x="920226" y="0"/>
                </a:lnTo>
                <a:lnTo>
                  <a:pt x="4865254" y="0"/>
                </a:lnTo>
                <a:cubicBezTo>
                  <a:pt x="5070242" y="0"/>
                  <a:pt x="5236417" y="166175"/>
                  <a:pt x="5236417" y="371163"/>
                </a:cubicBezTo>
                <a:cubicBezTo>
                  <a:pt x="5236417" y="576151"/>
                  <a:pt x="5070242" y="742326"/>
                  <a:pt x="4865254" y="742326"/>
                </a:cubicBezTo>
                <a:lnTo>
                  <a:pt x="920226" y="742326"/>
                </a:lnTo>
                <a:lnTo>
                  <a:pt x="696000" y="742326"/>
                </a:lnTo>
                <a:lnTo>
                  <a:pt x="0" y="742326"/>
                </a:lnTo>
                <a:cubicBezTo>
                  <a:pt x="119237" y="662038"/>
                  <a:pt x="197646" y="525761"/>
                  <a:pt x="197646" y="371163"/>
                </a:cubicBezTo>
                <a:cubicBezTo>
                  <a:pt x="197646" y="216566"/>
                  <a:pt x="119237" y="80288"/>
                  <a:pt x="0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 sz="24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49" name="TextBox 75">
            <a:extLst>
              <a:ext uri="{FF2B5EF4-FFF2-40B4-BE49-F238E27FC236}">
                <a16:creationId xmlns:a16="http://schemas.microsoft.com/office/drawing/2014/main" id="{5D942B0D-2AD2-4088-A548-1BA62075C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2418" y="4851969"/>
            <a:ext cx="3850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TextBox 76">
            <a:extLst>
              <a:ext uri="{FF2B5EF4-FFF2-40B4-BE49-F238E27FC236}">
                <a16:creationId xmlns:a16="http://schemas.microsoft.com/office/drawing/2014/main" id="{30472253-FB1B-44B3-98BA-122E39DC9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892" y="2354242"/>
            <a:ext cx="44924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kumimoji="1" lang="zh-CN" altLang="en-US" sz="3200" b="1" dirty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实验动物病理染色服务</a:t>
            </a:r>
          </a:p>
        </p:txBody>
      </p:sp>
      <p:sp>
        <p:nvSpPr>
          <p:cNvPr id="18" name="TextBox 76">
            <a:extLst>
              <a:ext uri="{FF2B5EF4-FFF2-40B4-BE49-F238E27FC236}">
                <a16:creationId xmlns:a16="http://schemas.microsoft.com/office/drawing/2014/main" id="{9537BCA5-DD38-4B00-ACBB-22C18C108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169" y="4977634"/>
            <a:ext cx="3175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kumimoji="1" lang="zh-CN" altLang="en-US" sz="3200" b="1" dirty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数字病理服务</a:t>
            </a:r>
          </a:p>
        </p:txBody>
      </p:sp>
    </p:spTree>
    <p:extLst>
      <p:ext uri="{BB962C8B-B14F-4D97-AF65-F5344CB8AC3E}">
        <p14:creationId xmlns:p14="http://schemas.microsoft.com/office/powerpoint/2010/main" val="259355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0CCA071-5E1B-4621-B978-F7B39BC43E53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动物病理服务一般流程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7D69F9B-EB51-40F7-96FF-90EF0EC6A7A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BAFA73-7C0F-4275-92F1-1B45EDE8A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24" y="1523014"/>
            <a:ext cx="1243058" cy="16574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BCA6848-ADC6-4796-8ED9-AF11DDD9984D}"/>
              </a:ext>
            </a:extLst>
          </p:cNvPr>
          <p:cNvSpPr txBox="1"/>
          <p:nvPr/>
        </p:nvSpPr>
        <p:spPr>
          <a:xfrm>
            <a:off x="1692424" y="3228945"/>
            <a:ext cx="124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A599C"/>
                </a:solidFill>
              </a:rPr>
              <a:t>自行固定</a:t>
            </a:r>
          </a:p>
        </p:txBody>
      </p:sp>
      <p:pic>
        <p:nvPicPr>
          <p:cNvPr id="7" name="图片 6" descr="1559618866(1)">
            <a:extLst>
              <a:ext uri="{FF2B5EF4-FFF2-40B4-BE49-F238E27FC236}">
                <a16:creationId xmlns:a16="http://schemas.microsoft.com/office/drawing/2014/main" id="{B259A91A-10BD-4B0F-BD28-1506E20CD4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07027" y="1401347"/>
            <a:ext cx="1080120" cy="17792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F43AE35F-BCDA-4AF2-8738-FB1B9EB49EB6}"/>
              </a:ext>
            </a:extLst>
          </p:cNvPr>
          <p:cNvSpPr/>
          <p:nvPr/>
        </p:nvSpPr>
        <p:spPr>
          <a:xfrm>
            <a:off x="8791174" y="2246049"/>
            <a:ext cx="648070" cy="470517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E8871C69-C3B1-475F-A9F2-44DD3FD7889C}"/>
              </a:ext>
            </a:extLst>
          </p:cNvPr>
          <p:cNvSpPr/>
          <p:nvPr/>
        </p:nvSpPr>
        <p:spPr>
          <a:xfrm>
            <a:off x="3232730" y="2246050"/>
            <a:ext cx="648070" cy="470517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E6F79D-F56E-4632-AC7D-A5FD75C6FA8C}"/>
              </a:ext>
            </a:extLst>
          </p:cNvPr>
          <p:cNvSpPr txBox="1"/>
          <p:nvPr/>
        </p:nvSpPr>
        <p:spPr>
          <a:xfrm>
            <a:off x="4348639" y="3231190"/>
            <a:ext cx="124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A599C"/>
                </a:solidFill>
              </a:rPr>
              <a:t>脱水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6679AD3-8E53-43C1-A07B-D1F3EC65D5B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92" y="1586394"/>
            <a:ext cx="2040703" cy="15306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B64955C-FE94-488D-A0E1-462BC36D86C1}"/>
              </a:ext>
            </a:extLst>
          </p:cNvPr>
          <p:cNvSpPr txBox="1"/>
          <p:nvPr/>
        </p:nvSpPr>
        <p:spPr>
          <a:xfrm>
            <a:off x="7004855" y="3162900"/>
            <a:ext cx="124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A599C"/>
                </a:solidFill>
              </a:rPr>
              <a:t>石蜡包埋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5797A32-DF41-463D-996F-0892F1F180B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63" y="1489716"/>
            <a:ext cx="2269837" cy="1602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AFEB2B5-3AE0-436C-82C1-C7D9F81AC3BA}"/>
              </a:ext>
            </a:extLst>
          </p:cNvPr>
          <p:cNvSpPr txBox="1"/>
          <p:nvPr/>
        </p:nvSpPr>
        <p:spPr>
          <a:xfrm>
            <a:off x="10424787" y="3162900"/>
            <a:ext cx="124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A599C"/>
                </a:solidFill>
              </a:rPr>
              <a:t>石蜡切片</a:t>
            </a: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159DBD75-1219-4E8F-8105-C7F513842C99}"/>
              </a:ext>
            </a:extLst>
          </p:cNvPr>
          <p:cNvSpPr/>
          <p:nvPr/>
        </p:nvSpPr>
        <p:spPr>
          <a:xfrm>
            <a:off x="2253222" y="4567560"/>
            <a:ext cx="648070" cy="470517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A599C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E8A3C0-5FB5-4483-80FA-96C5E2012BE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82" y="4039213"/>
            <a:ext cx="3673126" cy="15926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1E7ACF8-F741-4574-9455-DAC0ED892AF0}"/>
              </a:ext>
            </a:extLst>
          </p:cNvPr>
          <p:cNvSpPr txBox="1"/>
          <p:nvPr/>
        </p:nvSpPr>
        <p:spPr>
          <a:xfrm>
            <a:off x="3240605" y="5739655"/>
            <a:ext cx="2812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A59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zh-CN" altLang="en-US" sz="2000" dirty="0">
                <a:solidFill>
                  <a:srgbClr val="0A59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染色或其他染色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6C849351-DF96-46AB-ACC0-03CB21C27F43}"/>
              </a:ext>
            </a:extLst>
          </p:cNvPr>
          <p:cNvSpPr/>
          <p:nvPr/>
        </p:nvSpPr>
        <p:spPr>
          <a:xfrm>
            <a:off x="7055008" y="4567560"/>
            <a:ext cx="648070" cy="470517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A599C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0102EA8-554E-4234-9179-177C10BD4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87" y="3627837"/>
            <a:ext cx="2143380" cy="200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3F36782-6155-43BF-8517-2E49481D6DBC}"/>
              </a:ext>
            </a:extLst>
          </p:cNvPr>
          <p:cNvSpPr txBox="1"/>
          <p:nvPr/>
        </p:nvSpPr>
        <p:spPr>
          <a:xfrm>
            <a:off x="8817715" y="5691754"/>
            <a:ext cx="124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A59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阅片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88D680FB-AA08-4104-A6D5-6EACF8EF3BF6}"/>
              </a:ext>
            </a:extLst>
          </p:cNvPr>
          <p:cNvSpPr/>
          <p:nvPr/>
        </p:nvSpPr>
        <p:spPr>
          <a:xfrm>
            <a:off x="5527515" y="2218552"/>
            <a:ext cx="648070" cy="470517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D20E0D7-ACA7-429C-81FD-73528532BC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8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动物病理服务项目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01990A1-D8A3-41CB-82A8-96FB35E14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45EA21D-8832-4D36-B5F4-6959BD5936B0}"/>
              </a:ext>
            </a:extLst>
          </p:cNvPr>
          <p:cNvCxnSpPr>
            <a:cxnSpLocks/>
          </p:cNvCxnSpPr>
          <p:nvPr/>
        </p:nvCxnSpPr>
        <p:spPr>
          <a:xfrm>
            <a:off x="6025567" y="2000829"/>
            <a:ext cx="0" cy="3371339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21EB0178-53E6-46DA-A5AC-403944DDC183}"/>
              </a:ext>
            </a:extLst>
          </p:cNvPr>
          <p:cNvSpPr/>
          <p:nvPr/>
        </p:nvSpPr>
        <p:spPr>
          <a:xfrm>
            <a:off x="2333358" y="2140226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石蜡包埋                       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144A1F-179B-431A-AE2A-A478470A5EC7}"/>
              </a:ext>
            </a:extLst>
          </p:cNvPr>
          <p:cNvSpPr/>
          <p:nvPr/>
        </p:nvSpPr>
        <p:spPr>
          <a:xfrm>
            <a:off x="3244504" y="3263940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冷冻切片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11E4AC-DAA2-49D9-90AA-2D4B13D14E13}"/>
              </a:ext>
            </a:extLst>
          </p:cNvPr>
          <p:cNvSpPr/>
          <p:nvPr/>
        </p:nvSpPr>
        <p:spPr>
          <a:xfrm>
            <a:off x="4602834" y="5001104"/>
            <a:ext cx="146943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TUNEL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F78A4F8-7C9D-45DB-9A7F-3547560AAC6D}"/>
              </a:ext>
            </a:extLst>
          </p:cNvPr>
          <p:cNvSpPr/>
          <p:nvPr/>
        </p:nvSpPr>
        <p:spPr>
          <a:xfrm>
            <a:off x="2854273" y="2689171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石蜡切片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B619C3A-23CF-4807-9A32-09B3E1A6EBB0}"/>
              </a:ext>
            </a:extLst>
          </p:cNvPr>
          <p:cNvSpPr/>
          <p:nvPr/>
        </p:nvSpPr>
        <p:spPr>
          <a:xfrm>
            <a:off x="3581581" y="3838709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染色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8642406-FB08-4B04-B7E1-360F5CD926AE}"/>
              </a:ext>
            </a:extLst>
          </p:cNvPr>
          <p:cNvSpPr/>
          <p:nvPr/>
        </p:nvSpPr>
        <p:spPr>
          <a:xfrm>
            <a:off x="8718205" y="2081892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PAS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染色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7DCE818-29AB-48F4-B5DE-2ADC0F9759A8}"/>
              </a:ext>
            </a:extLst>
          </p:cNvPr>
          <p:cNvSpPr/>
          <p:nvPr/>
        </p:nvSpPr>
        <p:spPr>
          <a:xfrm>
            <a:off x="7780473" y="3243468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免疫荧光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C416FD4-1EB6-4BBB-9022-582A3384D268}"/>
              </a:ext>
            </a:extLst>
          </p:cNvPr>
          <p:cNvSpPr/>
          <p:nvPr/>
        </p:nvSpPr>
        <p:spPr>
          <a:xfrm>
            <a:off x="6311036" y="5007566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阅片服务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EEB27DE-21BB-4CF5-95DE-AAB46269EBC5}"/>
              </a:ext>
            </a:extLst>
          </p:cNvPr>
          <p:cNvSpPr/>
          <p:nvPr/>
        </p:nvSpPr>
        <p:spPr>
          <a:xfrm>
            <a:off x="8234094" y="2668699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免疫组化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C590129-CE2D-49E4-A72E-D62D3282AF6F}"/>
              </a:ext>
            </a:extLst>
          </p:cNvPr>
          <p:cNvSpPr/>
          <p:nvPr/>
        </p:nvSpPr>
        <p:spPr>
          <a:xfrm>
            <a:off x="7209374" y="3827023"/>
            <a:ext cx="1880844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骨组织脱钙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F6D6EBA-1671-4549-BC8D-D6E88639D98D}"/>
              </a:ext>
            </a:extLst>
          </p:cNvPr>
          <p:cNvSpPr/>
          <p:nvPr/>
        </p:nvSpPr>
        <p:spPr>
          <a:xfrm>
            <a:off x="6842741" y="4400506"/>
            <a:ext cx="1469437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图像采集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9AA2621-7959-4F08-A128-09A8ECFE2ED9}"/>
              </a:ext>
            </a:extLst>
          </p:cNvPr>
          <p:cNvSpPr/>
          <p:nvPr/>
        </p:nvSpPr>
        <p:spPr>
          <a:xfrm>
            <a:off x="3856290" y="4419906"/>
            <a:ext cx="2032010" cy="50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Masson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染色</a:t>
            </a:r>
          </a:p>
        </p:txBody>
      </p:sp>
    </p:spTree>
    <p:extLst>
      <p:ext uri="{BB962C8B-B14F-4D97-AF65-F5344CB8AC3E}">
        <p14:creationId xmlns:p14="http://schemas.microsoft.com/office/powerpoint/2010/main" val="4241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部分染色结果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2038906" y="991019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859E2F-E8C8-44D9-82C4-927970C3F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09" y="1582591"/>
            <a:ext cx="2808312" cy="18722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F164D8-8A46-4CB6-ADCC-1797E5F85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65" y="1578735"/>
            <a:ext cx="2795634" cy="18637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E0F148-18C3-4DB9-890B-FC03EA102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65" y="4160142"/>
            <a:ext cx="2808562" cy="18723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0FB8C6-0FE4-49C6-9195-8FD432357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51" y="4152494"/>
            <a:ext cx="2808563" cy="187237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C5B19DE-330A-44AE-912F-B443092C76B4}"/>
              </a:ext>
            </a:extLst>
          </p:cNvPr>
          <p:cNvSpPr txBox="1"/>
          <p:nvPr/>
        </p:nvSpPr>
        <p:spPr>
          <a:xfrm>
            <a:off x="2242468" y="349696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大鼠肾</a:t>
            </a:r>
            <a:r>
              <a:rPr lang="en-US" altLang="zh-CN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PAS</a:t>
            </a:r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染色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1FC955-6EF6-4E18-A541-26A5011A3471}"/>
              </a:ext>
            </a:extLst>
          </p:cNvPr>
          <p:cNvSpPr txBox="1"/>
          <p:nvPr/>
        </p:nvSpPr>
        <p:spPr>
          <a:xfrm>
            <a:off x="5382339" y="351389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小鼠心脏</a:t>
            </a:r>
            <a:r>
              <a:rPr lang="en-US" altLang="zh-CN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HE</a:t>
            </a:r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染色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E23D145-8A5E-4678-8681-8D5AD1D125CD}"/>
              </a:ext>
            </a:extLst>
          </p:cNvPr>
          <p:cNvSpPr txBox="1"/>
          <p:nvPr/>
        </p:nvSpPr>
        <p:spPr>
          <a:xfrm>
            <a:off x="3541274" y="613552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小鼠肺弹力纤维染色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B3C5BB-A610-410F-95DC-58C8FD313778}"/>
              </a:ext>
            </a:extLst>
          </p:cNvPr>
          <p:cNvSpPr txBox="1"/>
          <p:nvPr/>
        </p:nvSpPr>
        <p:spPr>
          <a:xfrm>
            <a:off x="6719881" y="61416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人乳腺免疫组化染色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D7F8440-0C57-4684-8CF7-93DCE39B2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090" y="1551115"/>
            <a:ext cx="2521835" cy="189137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FDA3D2D-7CA4-4494-A117-B8AB4CA733FA}"/>
              </a:ext>
            </a:extLst>
          </p:cNvPr>
          <p:cNvSpPr txBox="1"/>
          <p:nvPr/>
        </p:nvSpPr>
        <p:spPr>
          <a:xfrm>
            <a:off x="8191463" y="3502148"/>
            <a:ext cx="237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小鼠皮肤</a:t>
            </a:r>
            <a:r>
              <a:rPr lang="en-US" altLang="zh-CN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Masson</a:t>
            </a:r>
            <a:r>
              <a:rPr lang="zh-CN" altLang="en-US" b="1" dirty="0">
                <a:solidFill>
                  <a:srgbClr val="0A599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染色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A7F4A6-B3B9-43AE-A14F-D90D1EECD4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0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65EC03B-910E-463D-BB59-EB9A533CF43E}"/>
              </a:ext>
            </a:extLst>
          </p:cNvPr>
          <p:cNvSpPr txBox="1"/>
          <p:nvPr/>
        </p:nvSpPr>
        <p:spPr>
          <a:xfrm>
            <a:off x="1692424" y="271397"/>
            <a:ext cx="7098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PDX</a:t>
            </a:r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药效评价项目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473F93-5DF7-4DEA-B97E-72CAA7D8DD87}"/>
              </a:ext>
            </a:extLst>
          </p:cNvPr>
          <p:cNvSpPr/>
          <p:nvPr/>
        </p:nvSpPr>
        <p:spPr>
          <a:xfrm>
            <a:off x="1524001" y="977528"/>
            <a:ext cx="7461803" cy="38597"/>
          </a:xfrm>
          <a:prstGeom prst="rect">
            <a:avLst/>
          </a:prstGeom>
          <a:gradFill>
            <a:gsLst>
              <a:gs pos="0">
                <a:srgbClr val="1F4D77"/>
              </a:gs>
              <a:gs pos="96000">
                <a:schemeClr val="accent1">
                  <a:lumMod val="20000"/>
                  <a:lumOff val="80000"/>
                </a:schemeClr>
              </a:gs>
              <a:gs pos="62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4472C4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A2D607B-8C52-408C-8A21-D6DF6937220B}"/>
              </a:ext>
            </a:extLst>
          </p:cNvPr>
          <p:cNvSpPr/>
          <p:nvPr/>
        </p:nvSpPr>
        <p:spPr>
          <a:xfrm>
            <a:off x="2268255" y="1736629"/>
            <a:ext cx="91750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基于人肿瘤组织样本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PDX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模型的抗肿瘤药物体内药效评价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基于人肿瘤组织样本原代细胞的抗肿瘤药物体外药效评价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基于人肿瘤组织样本的抗肿瘤药作用机制研究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基于人源化免疫系统重构的小鼠模型的抗肿瘤药物药效评价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5079588-2D59-461E-959F-204679D12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76" y="189285"/>
            <a:ext cx="1380870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636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视差">
  <a:themeElements>
    <a:clrScheme name="视差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视差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视差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视差</Template>
  <TotalTime>1607</TotalTime>
  <Words>384</Words>
  <Application>Microsoft Office PowerPoint</Application>
  <PresentationFormat>宽屏</PresentationFormat>
  <Paragraphs>84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等线</vt:lpstr>
      <vt:lpstr>黑体</vt:lpstr>
      <vt:lpstr>华文楷体</vt:lpstr>
      <vt:lpstr>Arial</vt:lpstr>
      <vt:lpstr>Corbel</vt:lpstr>
      <vt:lpstr>Times New Roman</vt:lpstr>
      <vt:lpstr>Wingdings</vt:lpstr>
      <vt:lpstr>视差</vt:lpstr>
      <vt:lpstr>   中国药科大学病理与PDX药效评价平台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zhaolicpu@126.com</dc:creator>
  <cp:lastModifiedBy>李 佳</cp:lastModifiedBy>
  <cp:revision>50</cp:revision>
  <dcterms:created xsi:type="dcterms:W3CDTF">2020-11-18T02:05:05Z</dcterms:created>
  <dcterms:modified xsi:type="dcterms:W3CDTF">2020-11-25T00:43:57Z</dcterms:modified>
</cp:coreProperties>
</file>