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70" r:id="rId5"/>
    <p:sldId id="271" r:id="rId6"/>
    <p:sldId id="263" r:id="rId7"/>
    <p:sldId id="264" r:id="rId8"/>
    <p:sldId id="265" r:id="rId9"/>
    <p:sldId id="266" r:id="rId10"/>
    <p:sldId id="267" r:id="rId11"/>
    <p:sldId id="269" r:id="rId12"/>
    <p:sldId id="257" r:id="rId13"/>
    <p:sldId id="260" r:id="rId14"/>
    <p:sldId id="258" r:id="rId15"/>
    <p:sldId id="268" r:id="rId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25" d="100"/>
          <a:sy n="125" d="100"/>
        </p:scale>
        <p:origin x="-1140" y="-312"/>
      </p:cViewPr>
      <p:guideLst>
        <p:guide orient="horz" pos="1620"/>
        <p:guide orient="horz" pos="3026"/>
        <p:guide orient="horz" pos="486"/>
        <p:guide pos="2437"/>
        <p:guide pos="2109"/>
        <p:guide pos="793"/>
        <p:guide pos="5556"/>
        <p:guide pos="4059"/>
        <p:guide pos="324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269923"/>
            <a:ext cx="7406640" cy="1104138"/>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20" name="页脚占位符 19"/>
          <p:cNvSpPr>
            <a:spLocks noGrp="1"/>
          </p:cNvSpPr>
          <p:nvPr>
            <p:ph type="ftr" sz="quarter" idx="11"/>
          </p:nvPr>
        </p:nvSpPr>
        <p:spPr/>
        <p:txBody>
          <a:bodyPr/>
          <a:lstStyle>
            <a:extLst/>
          </a:lstStyle>
          <a:p>
            <a:endParaRPr lang="zh-CN" altLang="en-US"/>
          </a:p>
        </p:txBody>
      </p:sp>
      <p:sp>
        <p:nvSpPr>
          <p:cNvPr id="10" name="灯片编号占位符 9"/>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
        <p:nvSpPr>
          <p:cNvPr id="8" name="椭圆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05980"/>
            <a:ext cx="1828800" cy="4388644"/>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05980"/>
            <a:ext cx="5562600" cy="4388644"/>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
        <p:nvSpPr>
          <p:cNvPr id="10" name="矩形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05740"/>
            <a:ext cx="7498080" cy="85725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05740"/>
            <a:ext cx="7498080" cy="85725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
        <p:nvSpPr>
          <p:cNvPr id="6" name="矩形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5C0D5104-3BAE-4F06-A238-6E242171C6C2}"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AD67978B-27CA-45E4-865D-B415CCE554F8}" type="slidenum">
              <a:rPr lang="zh-CN" altLang="en-US" smtClean="0"/>
              <a:pPr/>
              <a:t>‹#›</a:t>
            </a:fld>
            <a:endParaRPr lang="zh-CN" altLang="en-US"/>
          </a:p>
        </p:txBody>
      </p:sp>
      <p:sp>
        <p:nvSpPr>
          <p:cNvPr id="8" name="矩形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05979"/>
            <a:ext cx="7498080" cy="85725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C0D5104-3BAE-4F06-A238-6E242171C6C2}" type="datetimeFigureOut">
              <a:rPr lang="zh-CN" altLang="en-US" smtClean="0"/>
              <a:pPr/>
              <a:t>2020-12-7</a:t>
            </a:fld>
            <a:endParaRPr lang="zh-CN" altLang="en-US"/>
          </a:p>
        </p:txBody>
      </p:sp>
      <p:sp>
        <p:nvSpPr>
          <p:cNvPr id="10" name="页脚占位符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D67978B-27CA-45E4-865D-B415CCE554F8}" type="slidenum">
              <a:rPr lang="zh-CN" altLang="en-US" smtClean="0"/>
              <a:pPr/>
              <a:t>‹#›</a:t>
            </a:fld>
            <a:endParaRPr lang="zh-CN" altLang="en-US"/>
          </a:p>
        </p:txBody>
      </p:sp>
      <p:sp>
        <p:nvSpPr>
          <p:cNvPr id="15" name="矩形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2578616" y="2928946"/>
            <a:ext cx="4922342" cy="857250"/>
          </a:xfrm>
          <a:prstGeom prst="rect">
            <a:avLst/>
          </a:prstGeom>
        </p:spPr>
        <p:txBody>
          <a:bodyPr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600" b="0" i="0" u="none" strike="noStrike" kern="1200" cap="none" spc="0" normalizeH="0" baseline="0" noProof="0" dirty="0" smtClean="0">
                <a:ln>
                  <a:noFill/>
                </a:ln>
                <a:solidFill>
                  <a:srgbClr val="0070C0"/>
                </a:solidFill>
                <a:effectLst/>
                <a:uLnTx/>
                <a:uFillTx/>
                <a:latin typeface="Times New Roman" pitchFamily="18" charset="0"/>
                <a:ea typeface="黑体" pitchFamily="49" charset="-122"/>
                <a:cs typeface="Times New Roman" pitchFamily="18" charset="0"/>
              </a:rPr>
              <a:t>中国药科大学公共实验平台</a:t>
            </a:r>
            <a:endParaRPr lang="en-US" altLang="zh-CN" sz="2600" dirty="0">
              <a:solidFill>
                <a:srgbClr val="0070C0"/>
              </a:solidFill>
              <a:latin typeface="Times New Roman" pitchFamily="18" charset="0"/>
              <a:ea typeface="黑体" pitchFamily="49" charset="-122"/>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600" b="0" i="0" u="none" strike="noStrike" kern="1200" cap="none" spc="0" normalizeH="0" baseline="0" noProof="0" dirty="0" smtClean="0">
                <a:ln>
                  <a:noFill/>
                </a:ln>
                <a:solidFill>
                  <a:srgbClr val="0070C0"/>
                </a:solidFill>
                <a:effectLst/>
                <a:uLnTx/>
                <a:uFillTx/>
                <a:latin typeface="Times New Roman" pitchFamily="18" charset="0"/>
                <a:ea typeface="黑体" pitchFamily="49" charset="-122"/>
                <a:cs typeface="Times New Roman" pitchFamily="18" charset="0"/>
              </a:rPr>
              <a:t>2020.12</a:t>
            </a:r>
            <a:endParaRPr kumimoji="0" lang="zh-CN" altLang="en-US" sz="2600" b="0" i="0" u="none" strike="noStrike" kern="1200" cap="none" spc="0" normalizeH="0" baseline="0" noProof="0" dirty="0">
              <a:ln>
                <a:noFill/>
              </a:ln>
              <a:solidFill>
                <a:srgbClr val="0070C0"/>
              </a:solidFill>
              <a:effectLst/>
              <a:uLnTx/>
              <a:uFillTx/>
              <a:latin typeface="Times New Roman" pitchFamily="18" charset="0"/>
              <a:ea typeface="黑体" pitchFamily="49" charset="-122"/>
              <a:cs typeface="Times New Roman" pitchFamily="18" charset="0"/>
            </a:endParaRPr>
          </a:p>
        </p:txBody>
      </p:sp>
      <p:sp>
        <p:nvSpPr>
          <p:cNvPr id="6" name="矩形 5"/>
          <p:cNvSpPr/>
          <p:nvPr/>
        </p:nvSpPr>
        <p:spPr>
          <a:xfrm>
            <a:off x="2643174" y="771525"/>
            <a:ext cx="5072098" cy="1292662"/>
          </a:xfrm>
          <a:prstGeom prst="rect">
            <a:avLst/>
          </a:prstGeom>
        </p:spPr>
        <p:txBody>
          <a:bodyPr wrap="square">
            <a:spAutoFit/>
          </a:bodyPr>
          <a:lstStyle/>
          <a:p>
            <a:pPr algn="ctr">
              <a:spcBef>
                <a:spcPct val="0"/>
              </a:spcBef>
              <a:defRPr/>
            </a:pPr>
            <a:r>
              <a:rPr lang="zh-CN" altLang="en-US" sz="3900" b="1" dirty="0">
                <a:solidFill>
                  <a:srgbClr val="0070C0"/>
                </a:solidFill>
                <a:latin typeface="黑体" pitchFamily="49" charset="-122"/>
                <a:ea typeface="黑体" pitchFamily="49" charset="-122"/>
              </a:rPr>
              <a:t>细胞与</a:t>
            </a:r>
            <a:r>
              <a:rPr lang="zh-CN" altLang="en-US" sz="3900" b="1" dirty="0" smtClean="0">
                <a:solidFill>
                  <a:srgbClr val="0070C0"/>
                </a:solidFill>
                <a:latin typeface="黑体" pitchFamily="49" charset="-122"/>
                <a:ea typeface="黑体" pitchFamily="49" charset="-122"/>
              </a:rPr>
              <a:t>分子生物学</a:t>
            </a:r>
            <a:endParaRPr lang="en-US" altLang="zh-CN" sz="3900" b="1" dirty="0" smtClean="0">
              <a:solidFill>
                <a:srgbClr val="0070C0"/>
              </a:solidFill>
              <a:latin typeface="黑体" pitchFamily="49" charset="-122"/>
              <a:ea typeface="黑体" pitchFamily="49" charset="-122"/>
            </a:endParaRPr>
          </a:p>
          <a:p>
            <a:pPr algn="ctr">
              <a:spcBef>
                <a:spcPct val="0"/>
              </a:spcBef>
              <a:defRPr/>
            </a:pPr>
            <a:r>
              <a:rPr lang="zh-CN" altLang="en-US" sz="3900" b="1" dirty="0" smtClean="0">
                <a:solidFill>
                  <a:srgbClr val="0070C0"/>
                </a:solidFill>
                <a:latin typeface="黑体" pitchFamily="49" charset="-122"/>
                <a:ea typeface="黑体" pitchFamily="49" charset="-122"/>
              </a:rPr>
              <a:t>实验平台简介</a:t>
            </a:r>
            <a:endParaRPr lang="en-US" altLang="zh-CN" sz="3900" b="1" dirty="0">
              <a:solidFill>
                <a:srgbClr val="0070C0"/>
              </a:solidFill>
              <a:latin typeface="黑体" pitchFamily="49" charset="-122"/>
              <a:ea typeface="黑体" pitchFamily="49" charset="-122"/>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nvGrpSpPr>
          <p:cNvPr id="18" name="组合 17"/>
          <p:cNvGrpSpPr/>
          <p:nvPr/>
        </p:nvGrpSpPr>
        <p:grpSpPr>
          <a:xfrm>
            <a:off x="1951838" y="3795721"/>
            <a:ext cx="6334938" cy="1262691"/>
            <a:chOff x="2000232" y="3640629"/>
            <a:chExt cx="6334938" cy="1262691"/>
          </a:xfrm>
        </p:grpSpPr>
        <p:pic>
          <p:nvPicPr>
            <p:cNvPr id="11268" name="Picture 4" descr="DSC_5036"/>
            <p:cNvPicPr>
              <a:picLocks noChangeAspect="1" noChangeArrowheads="1"/>
            </p:cNvPicPr>
            <p:nvPr/>
          </p:nvPicPr>
          <p:blipFill>
            <a:blip r:embed="rId2" cstate="print"/>
            <a:srcRect/>
            <a:stretch>
              <a:fillRect/>
            </a:stretch>
          </p:blipFill>
          <p:spPr bwMode="auto">
            <a:xfrm>
              <a:off x="2000232" y="3642437"/>
              <a:ext cx="2097836" cy="1260000"/>
            </a:xfrm>
            <a:prstGeom prst="rect">
              <a:avLst/>
            </a:prstGeom>
            <a:noFill/>
          </p:spPr>
        </p:pic>
        <p:pic>
          <p:nvPicPr>
            <p:cNvPr id="11267" name="Picture 3" descr="DSC_5027"/>
            <p:cNvPicPr>
              <a:picLocks noChangeAspect="1" noChangeArrowheads="1"/>
            </p:cNvPicPr>
            <p:nvPr/>
          </p:nvPicPr>
          <p:blipFill>
            <a:blip r:embed="rId3" cstate="print"/>
            <a:srcRect t="5902"/>
            <a:stretch>
              <a:fillRect/>
            </a:stretch>
          </p:blipFill>
          <p:spPr bwMode="auto">
            <a:xfrm>
              <a:off x="4138610" y="3643320"/>
              <a:ext cx="1389897" cy="1260000"/>
            </a:xfrm>
            <a:prstGeom prst="rect">
              <a:avLst/>
            </a:prstGeom>
            <a:noFill/>
          </p:spPr>
        </p:pic>
        <p:pic>
          <p:nvPicPr>
            <p:cNvPr id="11270" name="Picture 6" descr="DSC_4852"/>
            <p:cNvPicPr>
              <a:picLocks noChangeAspect="1" noChangeArrowheads="1"/>
            </p:cNvPicPr>
            <p:nvPr/>
          </p:nvPicPr>
          <p:blipFill>
            <a:blip r:embed="rId4" cstate="print"/>
            <a:srcRect b="3940"/>
            <a:stretch>
              <a:fillRect/>
            </a:stretch>
          </p:blipFill>
          <p:spPr bwMode="auto">
            <a:xfrm>
              <a:off x="5572133" y="3640629"/>
              <a:ext cx="2763037" cy="126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636458" cy="857250"/>
          </a:xfrm>
        </p:spPr>
        <p:txBody>
          <a:bodyPr>
            <a:normAutofit fontScale="90000"/>
          </a:bodyPr>
          <a:lstStyle/>
          <a:p>
            <a:r>
              <a:rPr lang="zh-CN" altLang="en-US" sz="3900" dirty="0" smtClean="0">
                <a:solidFill>
                  <a:srgbClr val="0070C0"/>
                </a:solidFill>
                <a:effectLst/>
                <a:latin typeface="黑体" pitchFamily="49" charset="-122"/>
                <a:ea typeface="黑体" pitchFamily="49" charset="-122"/>
              </a:rPr>
              <a:t>功能实验室简介</a:t>
            </a:r>
            <a:endParaRPr lang="zh-CN" altLang="en-US" sz="3900" dirty="0">
              <a:solidFill>
                <a:srgbClr val="0070C0"/>
              </a:solidFill>
              <a:effectLst/>
              <a:latin typeface="黑体" pitchFamily="49" charset="-122"/>
              <a:ea typeface="黑体" pitchFamily="49" charset="-122"/>
            </a:endParaRPr>
          </a:p>
        </p:txBody>
      </p:sp>
      <p:pic>
        <p:nvPicPr>
          <p:cNvPr id="38914" name="Picture 2" descr="DSC_5036"/>
          <p:cNvPicPr>
            <a:picLocks noChangeAspect="1" noChangeArrowheads="1"/>
          </p:cNvPicPr>
          <p:nvPr/>
        </p:nvPicPr>
        <p:blipFill>
          <a:blip r:embed="rId2" cstate="print"/>
          <a:srcRect/>
          <a:stretch>
            <a:fillRect/>
          </a:stretch>
        </p:blipFill>
        <p:spPr bwMode="auto">
          <a:xfrm>
            <a:off x="1104879" y="2786064"/>
            <a:ext cx="2763859" cy="1660027"/>
          </a:xfrm>
          <a:prstGeom prst="rect">
            <a:avLst/>
          </a:prstGeom>
          <a:noFill/>
        </p:spPr>
      </p:pic>
      <p:pic>
        <p:nvPicPr>
          <p:cNvPr id="38913" name="Picture 1" descr="DSC_5027"/>
          <p:cNvPicPr>
            <a:picLocks noChangeAspect="1" noChangeArrowheads="1"/>
          </p:cNvPicPr>
          <p:nvPr/>
        </p:nvPicPr>
        <p:blipFill>
          <a:blip r:embed="rId3" cstate="print"/>
          <a:srcRect t="5902"/>
          <a:stretch>
            <a:fillRect/>
          </a:stretch>
        </p:blipFill>
        <p:spPr bwMode="auto">
          <a:xfrm>
            <a:off x="1595440" y="1142990"/>
            <a:ext cx="1752598" cy="1588804"/>
          </a:xfrm>
          <a:prstGeom prst="rect">
            <a:avLst/>
          </a:prstGeom>
          <a:noFill/>
        </p:spPr>
      </p:pic>
      <p:sp>
        <p:nvSpPr>
          <p:cNvPr id="389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8" name="矩形 7"/>
          <p:cNvSpPr/>
          <p:nvPr/>
        </p:nvSpPr>
        <p:spPr>
          <a:xfrm>
            <a:off x="1366721" y="4429138"/>
            <a:ext cx="2276585" cy="369332"/>
          </a:xfrm>
          <a:prstGeom prst="rect">
            <a:avLst/>
          </a:prstGeom>
        </p:spPr>
        <p:txBody>
          <a:bodyPr wrap="none">
            <a:spAutoFit/>
          </a:bodyPr>
          <a:lstStyle/>
          <a:p>
            <a:pPr lvl="0" fontAlgn="base">
              <a:spcBef>
                <a:spcPct val="0"/>
              </a:spcBef>
              <a:spcAft>
                <a:spcPct val="0"/>
              </a:spcAft>
            </a:pP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细胞培养功能实验室</a:t>
            </a:r>
            <a:endParaRPr kumimoji="0" lang="zh-CN" sz="7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graphicFrame>
        <p:nvGraphicFramePr>
          <p:cNvPr id="9" name="表格 8"/>
          <p:cNvGraphicFramePr>
            <a:graphicFrameLocks noGrp="1"/>
          </p:cNvGraphicFramePr>
          <p:nvPr/>
        </p:nvGraphicFramePr>
        <p:xfrm>
          <a:off x="4214810" y="1285868"/>
          <a:ext cx="4605340" cy="3426144"/>
        </p:xfrm>
        <a:graphic>
          <a:graphicData uri="http://schemas.openxmlformats.org/drawingml/2006/table">
            <a:tbl>
              <a:tblPr/>
              <a:tblGrid>
                <a:gridCol w="940410"/>
                <a:gridCol w="820671"/>
                <a:gridCol w="800409"/>
                <a:gridCol w="2043850"/>
              </a:tblGrid>
              <a:tr h="214134">
                <a:tc>
                  <a:txBody>
                    <a:bodyPr/>
                    <a:lstStyle/>
                    <a:p>
                      <a:pPr algn="ctr">
                        <a:spcAft>
                          <a:spcPts val="0"/>
                        </a:spcAft>
                      </a:pPr>
                      <a:r>
                        <a:rPr lang="zh-CN" sz="1200" b="1" kern="100" dirty="0">
                          <a:latin typeface="Times New Roman" pitchFamily="18" charset="0"/>
                          <a:ea typeface="楷体" pitchFamily="49" charset="-122"/>
                          <a:cs typeface="Times New Roman" pitchFamily="18" charset="0"/>
                        </a:rPr>
                        <a:t>设备名称</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zh-CN" sz="1200" b="1" kern="100" dirty="0">
                          <a:latin typeface="Times New Roman" pitchFamily="18" charset="0"/>
                          <a:ea typeface="楷体" pitchFamily="49" charset="-122"/>
                          <a:cs typeface="Times New Roman" pitchFamily="18" charset="0"/>
                        </a:rPr>
                        <a:t>厂家</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zh-CN" sz="1200" b="1" kern="100" dirty="0">
                          <a:latin typeface="Times New Roman" pitchFamily="18" charset="0"/>
                          <a:ea typeface="楷体" pitchFamily="49" charset="-122"/>
                          <a:cs typeface="Times New Roman" pitchFamily="18" charset="0"/>
                        </a:rPr>
                        <a:t>型号</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zh-CN" sz="1200" b="1" kern="100">
                          <a:latin typeface="Times New Roman" pitchFamily="18" charset="0"/>
                          <a:ea typeface="楷体" pitchFamily="49" charset="-122"/>
                          <a:cs typeface="Times New Roman" pitchFamily="18" charset="0"/>
                        </a:rPr>
                        <a:t>仪器功能及特点</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14134">
                <a:tc>
                  <a:txBody>
                    <a:bodyPr/>
                    <a:lstStyle/>
                    <a:p>
                      <a:pPr algn="just">
                        <a:spcAft>
                          <a:spcPts val="0"/>
                        </a:spcAft>
                      </a:pPr>
                      <a:r>
                        <a:rPr lang="zh-CN" sz="1200" kern="100" dirty="0">
                          <a:latin typeface="Times New Roman" pitchFamily="18" charset="0"/>
                          <a:ea typeface="楷体" pitchFamily="49" charset="-122"/>
                          <a:cs typeface="Times New Roman" pitchFamily="18" charset="0"/>
                        </a:rPr>
                        <a:t>试剂保存箱</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海尔</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en-US" sz="1200" kern="100">
                          <a:latin typeface="Times New Roman" pitchFamily="18" charset="0"/>
                          <a:ea typeface="楷体" pitchFamily="49" charset="-122"/>
                          <a:cs typeface="Times New Roman" pitchFamily="18" charset="0"/>
                        </a:rPr>
                        <a:t>HYC-940</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indent="266700" algn="l">
                        <a:spcAft>
                          <a:spcPts val="0"/>
                        </a:spcAft>
                      </a:pPr>
                      <a:r>
                        <a:rPr lang="zh-CN" sz="1200" kern="100">
                          <a:latin typeface="Times New Roman" pitchFamily="18" charset="0"/>
                          <a:ea typeface="楷体" pitchFamily="49" charset="-122"/>
                          <a:cs typeface="Times New Roman" pitchFamily="18" charset="0"/>
                        </a:rPr>
                        <a:t>储存实验所需试剂（</a:t>
                      </a:r>
                      <a:r>
                        <a:rPr lang="en-US" sz="1200" kern="100">
                          <a:latin typeface="Times New Roman" pitchFamily="18" charset="0"/>
                          <a:ea typeface="楷体" pitchFamily="49" charset="-122"/>
                          <a:cs typeface="Times New Roman" pitchFamily="18" charset="0"/>
                        </a:rPr>
                        <a:t>4℃</a:t>
                      </a:r>
                      <a:r>
                        <a:rPr lang="zh-CN" sz="1200" kern="100">
                          <a:latin typeface="Times New Roman" pitchFamily="18" charset="0"/>
                          <a:ea typeface="楷体" pitchFamily="49" charset="-122"/>
                          <a:cs typeface="Times New Roman" pitchFamily="18" charset="0"/>
                        </a:rPr>
                        <a:t>）</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28268">
                <a:tc>
                  <a:txBody>
                    <a:bodyPr/>
                    <a:lstStyle/>
                    <a:p>
                      <a:pPr algn="just">
                        <a:spcAft>
                          <a:spcPts val="0"/>
                        </a:spcAft>
                      </a:pPr>
                      <a:r>
                        <a:rPr lang="zh-CN" sz="1200" kern="100" dirty="0">
                          <a:latin typeface="Times New Roman" pitchFamily="18" charset="0"/>
                          <a:ea typeface="楷体" pitchFamily="49" charset="-122"/>
                          <a:cs typeface="Times New Roman" pitchFamily="18" charset="0"/>
                        </a:rPr>
                        <a:t>低温保存箱</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海尔</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en-US" sz="1200" kern="100">
                          <a:latin typeface="Times New Roman" pitchFamily="18" charset="0"/>
                          <a:ea typeface="楷体" pitchFamily="49" charset="-122"/>
                          <a:cs typeface="Times New Roman" pitchFamily="18" charset="0"/>
                        </a:rPr>
                        <a:t>DW-25L262</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zh-CN" sz="1200" kern="100">
                          <a:latin typeface="Times New Roman" pitchFamily="18" charset="0"/>
                          <a:ea typeface="楷体" pitchFamily="49" charset="-122"/>
                          <a:cs typeface="Times New Roman" pitchFamily="18" charset="0"/>
                        </a:rPr>
                        <a:t>储存实验所需试剂（</a:t>
                      </a:r>
                      <a:r>
                        <a:rPr lang="en-US" sz="1200" kern="100">
                          <a:latin typeface="Times New Roman" pitchFamily="18" charset="0"/>
                          <a:ea typeface="楷体" pitchFamily="49" charset="-122"/>
                          <a:cs typeface="Times New Roman" pitchFamily="18" charset="0"/>
                        </a:rPr>
                        <a:t>-20℃</a:t>
                      </a:r>
                      <a:r>
                        <a:rPr lang="zh-CN" sz="1200" kern="100">
                          <a:latin typeface="Times New Roman" pitchFamily="18" charset="0"/>
                          <a:ea typeface="楷体" pitchFamily="49" charset="-122"/>
                          <a:cs typeface="Times New Roman" pitchFamily="18" charset="0"/>
                        </a:rPr>
                        <a:t>）</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4134">
                <a:tc>
                  <a:txBody>
                    <a:bodyPr/>
                    <a:lstStyle/>
                    <a:p>
                      <a:pPr algn="just">
                        <a:spcAft>
                          <a:spcPts val="0"/>
                        </a:spcAft>
                      </a:pPr>
                      <a:r>
                        <a:rPr lang="zh-CN" sz="1200" kern="100">
                          <a:latin typeface="Times New Roman" pitchFamily="18" charset="0"/>
                          <a:ea typeface="楷体" pitchFamily="49" charset="-122"/>
                          <a:cs typeface="Times New Roman" pitchFamily="18" charset="0"/>
                        </a:rPr>
                        <a:t>生物安全柜</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Thermo</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en-US" sz="1200" kern="100">
                          <a:latin typeface="Times New Roman" pitchFamily="18" charset="0"/>
                          <a:ea typeface="楷体" pitchFamily="49" charset="-122"/>
                          <a:cs typeface="Times New Roman" pitchFamily="18" charset="0"/>
                        </a:rPr>
                        <a:t>1388</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indent="266700" algn="l">
                        <a:spcAft>
                          <a:spcPts val="0"/>
                        </a:spcAft>
                      </a:pPr>
                      <a:r>
                        <a:rPr lang="zh-CN" sz="1200" kern="100">
                          <a:latin typeface="Times New Roman" pitchFamily="18" charset="0"/>
                          <a:ea typeface="楷体" pitchFamily="49" charset="-122"/>
                          <a:cs typeface="Times New Roman" pitchFamily="18" charset="0"/>
                        </a:rPr>
                        <a:t>细胞培养操作</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28268">
                <a:tc>
                  <a:txBody>
                    <a:bodyPr/>
                    <a:lstStyle/>
                    <a:p>
                      <a:pPr algn="just">
                        <a:spcAft>
                          <a:spcPts val="0"/>
                        </a:spcAft>
                      </a:pPr>
                      <a:r>
                        <a:rPr lang="zh-CN" sz="1200" kern="100">
                          <a:latin typeface="Times New Roman" pitchFamily="18" charset="0"/>
                          <a:ea typeface="楷体" pitchFamily="49" charset="-122"/>
                          <a:cs typeface="Times New Roman" pitchFamily="18" charset="0"/>
                        </a:rPr>
                        <a:t>液氮罐</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MVE</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en-US" sz="1200" kern="100" dirty="0">
                          <a:latin typeface="Times New Roman" pitchFamily="18" charset="0"/>
                          <a:ea typeface="楷体" pitchFamily="49" charset="-122"/>
                          <a:cs typeface="Times New Roman" pitchFamily="18" charset="0"/>
                        </a:rPr>
                        <a:t>XC47/11-6SQ</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66700" algn="l">
                        <a:spcAft>
                          <a:spcPts val="0"/>
                        </a:spcAft>
                      </a:pPr>
                      <a:r>
                        <a:rPr lang="zh-CN" sz="1200" kern="100">
                          <a:latin typeface="Times New Roman" pitchFamily="18" charset="0"/>
                          <a:ea typeface="楷体" pitchFamily="49" charset="-122"/>
                          <a:cs typeface="Times New Roman" pitchFamily="18" charset="0"/>
                        </a:rPr>
                        <a:t>细胞冻存使用</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4134">
                <a:tc>
                  <a:txBody>
                    <a:bodyPr/>
                    <a:lstStyle/>
                    <a:p>
                      <a:pPr algn="just">
                        <a:spcAft>
                          <a:spcPts val="0"/>
                        </a:spcAft>
                      </a:pPr>
                      <a:r>
                        <a:rPr lang="zh-CN" sz="1200" kern="100">
                          <a:latin typeface="Times New Roman" pitchFamily="18" charset="0"/>
                          <a:ea typeface="楷体" pitchFamily="49" charset="-122"/>
                          <a:cs typeface="Times New Roman" pitchFamily="18" charset="0"/>
                        </a:rPr>
                        <a:t>倒置显微镜</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zh-CN" sz="1200" kern="100">
                          <a:latin typeface="Times New Roman" pitchFamily="18" charset="0"/>
                          <a:ea typeface="楷体" pitchFamily="49" charset="-122"/>
                          <a:cs typeface="Times New Roman" pitchFamily="18" charset="0"/>
                        </a:rPr>
                        <a:t>重光</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en-US" sz="1200" kern="100" dirty="0">
                          <a:latin typeface="Times New Roman" pitchFamily="18" charset="0"/>
                          <a:ea typeface="楷体" pitchFamily="49" charset="-122"/>
                          <a:cs typeface="Times New Roman" pitchFamily="18" charset="0"/>
                        </a:rPr>
                        <a:t>XDS-1B</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indent="266700" algn="l">
                        <a:spcAft>
                          <a:spcPts val="0"/>
                        </a:spcAft>
                      </a:pPr>
                      <a:r>
                        <a:rPr lang="zh-CN" sz="1200" kern="100" dirty="0">
                          <a:latin typeface="Times New Roman" pitchFamily="18" charset="0"/>
                          <a:ea typeface="楷体" pitchFamily="49" charset="-122"/>
                          <a:cs typeface="Times New Roman" pitchFamily="18" charset="0"/>
                        </a:rPr>
                        <a:t>观察培养细胞的状态</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28268">
                <a:tc>
                  <a:txBody>
                    <a:bodyPr/>
                    <a:lstStyle/>
                    <a:p>
                      <a:pPr algn="just">
                        <a:spcAft>
                          <a:spcPts val="0"/>
                        </a:spcAft>
                      </a:pPr>
                      <a:r>
                        <a:rPr lang="zh-CN" sz="1200" kern="100" dirty="0">
                          <a:latin typeface="Times New Roman" pitchFamily="18" charset="0"/>
                          <a:ea typeface="楷体" pitchFamily="49" charset="-122"/>
                          <a:cs typeface="Times New Roman" pitchFamily="18" charset="0"/>
                        </a:rPr>
                        <a:t>离心机</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a:latin typeface="Times New Roman" pitchFamily="18" charset="0"/>
                          <a:ea typeface="楷体" pitchFamily="49" charset="-122"/>
                          <a:cs typeface="Times New Roman" pitchFamily="18" charset="0"/>
                        </a:rPr>
                        <a:t>SCILOGEX</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en-US" sz="1200" kern="100" dirty="0">
                          <a:latin typeface="Times New Roman" pitchFamily="18" charset="0"/>
                          <a:ea typeface="楷体" pitchFamily="49" charset="-122"/>
                          <a:cs typeface="Times New Roman" pitchFamily="18" charset="0"/>
                        </a:rPr>
                        <a:t>DMO412</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66700" algn="l">
                        <a:spcAft>
                          <a:spcPts val="0"/>
                        </a:spcAft>
                      </a:pPr>
                      <a:r>
                        <a:rPr lang="zh-CN" sz="1200" kern="100">
                          <a:latin typeface="Times New Roman" pitchFamily="18" charset="0"/>
                          <a:ea typeface="楷体" pitchFamily="49" charset="-122"/>
                          <a:cs typeface="Times New Roman" pitchFamily="18" charset="0"/>
                        </a:rPr>
                        <a:t>细胞培养传代时离心使用</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42402">
                <a:tc>
                  <a:txBody>
                    <a:bodyPr/>
                    <a:lstStyle/>
                    <a:p>
                      <a:pPr algn="just">
                        <a:spcAft>
                          <a:spcPts val="0"/>
                        </a:spcAft>
                      </a:pPr>
                      <a:r>
                        <a:rPr lang="en-US" sz="1200" kern="100">
                          <a:latin typeface="Times New Roman" pitchFamily="18" charset="0"/>
                          <a:ea typeface="楷体" pitchFamily="49" charset="-122"/>
                          <a:cs typeface="Times New Roman" pitchFamily="18" charset="0"/>
                        </a:rPr>
                        <a:t>CO</a:t>
                      </a:r>
                      <a:r>
                        <a:rPr lang="en-US" sz="1200" kern="100" baseline="-25000">
                          <a:latin typeface="Times New Roman" pitchFamily="18" charset="0"/>
                          <a:ea typeface="楷体" pitchFamily="49" charset="-122"/>
                          <a:cs typeface="Times New Roman" pitchFamily="18" charset="0"/>
                        </a:rPr>
                        <a:t>2</a:t>
                      </a:r>
                      <a:r>
                        <a:rPr lang="zh-CN" sz="1200" kern="100">
                          <a:latin typeface="Times New Roman" pitchFamily="18" charset="0"/>
                          <a:ea typeface="楷体" pitchFamily="49" charset="-122"/>
                          <a:cs typeface="Times New Roman" pitchFamily="18" charset="0"/>
                        </a:rPr>
                        <a:t>培养箱</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n-US" sz="1200" kern="100">
                          <a:latin typeface="Times New Roman" pitchFamily="18" charset="0"/>
                          <a:ea typeface="楷体" pitchFamily="49" charset="-122"/>
                          <a:cs typeface="Times New Roman" pitchFamily="18" charset="0"/>
                        </a:rPr>
                        <a:t>Thermo </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en-US" sz="1200" kern="100">
                          <a:latin typeface="Times New Roman" pitchFamily="18" charset="0"/>
                          <a:ea typeface="楷体" pitchFamily="49" charset="-122"/>
                          <a:cs typeface="Times New Roman" pitchFamily="18" charset="0"/>
                        </a:rPr>
                        <a:t>NO.3111</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indent="266700" algn="l">
                        <a:spcAft>
                          <a:spcPts val="0"/>
                        </a:spcAft>
                      </a:pPr>
                      <a:r>
                        <a:rPr lang="zh-CN" sz="1200" kern="100" dirty="0">
                          <a:latin typeface="Times New Roman" pitchFamily="18" charset="0"/>
                          <a:ea typeface="楷体" pitchFamily="49" charset="-122"/>
                          <a:cs typeface="Times New Roman" pitchFamily="18" charset="0"/>
                        </a:rPr>
                        <a:t>模拟类似细胞在生物体内的生存环境，来对细胞培养进行体外培养</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4134">
                <a:tc>
                  <a:txBody>
                    <a:bodyPr/>
                    <a:lstStyle/>
                    <a:p>
                      <a:pPr algn="just">
                        <a:spcAft>
                          <a:spcPts val="0"/>
                        </a:spcAft>
                      </a:pPr>
                      <a:r>
                        <a:rPr lang="zh-CN" sz="1200" kern="100">
                          <a:latin typeface="Times New Roman" pitchFamily="18" charset="0"/>
                          <a:ea typeface="楷体" pitchFamily="49" charset="-122"/>
                          <a:cs typeface="Times New Roman" pitchFamily="18" charset="0"/>
                        </a:rPr>
                        <a:t>三气培养箱</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a:latin typeface="Times New Roman" pitchFamily="18" charset="0"/>
                          <a:ea typeface="楷体" pitchFamily="49" charset="-122"/>
                          <a:cs typeface="Times New Roman" pitchFamily="18" charset="0"/>
                        </a:rPr>
                        <a:t>Thermo </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en-US" sz="1200" kern="100">
                          <a:latin typeface="Times New Roman" pitchFamily="18" charset="0"/>
                          <a:ea typeface="楷体" pitchFamily="49" charset="-122"/>
                          <a:cs typeface="Times New Roman" pitchFamily="18" charset="0"/>
                        </a:rPr>
                        <a:t>NO.3131</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体外低氧条件下的细胞培养</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28268">
                <a:tc>
                  <a:txBody>
                    <a:bodyPr/>
                    <a:lstStyle/>
                    <a:p>
                      <a:pPr algn="just">
                        <a:spcAft>
                          <a:spcPts val="0"/>
                        </a:spcAft>
                      </a:pPr>
                      <a:r>
                        <a:rPr lang="zh-CN" sz="1200" kern="100">
                          <a:latin typeface="Times New Roman" pitchFamily="18" charset="0"/>
                          <a:ea typeface="楷体" pitchFamily="49" charset="-122"/>
                          <a:cs typeface="Times New Roman" pitchFamily="18" charset="0"/>
                        </a:rPr>
                        <a:t>可携式生化废液抽吸器</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n-US" sz="1200" kern="100">
                          <a:latin typeface="Times New Roman" pitchFamily="18" charset="0"/>
                          <a:ea typeface="楷体" pitchFamily="49" charset="-122"/>
                          <a:cs typeface="Times New Roman" pitchFamily="18" charset="0"/>
                        </a:rPr>
                        <a:t>Rocker</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en-US" sz="1200" kern="100">
                          <a:latin typeface="Times New Roman" pitchFamily="18" charset="0"/>
                          <a:ea typeface="楷体" pitchFamily="49" charset="-122"/>
                          <a:cs typeface="Times New Roman" pitchFamily="18" charset="0"/>
                        </a:rPr>
                        <a:t>BioVac 240</a:t>
                      </a:r>
                      <a:endParaRPr lang="zh-CN" sz="1050" kern="10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抽吸细胞培养实验中产生的液体垃圾</a:t>
                      </a:r>
                      <a:endParaRPr lang="zh-CN" sz="1050" kern="100" dirty="0">
                        <a:latin typeface="Times New Roman" pitchFamily="18" charset="0"/>
                        <a:ea typeface="楷体" pitchFamily="49" charset="-122"/>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0" name="矩形 9"/>
          <p:cNvSpPr/>
          <p:nvPr/>
        </p:nvSpPr>
        <p:spPr>
          <a:xfrm>
            <a:off x="5597850" y="928676"/>
            <a:ext cx="1685077" cy="292388"/>
          </a:xfrm>
          <a:prstGeom prst="rect">
            <a:avLst/>
          </a:prstGeom>
        </p:spPr>
        <p:txBody>
          <a:bodyPr wrap="none">
            <a:spAutoFit/>
          </a:bodyPr>
          <a:lstStyle/>
          <a:p>
            <a:pPr lvl="0" fontAlgn="base">
              <a:spcBef>
                <a:spcPct val="0"/>
              </a:spcBef>
              <a:spcAft>
                <a:spcPct val="0"/>
              </a:spcAft>
            </a:pPr>
            <a:r>
              <a:rPr kumimoji="0" lang="zh-CN" altLang="en-US" sz="13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细胞培养功能实验室</a:t>
            </a:r>
            <a:endParaRPr kumimoji="0" lang="zh-CN" sz="13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DSC_4852"/>
          <p:cNvPicPr>
            <a:picLocks noChangeAspect="1" noChangeArrowheads="1"/>
          </p:cNvPicPr>
          <p:nvPr/>
        </p:nvPicPr>
        <p:blipFill>
          <a:blip r:embed="rId2" cstate="print"/>
          <a:srcRect b="3940"/>
          <a:stretch>
            <a:fillRect/>
          </a:stretch>
        </p:blipFill>
        <p:spPr bwMode="auto">
          <a:xfrm>
            <a:off x="1422419" y="3286130"/>
            <a:ext cx="2446319" cy="1115570"/>
          </a:xfrm>
          <a:prstGeom prst="rect">
            <a:avLst/>
          </a:prstGeom>
          <a:noFill/>
          <a:ln w="9525">
            <a:noFill/>
            <a:miter lim="800000"/>
            <a:headEnd/>
            <a:tailEnd/>
          </a:ln>
        </p:spPr>
      </p:pic>
      <p:sp>
        <p:nvSpPr>
          <p:cNvPr id="3" name="矩形 2"/>
          <p:cNvSpPr/>
          <p:nvPr/>
        </p:nvSpPr>
        <p:spPr>
          <a:xfrm>
            <a:off x="1366721" y="4429138"/>
            <a:ext cx="2509020" cy="369332"/>
          </a:xfrm>
          <a:prstGeom prst="rect">
            <a:avLst/>
          </a:prstGeom>
        </p:spPr>
        <p:txBody>
          <a:bodyPr wrap="none">
            <a:spAutoFit/>
          </a:bodyPr>
          <a:lstStyle/>
          <a:p>
            <a:pPr lvl="0" fontAlgn="base">
              <a:spcBef>
                <a:spcPct val="0"/>
              </a:spcBef>
              <a:spcAft>
                <a:spcPct val="0"/>
              </a:spcAft>
            </a:pP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分子生物学功能实验室</a:t>
            </a:r>
            <a:endParaRPr kumimoji="0" lang="zh-CN" sz="7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graphicFrame>
        <p:nvGraphicFramePr>
          <p:cNvPr id="6" name="表格 5"/>
          <p:cNvGraphicFramePr>
            <a:graphicFrameLocks noGrp="1"/>
          </p:cNvGraphicFramePr>
          <p:nvPr/>
        </p:nvGraphicFramePr>
        <p:xfrm>
          <a:off x="4000496" y="1142990"/>
          <a:ext cx="4929222" cy="3592786"/>
        </p:xfrm>
        <a:graphic>
          <a:graphicData uri="http://schemas.openxmlformats.org/drawingml/2006/table">
            <a:tbl>
              <a:tblPr/>
              <a:tblGrid>
                <a:gridCol w="1285884"/>
                <a:gridCol w="785818"/>
                <a:gridCol w="785818"/>
                <a:gridCol w="2071702"/>
              </a:tblGrid>
              <a:tr h="166722">
                <a:tc>
                  <a:txBody>
                    <a:bodyPr/>
                    <a:lstStyle/>
                    <a:p>
                      <a:pPr algn="ctr">
                        <a:spcAft>
                          <a:spcPts val="0"/>
                        </a:spcAft>
                      </a:pPr>
                      <a:r>
                        <a:rPr lang="zh-CN" sz="1200" b="1" kern="100" dirty="0">
                          <a:latin typeface="Times New Roman" pitchFamily="18" charset="0"/>
                          <a:ea typeface="楷体" pitchFamily="49" charset="-122"/>
                          <a:cs typeface="Times New Roman" pitchFamily="18" charset="0"/>
                        </a:rPr>
                        <a:t>设备名称</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zh-CN" sz="1200" b="1" kern="100">
                          <a:latin typeface="Times New Roman" pitchFamily="18" charset="0"/>
                          <a:ea typeface="楷体" pitchFamily="49" charset="-122"/>
                          <a:cs typeface="Times New Roman" pitchFamily="18" charset="0"/>
                        </a:rPr>
                        <a:t>厂家</a:t>
                      </a:r>
                      <a:endParaRPr lang="zh-CN" sz="1200" kern="10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zh-CN" sz="1200" b="1" kern="100">
                          <a:latin typeface="Times New Roman" pitchFamily="18" charset="0"/>
                          <a:ea typeface="楷体" pitchFamily="49" charset="-122"/>
                          <a:cs typeface="Times New Roman" pitchFamily="18" charset="0"/>
                        </a:rPr>
                        <a:t>型号</a:t>
                      </a:r>
                      <a:endParaRPr lang="zh-CN" sz="1200" kern="10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zh-CN" sz="1200" b="1" kern="100">
                          <a:latin typeface="Times New Roman" pitchFamily="18" charset="0"/>
                          <a:ea typeface="楷体" pitchFamily="49" charset="-122"/>
                          <a:cs typeface="Times New Roman" pitchFamily="18" charset="0"/>
                        </a:rPr>
                        <a:t>仪器功能及特点</a:t>
                      </a:r>
                      <a:endParaRPr lang="zh-CN" sz="1200" kern="10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45748">
                <a:tc>
                  <a:txBody>
                    <a:bodyPr/>
                    <a:lstStyle/>
                    <a:p>
                      <a:pPr algn="l">
                        <a:spcAft>
                          <a:spcPts val="0"/>
                        </a:spcAft>
                      </a:pPr>
                      <a:r>
                        <a:rPr lang="zh-CN" sz="1200" b="1" kern="100" dirty="0">
                          <a:latin typeface="Times New Roman" pitchFamily="18" charset="0"/>
                          <a:ea typeface="楷体" pitchFamily="49" charset="-122"/>
                          <a:cs typeface="Times New Roman" pitchFamily="18" charset="0"/>
                        </a:rPr>
                        <a:t>半干转印系统</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Bio-Rad</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n-US" sz="1200" kern="100" dirty="0" smtClean="0">
                          <a:latin typeface="Times New Roman" pitchFamily="18" charset="0"/>
                          <a:ea typeface="楷体" pitchFamily="49" charset="-122"/>
                          <a:cs typeface="Times New Roman" pitchFamily="18" charset="0"/>
                        </a:rPr>
                        <a:t>Blot </a:t>
                      </a:r>
                      <a:r>
                        <a:rPr lang="en-US" sz="1200" kern="100" dirty="0">
                          <a:latin typeface="Times New Roman" pitchFamily="18" charset="0"/>
                          <a:ea typeface="楷体" pitchFamily="49" charset="-122"/>
                          <a:cs typeface="Times New Roman" pitchFamily="18" charset="0"/>
                        </a:rPr>
                        <a:t>SD</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indent="266700" algn="l">
                        <a:spcAft>
                          <a:spcPts val="0"/>
                        </a:spcAft>
                      </a:pPr>
                      <a:r>
                        <a:rPr lang="en-US" sz="1200" kern="100" dirty="0" smtClean="0">
                          <a:latin typeface="Times New Roman" pitchFamily="18" charset="0"/>
                          <a:ea typeface="楷体" pitchFamily="49" charset="-122"/>
                          <a:cs typeface="Times New Roman" pitchFamily="18" charset="0"/>
                        </a:rPr>
                        <a:t>Western </a:t>
                      </a:r>
                      <a:r>
                        <a:rPr lang="zh-CN" sz="1200" kern="100" dirty="0">
                          <a:latin typeface="Times New Roman" pitchFamily="18" charset="0"/>
                          <a:ea typeface="楷体" pitchFamily="49" charset="-122"/>
                          <a:cs typeface="Times New Roman" pitchFamily="18" charset="0"/>
                        </a:rPr>
                        <a:t>印记</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3445">
                <a:tc>
                  <a:txBody>
                    <a:bodyPr/>
                    <a:lstStyle/>
                    <a:p>
                      <a:pPr algn="l">
                        <a:spcAft>
                          <a:spcPts val="0"/>
                        </a:spcAft>
                      </a:pPr>
                      <a:r>
                        <a:rPr lang="zh-CN" sz="1200" b="1" kern="100" dirty="0" smtClean="0">
                          <a:latin typeface="Times New Roman" pitchFamily="18" charset="0"/>
                          <a:ea typeface="楷体" pitchFamily="49" charset="-122"/>
                          <a:cs typeface="Times New Roman" pitchFamily="18" charset="0"/>
                        </a:rPr>
                        <a:t>蛋白</a:t>
                      </a:r>
                      <a:r>
                        <a:rPr lang="zh-CN" sz="1200" b="1" kern="100" dirty="0">
                          <a:latin typeface="Times New Roman" pitchFamily="18" charset="0"/>
                          <a:ea typeface="楷体" pitchFamily="49" charset="-122"/>
                          <a:cs typeface="Times New Roman" pitchFamily="18" charset="0"/>
                        </a:rPr>
                        <a:t>成像仪</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天能</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5200</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indent="266700" algn="l">
                        <a:spcAft>
                          <a:spcPts val="0"/>
                        </a:spcAft>
                      </a:pPr>
                      <a:r>
                        <a:rPr lang="zh-CN" sz="1200" kern="100" dirty="0">
                          <a:latin typeface="Times New Roman" pitchFamily="18" charset="0"/>
                          <a:ea typeface="楷体" pitchFamily="49" charset="-122"/>
                          <a:cs typeface="Times New Roman" pitchFamily="18" charset="0"/>
                        </a:rPr>
                        <a:t>用于</a:t>
                      </a:r>
                      <a:r>
                        <a:rPr lang="en-US" sz="1200" kern="100" dirty="0">
                          <a:latin typeface="Times New Roman" pitchFamily="18" charset="0"/>
                          <a:ea typeface="楷体" pitchFamily="49" charset="-122"/>
                          <a:cs typeface="Times New Roman" pitchFamily="18" charset="0"/>
                        </a:rPr>
                        <a:t>Western</a:t>
                      </a:r>
                      <a:r>
                        <a:rPr lang="zh-CN" sz="1200" kern="100" dirty="0">
                          <a:latin typeface="Times New Roman" pitchFamily="18" charset="0"/>
                          <a:ea typeface="楷体" pitchFamily="49" charset="-122"/>
                          <a:cs typeface="Times New Roman" pitchFamily="18" charset="0"/>
                        </a:rPr>
                        <a:t>印记蛋白成像</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333445">
                <a:tc>
                  <a:txBody>
                    <a:bodyPr/>
                    <a:lstStyle/>
                    <a:p>
                      <a:pPr algn="l">
                        <a:spcAft>
                          <a:spcPts val="0"/>
                        </a:spcAft>
                      </a:pPr>
                      <a:r>
                        <a:rPr lang="zh-CN" sz="1200" b="1" kern="100" dirty="0" smtClean="0">
                          <a:latin typeface="Times New Roman" pitchFamily="18" charset="0"/>
                          <a:ea typeface="楷体" pitchFamily="49" charset="-122"/>
                          <a:cs typeface="Times New Roman" pitchFamily="18" charset="0"/>
                        </a:rPr>
                        <a:t>分光光度计</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Bio-Rad</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err="1">
                          <a:latin typeface="Times New Roman" pitchFamily="18" charset="0"/>
                          <a:ea typeface="楷体" pitchFamily="49" charset="-122"/>
                          <a:cs typeface="Times New Roman" pitchFamily="18" charset="0"/>
                        </a:rPr>
                        <a:t>SmartSpec</a:t>
                      </a:r>
                      <a:r>
                        <a:rPr lang="en-US" sz="1200" kern="100" dirty="0">
                          <a:latin typeface="Times New Roman" pitchFamily="18" charset="0"/>
                          <a:ea typeface="楷体" pitchFamily="49" charset="-122"/>
                          <a:cs typeface="Times New Roman" pitchFamily="18" charset="0"/>
                        </a:rPr>
                        <a:t> Plus</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indent="266700" algn="l">
                        <a:spcAft>
                          <a:spcPts val="0"/>
                        </a:spcAft>
                      </a:pPr>
                      <a:r>
                        <a:rPr lang="zh-CN" sz="1200" kern="100" dirty="0">
                          <a:latin typeface="Times New Roman" pitchFamily="18" charset="0"/>
                          <a:ea typeface="楷体" pitchFamily="49" charset="-122"/>
                          <a:cs typeface="Times New Roman" pitchFamily="18" charset="0"/>
                        </a:rPr>
                        <a:t>用于核酸、蛋白定量、</a:t>
                      </a:r>
                      <a:r>
                        <a:rPr lang="en-US" sz="1200" kern="100" dirty="0">
                          <a:latin typeface="Times New Roman" pitchFamily="18" charset="0"/>
                          <a:ea typeface="楷体" pitchFamily="49" charset="-122"/>
                          <a:cs typeface="Times New Roman" pitchFamily="18" charset="0"/>
                        </a:rPr>
                        <a:t>OD</a:t>
                      </a:r>
                      <a:r>
                        <a:rPr lang="zh-CN" sz="1200" kern="100" dirty="0">
                          <a:latin typeface="Times New Roman" pitchFamily="18" charset="0"/>
                          <a:ea typeface="楷体" pitchFamily="49" charset="-122"/>
                          <a:cs typeface="Times New Roman" pitchFamily="18" charset="0"/>
                        </a:rPr>
                        <a:t>值及普通分光光度计</a:t>
                      </a:r>
                      <a:r>
                        <a:rPr lang="zh-CN" sz="1200" kern="100" dirty="0" smtClean="0">
                          <a:latin typeface="Times New Roman" pitchFamily="18" charset="0"/>
                          <a:ea typeface="楷体" pitchFamily="49" charset="-122"/>
                          <a:cs typeface="Times New Roman" pitchFamily="18" charset="0"/>
                        </a:rPr>
                        <a:t>功能</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291477">
                <a:tc>
                  <a:txBody>
                    <a:bodyPr/>
                    <a:lstStyle/>
                    <a:p>
                      <a:pPr algn="l">
                        <a:spcAft>
                          <a:spcPts val="0"/>
                        </a:spcAft>
                      </a:pPr>
                      <a:r>
                        <a:rPr lang="zh-CN" sz="1200" b="1" kern="100" dirty="0" smtClean="0">
                          <a:latin typeface="Times New Roman" pitchFamily="18" charset="0"/>
                          <a:ea typeface="楷体" pitchFamily="49" charset="-122"/>
                          <a:cs typeface="Times New Roman" pitchFamily="18" charset="0"/>
                        </a:rPr>
                        <a:t>荧光计</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Life </a:t>
                      </a:r>
                      <a:r>
                        <a:rPr lang="en-US" sz="1200" kern="100" dirty="0" smtClean="0">
                          <a:latin typeface="Times New Roman" pitchFamily="18" charset="0"/>
                          <a:ea typeface="楷体" pitchFamily="49" charset="-122"/>
                          <a:cs typeface="Times New Roman" pitchFamily="18" charset="0"/>
                        </a:rPr>
                        <a:t>Tech.</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just">
                        <a:spcAft>
                          <a:spcPts val="0"/>
                        </a:spcAft>
                      </a:pPr>
                      <a:r>
                        <a:rPr lang="en-US" sz="1200" kern="100">
                          <a:latin typeface="Times New Roman" pitchFamily="18" charset="0"/>
                          <a:ea typeface="楷体" pitchFamily="49" charset="-122"/>
                          <a:cs typeface="Times New Roman" pitchFamily="18" charset="0"/>
                        </a:rPr>
                        <a:t>Qubit3.0</a:t>
                      </a:r>
                      <a:endParaRPr lang="zh-CN" sz="1200" kern="10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indent="266700" algn="l">
                        <a:spcAft>
                          <a:spcPts val="0"/>
                        </a:spcAft>
                      </a:pPr>
                      <a:r>
                        <a:rPr lang="zh-CN" sz="1200" kern="100" dirty="0">
                          <a:latin typeface="Times New Roman" pitchFamily="18" charset="0"/>
                          <a:ea typeface="楷体" pitchFamily="49" charset="-122"/>
                          <a:cs typeface="Times New Roman" pitchFamily="18" charset="0"/>
                        </a:rPr>
                        <a:t>用于核酸、蛋白定量，快捷方便</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r>
              <a:tr h="333445">
                <a:tc>
                  <a:txBody>
                    <a:bodyPr/>
                    <a:lstStyle/>
                    <a:p>
                      <a:pPr algn="l">
                        <a:spcAft>
                          <a:spcPts val="0"/>
                        </a:spcAft>
                      </a:pPr>
                      <a:r>
                        <a:rPr lang="zh-CN" sz="1200" b="1" kern="100" dirty="0">
                          <a:latin typeface="Times New Roman" pitchFamily="18" charset="0"/>
                          <a:ea typeface="楷体" pitchFamily="49" charset="-122"/>
                          <a:cs typeface="Times New Roman" pitchFamily="18" charset="0"/>
                        </a:rPr>
                        <a:t>低温高速离心机</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err="1">
                          <a:latin typeface="Times New Roman" pitchFamily="18" charset="0"/>
                          <a:ea typeface="楷体" pitchFamily="49" charset="-122"/>
                          <a:cs typeface="Times New Roman" pitchFamily="18" charset="0"/>
                        </a:rPr>
                        <a:t>Eppendorf</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5430R</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用于</a:t>
                      </a:r>
                      <a:r>
                        <a:rPr lang="en-US" sz="1200" kern="100" dirty="0">
                          <a:latin typeface="Times New Roman" pitchFamily="18" charset="0"/>
                          <a:ea typeface="楷体" pitchFamily="49" charset="-122"/>
                          <a:cs typeface="Times New Roman" pitchFamily="18" charset="0"/>
                        </a:rPr>
                        <a:t>1.5</a:t>
                      </a:r>
                      <a:r>
                        <a:rPr lang="zh-CN" sz="1200" kern="100" dirty="0">
                          <a:latin typeface="Times New Roman" pitchFamily="18" charset="0"/>
                          <a:ea typeface="楷体" pitchFamily="49" charset="-122"/>
                          <a:cs typeface="Times New Roman" pitchFamily="18" charset="0"/>
                        </a:rPr>
                        <a:t>、</a:t>
                      </a:r>
                      <a:r>
                        <a:rPr lang="en-US" sz="1200" kern="100" dirty="0">
                          <a:latin typeface="Times New Roman" pitchFamily="18" charset="0"/>
                          <a:ea typeface="楷体" pitchFamily="49" charset="-122"/>
                          <a:cs typeface="Times New Roman" pitchFamily="18" charset="0"/>
                        </a:rPr>
                        <a:t>2ml</a:t>
                      </a:r>
                      <a:r>
                        <a:rPr lang="zh-CN" sz="1200" kern="100" dirty="0">
                          <a:latin typeface="Times New Roman" pitchFamily="18" charset="0"/>
                          <a:ea typeface="楷体" pitchFamily="49" charset="-122"/>
                          <a:cs typeface="Times New Roman" pitchFamily="18" charset="0"/>
                        </a:rPr>
                        <a:t>离心管低温离心</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33445">
                <a:tc>
                  <a:txBody>
                    <a:bodyPr/>
                    <a:lstStyle/>
                    <a:p>
                      <a:pPr algn="l">
                        <a:spcAft>
                          <a:spcPts val="0"/>
                        </a:spcAft>
                      </a:pPr>
                      <a:r>
                        <a:rPr lang="zh-CN" sz="1200" b="1" kern="100" dirty="0">
                          <a:latin typeface="Times New Roman" pitchFamily="18" charset="0"/>
                          <a:ea typeface="楷体" pitchFamily="49" charset="-122"/>
                          <a:cs typeface="Times New Roman" pitchFamily="18" charset="0"/>
                        </a:rPr>
                        <a:t>低温高速离心机</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dirty="0" err="1">
                          <a:latin typeface="Times New Roman" pitchFamily="18" charset="0"/>
                          <a:ea typeface="楷体" pitchFamily="49" charset="-122"/>
                          <a:cs typeface="Times New Roman" pitchFamily="18" charset="0"/>
                        </a:rPr>
                        <a:t>Eppendorf</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5810R</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en-US" sz="1200" kern="100" dirty="0" smtClean="0">
                          <a:latin typeface="Times New Roman" pitchFamily="18" charset="0"/>
                          <a:ea typeface="楷体" pitchFamily="49" charset="-122"/>
                          <a:cs typeface="Times New Roman" pitchFamily="18" charset="0"/>
                        </a:rPr>
                        <a:t>15ml</a:t>
                      </a:r>
                      <a:r>
                        <a:rPr lang="zh-CN" sz="1200" kern="100" dirty="0">
                          <a:latin typeface="Times New Roman" pitchFamily="18" charset="0"/>
                          <a:ea typeface="楷体" pitchFamily="49" charset="-122"/>
                          <a:cs typeface="Times New Roman" pitchFamily="18" charset="0"/>
                        </a:rPr>
                        <a:t>，</a:t>
                      </a:r>
                      <a:r>
                        <a:rPr lang="en-US" sz="1200" kern="100" dirty="0">
                          <a:latin typeface="Times New Roman" pitchFamily="18" charset="0"/>
                          <a:ea typeface="楷体" pitchFamily="49" charset="-122"/>
                          <a:cs typeface="Times New Roman" pitchFamily="18" charset="0"/>
                        </a:rPr>
                        <a:t>50ml</a:t>
                      </a:r>
                      <a:r>
                        <a:rPr lang="zh-CN" sz="1200" kern="100" dirty="0">
                          <a:latin typeface="Times New Roman" pitchFamily="18" charset="0"/>
                          <a:ea typeface="楷体" pitchFamily="49" charset="-122"/>
                          <a:cs typeface="Times New Roman" pitchFamily="18" charset="0"/>
                        </a:rPr>
                        <a:t>离心管（最大</a:t>
                      </a:r>
                      <a:r>
                        <a:rPr lang="en-US" sz="1200" kern="100" dirty="0">
                          <a:latin typeface="Times New Roman" pitchFamily="18" charset="0"/>
                          <a:ea typeface="楷体" pitchFamily="49" charset="-122"/>
                          <a:cs typeface="Times New Roman" pitchFamily="18" charset="0"/>
                        </a:rPr>
                        <a:t>12000rpm</a:t>
                      </a:r>
                      <a:r>
                        <a:rPr lang="zh-CN" sz="1200" kern="100" dirty="0">
                          <a:latin typeface="Times New Roman" pitchFamily="18" charset="0"/>
                          <a:ea typeface="楷体" pitchFamily="49" charset="-122"/>
                          <a:cs typeface="Times New Roman" pitchFamily="18" charset="0"/>
                        </a:rPr>
                        <a:t>、</a:t>
                      </a:r>
                      <a:r>
                        <a:rPr lang="en-US" sz="1200" kern="100" dirty="0">
                          <a:latin typeface="Times New Roman" pitchFamily="18" charset="0"/>
                          <a:ea typeface="楷体" pitchFamily="49" charset="-122"/>
                          <a:cs typeface="Times New Roman" pitchFamily="18" charset="0"/>
                        </a:rPr>
                        <a:t>18000rcf</a:t>
                      </a:r>
                      <a:r>
                        <a:rPr lang="zh-CN" sz="1200" kern="100" dirty="0" smtClean="0">
                          <a:latin typeface="Times New Roman" pitchFamily="18" charset="0"/>
                          <a:ea typeface="楷体" pitchFamily="49" charset="-122"/>
                          <a:cs typeface="Times New Roman" pitchFamily="18" charset="0"/>
                        </a:rPr>
                        <a:t>）</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051">
                <a:tc>
                  <a:txBody>
                    <a:bodyPr/>
                    <a:lstStyle/>
                    <a:p>
                      <a:pPr algn="l">
                        <a:spcAft>
                          <a:spcPts val="0"/>
                        </a:spcAft>
                      </a:pPr>
                      <a:r>
                        <a:rPr lang="zh-CN" sz="1200" b="1" kern="100" dirty="0">
                          <a:latin typeface="Times New Roman" pitchFamily="18" charset="0"/>
                          <a:ea typeface="楷体" pitchFamily="49" charset="-122"/>
                          <a:cs typeface="Times New Roman" pitchFamily="18" charset="0"/>
                        </a:rPr>
                        <a:t>梯度</a:t>
                      </a:r>
                      <a:r>
                        <a:rPr lang="en-US" sz="1200" b="1" kern="100" dirty="0">
                          <a:latin typeface="Times New Roman" pitchFamily="18" charset="0"/>
                          <a:ea typeface="楷体" pitchFamily="49" charset="-122"/>
                          <a:cs typeface="Times New Roman" pitchFamily="18" charset="0"/>
                        </a:rPr>
                        <a:t>PCR</a:t>
                      </a:r>
                      <a:r>
                        <a:rPr lang="zh-CN" sz="1200" b="1" kern="100" dirty="0">
                          <a:latin typeface="Times New Roman" pitchFamily="18" charset="0"/>
                          <a:ea typeface="楷体" pitchFamily="49" charset="-122"/>
                          <a:cs typeface="Times New Roman" pitchFamily="18" charset="0"/>
                        </a:rPr>
                        <a:t>仪</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err="1">
                          <a:latin typeface="Times New Roman" pitchFamily="18" charset="0"/>
                          <a:ea typeface="楷体" pitchFamily="49" charset="-122"/>
                          <a:cs typeface="Times New Roman" pitchFamily="18" charset="0"/>
                        </a:rPr>
                        <a:t>Eppendorf</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smtClean="0">
                          <a:latin typeface="Times New Roman" pitchFamily="18" charset="0"/>
                          <a:ea typeface="楷体" pitchFamily="49" charset="-122"/>
                          <a:cs typeface="Times New Roman" pitchFamily="18" charset="0"/>
                        </a:rPr>
                        <a:t>GSX1</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基因扩增</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90462">
                <a:tc>
                  <a:txBody>
                    <a:bodyPr/>
                    <a:lstStyle/>
                    <a:p>
                      <a:pPr algn="l">
                        <a:spcAft>
                          <a:spcPts val="0"/>
                        </a:spcAft>
                      </a:pPr>
                      <a:r>
                        <a:rPr lang="zh-CN" sz="1200" b="1" kern="100">
                          <a:latin typeface="Times New Roman" pitchFamily="18" charset="0"/>
                          <a:ea typeface="楷体" pitchFamily="49" charset="-122"/>
                          <a:cs typeface="Times New Roman" pitchFamily="18" charset="0"/>
                        </a:rPr>
                        <a:t>半微量天平</a:t>
                      </a:r>
                      <a:endParaRPr lang="zh-CN" sz="1200" kern="10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METTLER</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dirty="0" smtClean="0">
                          <a:latin typeface="Times New Roman" pitchFamily="18" charset="0"/>
                          <a:ea typeface="楷体" pitchFamily="49" charset="-122"/>
                          <a:cs typeface="Times New Roman" pitchFamily="18" charset="0"/>
                        </a:rPr>
                        <a:t>MS105DU</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最大称量值：</a:t>
                      </a:r>
                      <a:r>
                        <a:rPr lang="en-US" sz="1200" kern="100" dirty="0">
                          <a:latin typeface="Times New Roman" pitchFamily="18" charset="0"/>
                          <a:ea typeface="楷体" pitchFamily="49" charset="-122"/>
                          <a:cs typeface="Times New Roman" pitchFamily="18" charset="0"/>
                        </a:rPr>
                        <a:t>120g</a:t>
                      </a:r>
                      <a:r>
                        <a:rPr lang="zh-CN" sz="1200" kern="100" dirty="0">
                          <a:latin typeface="Times New Roman" pitchFamily="18" charset="0"/>
                          <a:ea typeface="楷体" pitchFamily="49" charset="-122"/>
                          <a:cs typeface="Times New Roman" pitchFamily="18" charset="0"/>
                        </a:rPr>
                        <a:t>，可读范围：</a:t>
                      </a:r>
                      <a:r>
                        <a:rPr lang="en-US" sz="1200" kern="100" dirty="0" smtClean="0">
                          <a:latin typeface="Times New Roman" pitchFamily="18" charset="0"/>
                          <a:ea typeface="楷体" pitchFamily="49" charset="-122"/>
                          <a:cs typeface="Times New Roman" pitchFamily="18" charset="0"/>
                        </a:rPr>
                        <a:t>0.1mg</a:t>
                      </a:r>
                      <a:r>
                        <a:rPr lang="zh-CN" altLang="en-US" sz="1200" kern="100" dirty="0" smtClean="0">
                          <a:latin typeface="Times New Roman" pitchFamily="18" charset="0"/>
                          <a:ea typeface="楷体" pitchFamily="49" charset="-122"/>
                          <a:cs typeface="Times New Roman" pitchFamily="18" charset="0"/>
                        </a:rPr>
                        <a:t>；</a:t>
                      </a:r>
                      <a:r>
                        <a:rPr lang="zh-CN" sz="1200" kern="100" dirty="0" smtClean="0">
                          <a:latin typeface="Times New Roman" pitchFamily="18" charset="0"/>
                          <a:ea typeface="楷体" pitchFamily="49" charset="-122"/>
                          <a:cs typeface="Times New Roman" pitchFamily="18" charset="0"/>
                        </a:rPr>
                        <a:t>最大</a:t>
                      </a:r>
                      <a:r>
                        <a:rPr lang="zh-CN" sz="1200" kern="100" dirty="0">
                          <a:latin typeface="Times New Roman" pitchFamily="18" charset="0"/>
                          <a:ea typeface="楷体" pitchFamily="49" charset="-122"/>
                          <a:cs typeface="Times New Roman" pitchFamily="18" charset="0"/>
                        </a:rPr>
                        <a:t>称</a:t>
                      </a:r>
                      <a:r>
                        <a:rPr lang="zh-CN" sz="1200" kern="100" dirty="0" smtClean="0">
                          <a:latin typeface="Times New Roman" pitchFamily="18" charset="0"/>
                          <a:ea typeface="楷体" pitchFamily="49" charset="-122"/>
                          <a:cs typeface="Times New Roman" pitchFamily="18" charset="0"/>
                        </a:rPr>
                        <a:t>量值：</a:t>
                      </a:r>
                      <a:r>
                        <a:rPr lang="en-US" sz="1200" kern="100" dirty="0" smtClean="0">
                          <a:latin typeface="Times New Roman" pitchFamily="18" charset="0"/>
                          <a:ea typeface="楷体" pitchFamily="49" charset="-122"/>
                          <a:cs typeface="Times New Roman" pitchFamily="18" charset="0"/>
                        </a:rPr>
                        <a:t>42g</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66722">
                <a:tc>
                  <a:txBody>
                    <a:bodyPr/>
                    <a:lstStyle/>
                    <a:p>
                      <a:pPr algn="l">
                        <a:spcAft>
                          <a:spcPts val="0"/>
                        </a:spcAft>
                      </a:pPr>
                      <a:r>
                        <a:rPr lang="zh-CN" sz="1200" b="1" kern="100" dirty="0">
                          <a:latin typeface="Times New Roman" pitchFamily="18" charset="0"/>
                          <a:ea typeface="楷体" pitchFamily="49" charset="-122"/>
                          <a:cs typeface="Times New Roman" pitchFamily="18" charset="0"/>
                        </a:rPr>
                        <a:t>分析天平</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双杰</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JJ523BC</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最大量程</a:t>
                      </a:r>
                      <a:r>
                        <a:rPr lang="en-US" sz="1200" kern="100" dirty="0">
                          <a:latin typeface="Times New Roman" pitchFamily="18" charset="0"/>
                          <a:ea typeface="楷体" pitchFamily="49" charset="-122"/>
                          <a:cs typeface="Times New Roman" pitchFamily="18" charset="0"/>
                        </a:rPr>
                        <a:t>520g</a:t>
                      </a:r>
                      <a:r>
                        <a:rPr lang="zh-CN" sz="1200" kern="100" dirty="0">
                          <a:latin typeface="Times New Roman" pitchFamily="18" charset="0"/>
                          <a:ea typeface="楷体" pitchFamily="49" charset="-122"/>
                          <a:cs typeface="Times New Roman" pitchFamily="18" charset="0"/>
                        </a:rPr>
                        <a:t>，分辨率</a:t>
                      </a:r>
                      <a:r>
                        <a:rPr lang="en-US" sz="1200" kern="100" dirty="0">
                          <a:latin typeface="Times New Roman" pitchFamily="18" charset="0"/>
                          <a:ea typeface="楷体" pitchFamily="49" charset="-122"/>
                          <a:cs typeface="Times New Roman" pitchFamily="18" charset="0"/>
                        </a:rPr>
                        <a:t>0.001g</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33445">
                <a:tc>
                  <a:txBody>
                    <a:bodyPr/>
                    <a:lstStyle/>
                    <a:p>
                      <a:pPr algn="l">
                        <a:spcAft>
                          <a:spcPts val="0"/>
                        </a:spcAft>
                      </a:pPr>
                      <a:r>
                        <a:rPr lang="zh-CN" sz="1200" b="1" kern="100">
                          <a:latin typeface="Times New Roman" pitchFamily="18" charset="0"/>
                          <a:ea typeface="楷体" pitchFamily="49" charset="-122"/>
                          <a:cs typeface="Times New Roman" pitchFamily="18" charset="0"/>
                        </a:rPr>
                        <a:t>纯水仪</a:t>
                      </a:r>
                      <a:endParaRPr lang="zh-CN" sz="1200" kern="10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Thermo Scientific</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1200" kern="100">
                          <a:latin typeface="Times New Roman" pitchFamily="18" charset="0"/>
                          <a:ea typeface="楷体" pitchFamily="49" charset="-122"/>
                          <a:cs typeface="Times New Roman" pitchFamily="18" charset="0"/>
                        </a:rPr>
                        <a:t>Genpure UV/UF</a:t>
                      </a:r>
                      <a:endParaRPr lang="zh-CN" sz="1200" kern="10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提供分子实验所需超纯水</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0835">
                <a:tc>
                  <a:txBody>
                    <a:bodyPr/>
                    <a:lstStyle/>
                    <a:p>
                      <a:pPr algn="l">
                        <a:spcAft>
                          <a:spcPts val="0"/>
                        </a:spcAft>
                      </a:pPr>
                      <a:r>
                        <a:rPr lang="zh-CN" sz="1200" b="1" kern="100" dirty="0">
                          <a:latin typeface="Times New Roman" pitchFamily="18" charset="0"/>
                          <a:ea typeface="楷体" pitchFamily="49" charset="-122"/>
                          <a:cs typeface="Times New Roman" pitchFamily="18" charset="0"/>
                        </a:rPr>
                        <a:t>制冰机</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三洋公司</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1200" kern="100" dirty="0" smtClean="0">
                          <a:latin typeface="Times New Roman" pitchFamily="18" charset="0"/>
                          <a:ea typeface="楷体" pitchFamily="49" charset="-122"/>
                          <a:cs typeface="Times New Roman" pitchFamily="18" charset="0"/>
                        </a:rPr>
                        <a:t>F140AY65</a:t>
                      </a:r>
                      <a:endParaRPr lang="zh-CN" sz="1200" kern="100" dirty="0">
                        <a:latin typeface="Times New Roman" pitchFamily="18" charset="0"/>
                        <a:ea typeface="楷体" pitchFamily="49" charset="-122"/>
                        <a:cs typeface="Times New Roman" pitchFamily="18" charset="0"/>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zh-CN" sz="1200" kern="100" dirty="0">
                          <a:latin typeface="Times New Roman" pitchFamily="18" charset="0"/>
                          <a:ea typeface="楷体" pitchFamily="49" charset="-122"/>
                          <a:cs typeface="Times New Roman" pitchFamily="18" charset="0"/>
                        </a:rPr>
                        <a:t>制冰</a:t>
                      </a: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bl>
          </a:graphicData>
        </a:graphic>
      </p:graphicFrame>
      <p:sp>
        <p:nvSpPr>
          <p:cNvPr id="7" name="标题 1"/>
          <p:cNvSpPr>
            <a:spLocks noGrp="1"/>
          </p:cNvSpPr>
          <p:nvPr>
            <p:ph type="title"/>
          </p:nvPr>
        </p:nvSpPr>
        <p:spPr>
          <a:xfrm>
            <a:off x="1435608" y="205979"/>
            <a:ext cx="3636458" cy="857250"/>
          </a:xfrm>
        </p:spPr>
        <p:txBody>
          <a:bodyPr>
            <a:normAutofit fontScale="90000"/>
          </a:bodyPr>
          <a:lstStyle/>
          <a:p>
            <a:r>
              <a:rPr lang="zh-CN" altLang="en-US" sz="3900" dirty="0" smtClean="0">
                <a:solidFill>
                  <a:srgbClr val="0070C0"/>
                </a:solidFill>
                <a:effectLst/>
                <a:latin typeface="黑体" pitchFamily="49" charset="-122"/>
                <a:ea typeface="黑体" pitchFamily="49" charset="-122"/>
              </a:rPr>
              <a:t>功能实验室简介</a:t>
            </a:r>
            <a:endParaRPr lang="zh-CN" altLang="en-US" sz="3900" dirty="0">
              <a:solidFill>
                <a:srgbClr val="0070C0"/>
              </a:solidFill>
              <a:effectLst/>
              <a:latin typeface="黑体" pitchFamily="49" charset="-122"/>
              <a:ea typeface="黑体" pitchFamily="49" charset="-122"/>
            </a:endParaRPr>
          </a:p>
        </p:txBody>
      </p:sp>
      <p:pic>
        <p:nvPicPr>
          <p:cNvPr id="36866" name="图片 17" descr="C:\Users\lenovo\AppData\Roaming\Tencent\Users\596010289\QQ\WinTemp\RichOle\ESWLX`1USWRR[(55FQMCQ5G.jpg"/>
          <p:cNvPicPr>
            <a:picLocks noChangeAspect="1" noChangeArrowheads="1"/>
          </p:cNvPicPr>
          <p:nvPr/>
        </p:nvPicPr>
        <p:blipFill>
          <a:blip r:embed="rId3"/>
          <a:srcRect t="2806"/>
          <a:stretch>
            <a:fillRect/>
          </a:stretch>
        </p:blipFill>
        <p:spPr bwMode="auto">
          <a:xfrm>
            <a:off x="1571604" y="1071552"/>
            <a:ext cx="1931988" cy="1876425"/>
          </a:xfrm>
          <a:prstGeom prst="rect">
            <a:avLst/>
          </a:prstGeom>
          <a:noFill/>
          <a:ln w="9525">
            <a:noFill/>
            <a:miter lim="800000"/>
            <a:headEnd/>
            <a:tailEnd/>
          </a:ln>
        </p:spPr>
      </p:pic>
      <p:sp>
        <p:nvSpPr>
          <p:cNvPr id="9" name="矩形 8"/>
          <p:cNvSpPr/>
          <p:nvPr/>
        </p:nvSpPr>
        <p:spPr>
          <a:xfrm>
            <a:off x="5510219" y="841077"/>
            <a:ext cx="1851789" cy="292388"/>
          </a:xfrm>
          <a:prstGeom prst="rect">
            <a:avLst/>
          </a:prstGeom>
        </p:spPr>
        <p:txBody>
          <a:bodyPr wrap="none">
            <a:spAutoFit/>
          </a:bodyPr>
          <a:lstStyle/>
          <a:p>
            <a:pPr lvl="0" fontAlgn="base">
              <a:spcBef>
                <a:spcPct val="0"/>
              </a:spcBef>
              <a:spcAft>
                <a:spcPct val="0"/>
              </a:spcAft>
            </a:pPr>
            <a:r>
              <a:rPr kumimoji="0" lang="zh-CN" altLang="en-US" sz="13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分子生物学功能实验室</a:t>
            </a:r>
            <a:endParaRPr kumimoji="0" lang="zh-CN" sz="13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7498080" cy="857250"/>
          </a:xfrm>
        </p:spPr>
        <p:txBody>
          <a:bodyPr>
            <a:normAutofit/>
          </a:bodyPr>
          <a:lstStyle/>
          <a:p>
            <a:r>
              <a:rPr lang="zh-CN" altLang="en-US" sz="3900" dirty="0" smtClean="0">
                <a:solidFill>
                  <a:srgbClr val="0070C0"/>
                </a:solidFill>
                <a:effectLst/>
                <a:latin typeface="黑体" pitchFamily="49" charset="-122"/>
                <a:ea typeface="黑体" pitchFamily="49" charset="-122"/>
              </a:rPr>
              <a:t>仪器使用规则</a:t>
            </a:r>
            <a:endParaRPr lang="zh-CN" altLang="en-US" sz="3900" dirty="0">
              <a:solidFill>
                <a:srgbClr val="0070C0"/>
              </a:solidFill>
              <a:effectLst/>
              <a:latin typeface="黑体" pitchFamily="49" charset="-122"/>
              <a:ea typeface="黑体" pitchFamily="49" charset="-122"/>
            </a:endParaRPr>
          </a:p>
        </p:txBody>
      </p:sp>
      <p:sp>
        <p:nvSpPr>
          <p:cNvPr id="5" name="矩形 4"/>
          <p:cNvSpPr/>
          <p:nvPr/>
        </p:nvSpPr>
        <p:spPr>
          <a:xfrm>
            <a:off x="1500166" y="1140589"/>
            <a:ext cx="7215238" cy="2862322"/>
          </a:xfrm>
          <a:prstGeom prst="rect">
            <a:avLst/>
          </a:prstGeom>
        </p:spPr>
        <p:txBody>
          <a:bodyPr wrap="square">
            <a:spAutoFit/>
          </a:bodyPr>
          <a:lstStyle/>
          <a:p>
            <a:pPr marL="342900" indent="-342900">
              <a:buAutoNum type="arabicPeriod"/>
            </a:pPr>
            <a:r>
              <a:rPr lang="zh-CN" altLang="en-US" b="1" dirty="0" smtClean="0">
                <a:latin typeface="Times New Roman" pitchFamily="18" charset="0"/>
                <a:ea typeface="楷体" pitchFamily="49" charset="-122"/>
                <a:cs typeface="Times New Roman" pitchFamily="18" charset="0"/>
              </a:rPr>
              <a:t>专管</a:t>
            </a:r>
            <a:r>
              <a:rPr lang="zh-CN" altLang="en-US" b="1" dirty="0">
                <a:latin typeface="Times New Roman" pitchFamily="18" charset="0"/>
                <a:ea typeface="楷体" pitchFamily="49" charset="-122"/>
                <a:cs typeface="Times New Roman" pitchFamily="18" charset="0"/>
              </a:rPr>
              <a:t>共用、开放共享、有偿</a:t>
            </a:r>
            <a:r>
              <a:rPr lang="zh-CN" altLang="en-US" b="1" dirty="0" smtClean="0">
                <a:latin typeface="Times New Roman" pitchFamily="18" charset="0"/>
                <a:ea typeface="楷体" pitchFamily="49" charset="-122"/>
                <a:cs typeface="Times New Roman" pitchFamily="18" charset="0"/>
              </a:rPr>
              <a:t>使用</a:t>
            </a:r>
            <a:endParaRPr lang="en-US" altLang="zh-CN" b="1"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平台仪器的运行本着“开放、共享、专管、有偿使用”原则，为全校</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以及外单位的科研和教学工作提供开放服务，并根据实际情况进行有</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偿使用（校内采用定期结账方式）。</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 </a:t>
            </a:r>
            <a:endParaRPr lang="en-US" altLang="zh-CN" dirty="0" smtClean="0">
              <a:latin typeface="Times New Roman" pitchFamily="18" charset="0"/>
              <a:ea typeface="楷体" pitchFamily="49" charset="-122"/>
              <a:cs typeface="Times New Roman" pitchFamily="18" charset="0"/>
            </a:endParaRPr>
          </a:p>
          <a:p>
            <a:pPr marL="342900" indent="-342900"/>
            <a:r>
              <a:rPr lang="en-US" altLang="zh-CN" b="1" dirty="0" smtClean="0">
                <a:latin typeface="Times New Roman" pitchFamily="18" charset="0"/>
                <a:ea typeface="楷体" pitchFamily="49" charset="-122"/>
                <a:cs typeface="Times New Roman" pitchFamily="18" charset="0"/>
              </a:rPr>
              <a:t>2.</a:t>
            </a:r>
            <a:r>
              <a:rPr lang="zh-CN" altLang="en-US" b="1" dirty="0" smtClean="0">
                <a:latin typeface="Times New Roman" pitchFamily="18" charset="0"/>
                <a:ea typeface="楷体" pitchFamily="49" charset="-122"/>
                <a:cs typeface="Times New Roman" pitchFamily="18" charset="0"/>
              </a:rPr>
              <a:t>网络预约，先约先用，共享资源</a:t>
            </a:r>
            <a:endParaRPr lang="en-US" altLang="zh-CN" b="1"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所有仪器设备的使用及运行为体现“公开、透明、共享”原则，校内</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网登录</a:t>
            </a:r>
            <a:r>
              <a:rPr lang="en-US" altLang="zh-CN" b="1" dirty="0" smtClean="0">
                <a:solidFill>
                  <a:schemeClr val="tx1">
                    <a:lumMod val="85000"/>
                    <a:lumOff val="15000"/>
                  </a:schemeClr>
                </a:solidFill>
                <a:latin typeface="Times New Roman" pitchFamily="18" charset="0"/>
                <a:ea typeface="华文楷体" panose="02010600040101010101" pitchFamily="2" charset="-122"/>
                <a:cs typeface="Times New Roman" pitchFamily="18" charset="0"/>
              </a:rPr>
              <a:t> http://sklnmggpt.cpu.edu.cn/</a:t>
            </a:r>
            <a:r>
              <a:rPr lang="zh-CN" altLang="en-US" dirty="0" smtClean="0">
                <a:latin typeface="Times New Roman" pitchFamily="18" charset="0"/>
                <a:ea typeface="楷体" pitchFamily="49" charset="-122"/>
                <a:cs typeface="Times New Roman" pitchFamily="18" charset="0"/>
              </a:rPr>
              <a:t>进行注册及预约使用。</a:t>
            </a:r>
            <a:endParaRPr lang="en-US" altLang="zh-CN" dirty="0" smtClean="0">
              <a:latin typeface="Times New Roman" pitchFamily="18" charset="0"/>
              <a:ea typeface="楷体" pitchFamily="49" charset="-122"/>
              <a:cs typeface="Times New Roman" pitchFamily="18" charset="0"/>
            </a:endParaRPr>
          </a:p>
          <a:p>
            <a:pPr marL="342900" indent="-342900"/>
            <a:endParaRPr lang="en-US" altLang="zh-CN" dirty="0">
              <a:latin typeface="Times New Roman" pitchFamily="18" charset="0"/>
              <a:ea typeface="楷体" pitchFamily="49" charset="-122"/>
              <a:cs typeface="Times New Roman" pitchFamily="18" charset="0"/>
            </a:endParaRPr>
          </a:p>
          <a:p>
            <a:pPr marL="342900" indent="-342900"/>
            <a:endParaRPr lang="zh-CN" altLang="en-US" dirty="0" smtClean="0">
              <a:latin typeface="Times New Roman" pitchFamily="18" charset="0"/>
              <a:ea typeface="楷体" pitchFamily="49" charset="-122"/>
              <a:cs typeface="Times New Roman" pitchFamily="18" charset="0"/>
            </a:endParaRPr>
          </a:p>
        </p:txBody>
      </p:sp>
      <p:grpSp>
        <p:nvGrpSpPr>
          <p:cNvPr id="12" name="组合 11"/>
          <p:cNvGrpSpPr/>
          <p:nvPr/>
        </p:nvGrpSpPr>
        <p:grpSpPr>
          <a:xfrm>
            <a:off x="1864868" y="3500444"/>
            <a:ext cx="6425622" cy="1303331"/>
            <a:chOff x="1864868" y="3500444"/>
            <a:chExt cx="6425622" cy="1303331"/>
          </a:xfrm>
        </p:grpSpPr>
        <p:pic>
          <p:nvPicPr>
            <p:cNvPr id="6" name="Picture 5" descr="C:\Users\lenovo\AppData\Roaming\Tencent\Users\596010289\QQ\WinTemp\RichOle\ZT3K2PH[AVHU{%[{MYU%Y%R.jpg"/>
            <p:cNvPicPr>
              <a:picLocks noChangeAspect="1" noChangeArrowheads="1"/>
            </p:cNvPicPr>
            <p:nvPr/>
          </p:nvPicPr>
          <p:blipFill>
            <a:blip r:embed="rId2" cstate="print"/>
            <a:srcRect/>
            <a:stretch>
              <a:fillRect/>
            </a:stretch>
          </p:blipFill>
          <p:spPr bwMode="auto">
            <a:xfrm>
              <a:off x="1864868" y="3552709"/>
              <a:ext cx="1840360" cy="1251066"/>
            </a:xfrm>
            <a:prstGeom prst="rect">
              <a:avLst/>
            </a:prstGeom>
            <a:noFill/>
            <a:ln w="9525">
              <a:solidFill>
                <a:srgbClr val="FF0000"/>
              </a:solidFill>
              <a:miter lim="800000"/>
              <a:headEnd/>
              <a:tailEnd/>
            </a:ln>
          </p:spPr>
        </p:pic>
        <p:pic>
          <p:nvPicPr>
            <p:cNvPr id="7" name="Picture 2" descr="C:\Users\lenovo\AppData\Roaming\Tencent\Users\596010289\QQ\WinTemp\RichOle\5TO}Z1TOWJC0WTIMD_UZT}O.png"/>
            <p:cNvPicPr>
              <a:picLocks noChangeAspect="1" noChangeArrowheads="1"/>
            </p:cNvPicPr>
            <p:nvPr/>
          </p:nvPicPr>
          <p:blipFill>
            <a:blip r:embed="rId3" cstate="print"/>
            <a:srcRect/>
            <a:stretch>
              <a:fillRect/>
            </a:stretch>
          </p:blipFill>
          <p:spPr bwMode="auto">
            <a:xfrm>
              <a:off x="3743336" y="3551035"/>
              <a:ext cx="3257556" cy="1252740"/>
            </a:xfrm>
            <a:prstGeom prst="rect">
              <a:avLst/>
            </a:prstGeom>
            <a:noFill/>
            <a:ln w="9525">
              <a:solidFill>
                <a:srgbClr val="FF0000"/>
              </a:solidFill>
              <a:miter lim="800000"/>
              <a:headEnd/>
              <a:tailEnd/>
            </a:ln>
          </p:spPr>
        </p:pic>
        <p:sp>
          <p:nvSpPr>
            <p:cNvPr id="9" name="矩形 8"/>
            <p:cNvSpPr/>
            <p:nvPr/>
          </p:nvSpPr>
          <p:spPr>
            <a:xfrm>
              <a:off x="6043579" y="3500444"/>
              <a:ext cx="957313" cy="369332"/>
            </a:xfrm>
            <a:prstGeom prst="rect">
              <a:avLst/>
            </a:prstGeom>
          </p:spPr>
          <p:txBody>
            <a:bodyPr wrap="none">
              <a:spAutoFit/>
            </a:bodyPr>
            <a:lstStyle/>
            <a:p>
              <a:r>
                <a:rPr lang="en-US" altLang="zh-CN" b="1" dirty="0" smtClean="0">
                  <a:solidFill>
                    <a:srgbClr val="FF0000"/>
                  </a:solidFill>
                  <a:latin typeface="Times New Roman" pitchFamily="18" charset="0"/>
                  <a:ea typeface="楷体" pitchFamily="49" charset="-122"/>
                  <a:cs typeface="Times New Roman" pitchFamily="18" charset="0"/>
                </a:rPr>
                <a:t>PC</a:t>
              </a:r>
              <a:r>
                <a:rPr lang="zh-CN" altLang="en-US" b="1" dirty="0" smtClean="0">
                  <a:solidFill>
                    <a:srgbClr val="FF0000"/>
                  </a:solidFill>
                  <a:latin typeface="Times New Roman" pitchFamily="18" charset="0"/>
                  <a:ea typeface="楷体" pitchFamily="49" charset="-122"/>
                  <a:cs typeface="Times New Roman" pitchFamily="18" charset="0"/>
                </a:rPr>
                <a:t>预约</a:t>
              </a:r>
              <a:endParaRPr lang="zh-CN" altLang="en-US" dirty="0">
                <a:solidFill>
                  <a:srgbClr val="FF0000"/>
                </a:solidFill>
              </a:endParaRPr>
            </a:p>
          </p:txBody>
        </p:sp>
        <p:sp>
          <p:nvSpPr>
            <p:cNvPr id="10" name="矩形 9"/>
            <p:cNvSpPr/>
            <p:nvPr/>
          </p:nvSpPr>
          <p:spPr>
            <a:xfrm>
              <a:off x="7873388" y="3530924"/>
              <a:ext cx="417102" cy="1200329"/>
            </a:xfrm>
            <a:prstGeom prst="rect">
              <a:avLst/>
            </a:prstGeom>
          </p:spPr>
          <p:txBody>
            <a:bodyPr wrap="none">
              <a:spAutoFit/>
            </a:bodyPr>
            <a:lstStyle/>
            <a:p>
              <a:r>
                <a:rPr lang="zh-CN" altLang="en-US" b="1" dirty="0" smtClean="0">
                  <a:solidFill>
                    <a:srgbClr val="0000FF"/>
                  </a:solidFill>
                  <a:latin typeface="Times New Roman" pitchFamily="18" charset="0"/>
                  <a:ea typeface="楷体" pitchFamily="49" charset="-122"/>
                  <a:cs typeface="Times New Roman" pitchFamily="18" charset="0"/>
                </a:rPr>
                <a:t>手</a:t>
              </a:r>
              <a:endParaRPr lang="en-US" altLang="zh-CN" b="1" dirty="0" smtClean="0">
                <a:solidFill>
                  <a:srgbClr val="0000FF"/>
                </a:solidFill>
                <a:latin typeface="Times New Roman" pitchFamily="18" charset="0"/>
                <a:ea typeface="楷体" pitchFamily="49" charset="-122"/>
                <a:cs typeface="Times New Roman" pitchFamily="18" charset="0"/>
              </a:endParaRPr>
            </a:p>
            <a:p>
              <a:r>
                <a:rPr lang="zh-CN" altLang="en-US" b="1" dirty="0" smtClean="0">
                  <a:solidFill>
                    <a:srgbClr val="0000FF"/>
                  </a:solidFill>
                  <a:latin typeface="Times New Roman" pitchFamily="18" charset="0"/>
                  <a:ea typeface="楷体" pitchFamily="49" charset="-122"/>
                  <a:cs typeface="Times New Roman" pitchFamily="18" charset="0"/>
                </a:rPr>
                <a:t>机</a:t>
              </a:r>
              <a:endParaRPr lang="en-US" altLang="zh-CN" b="1" dirty="0" smtClean="0">
                <a:solidFill>
                  <a:srgbClr val="0000FF"/>
                </a:solidFill>
                <a:latin typeface="Times New Roman" pitchFamily="18" charset="0"/>
                <a:ea typeface="楷体" pitchFamily="49" charset="-122"/>
                <a:cs typeface="Times New Roman" pitchFamily="18" charset="0"/>
              </a:endParaRPr>
            </a:p>
            <a:p>
              <a:r>
                <a:rPr lang="zh-CN" altLang="en-US" b="1" dirty="0" smtClean="0">
                  <a:solidFill>
                    <a:srgbClr val="0000FF"/>
                  </a:solidFill>
                  <a:latin typeface="Times New Roman" pitchFamily="18" charset="0"/>
                  <a:ea typeface="楷体" pitchFamily="49" charset="-122"/>
                  <a:cs typeface="Times New Roman" pitchFamily="18" charset="0"/>
                </a:rPr>
                <a:t>预</a:t>
              </a:r>
              <a:endParaRPr lang="en-US" altLang="zh-CN" b="1" dirty="0" smtClean="0">
                <a:solidFill>
                  <a:srgbClr val="0000FF"/>
                </a:solidFill>
                <a:latin typeface="Times New Roman" pitchFamily="18" charset="0"/>
                <a:ea typeface="楷体" pitchFamily="49" charset="-122"/>
                <a:cs typeface="Times New Roman" pitchFamily="18" charset="0"/>
              </a:endParaRPr>
            </a:p>
            <a:p>
              <a:r>
                <a:rPr lang="zh-CN" altLang="en-US" b="1" dirty="0" smtClean="0">
                  <a:solidFill>
                    <a:srgbClr val="0000FF"/>
                  </a:solidFill>
                  <a:latin typeface="Times New Roman" pitchFamily="18" charset="0"/>
                  <a:ea typeface="楷体" pitchFamily="49" charset="-122"/>
                  <a:cs typeface="Times New Roman" pitchFamily="18" charset="0"/>
                </a:rPr>
                <a:t>约</a:t>
              </a:r>
              <a:endParaRPr lang="zh-CN" altLang="en-US" dirty="0">
                <a:solidFill>
                  <a:srgbClr val="0000FF"/>
                </a:solidFill>
              </a:endParaRPr>
            </a:p>
          </p:txBody>
        </p:sp>
        <p:pic>
          <p:nvPicPr>
            <p:cNvPr id="20482" name="Picture 2"/>
            <p:cNvPicPr>
              <a:picLocks noChangeAspect="1" noChangeArrowheads="1"/>
            </p:cNvPicPr>
            <p:nvPr/>
          </p:nvPicPr>
          <p:blipFill>
            <a:blip r:embed="rId4" cstate="print"/>
            <a:srcRect/>
            <a:stretch>
              <a:fillRect/>
            </a:stretch>
          </p:blipFill>
          <p:spPr bwMode="auto">
            <a:xfrm>
              <a:off x="7143768" y="3543775"/>
              <a:ext cx="630000" cy="1260000"/>
            </a:xfrm>
            <a:prstGeom prst="rect">
              <a:avLst/>
            </a:prstGeom>
            <a:noFill/>
            <a:ln w="9525">
              <a:solidFill>
                <a:srgbClr val="0070C0"/>
              </a:solid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7498080" cy="857250"/>
          </a:xfrm>
        </p:spPr>
        <p:txBody>
          <a:bodyPr>
            <a:normAutofit/>
          </a:bodyPr>
          <a:lstStyle/>
          <a:p>
            <a:r>
              <a:rPr lang="zh-CN" altLang="en-US" sz="3900" dirty="0" smtClean="0">
                <a:solidFill>
                  <a:srgbClr val="0070C0"/>
                </a:solidFill>
                <a:effectLst/>
                <a:latin typeface="黑体" pitchFamily="49" charset="-122"/>
                <a:ea typeface="黑体" pitchFamily="49" charset="-122"/>
              </a:rPr>
              <a:t>仪器使用规则</a:t>
            </a:r>
            <a:endParaRPr lang="zh-CN" altLang="en-US" sz="3900" dirty="0">
              <a:solidFill>
                <a:srgbClr val="0070C0"/>
              </a:solidFill>
              <a:effectLst/>
              <a:latin typeface="黑体" pitchFamily="49" charset="-122"/>
              <a:ea typeface="黑体" pitchFamily="49" charset="-122"/>
            </a:endParaRPr>
          </a:p>
        </p:txBody>
      </p:sp>
      <p:sp>
        <p:nvSpPr>
          <p:cNvPr id="5" name="矩形 4"/>
          <p:cNvSpPr/>
          <p:nvPr/>
        </p:nvSpPr>
        <p:spPr>
          <a:xfrm>
            <a:off x="1395420" y="1142990"/>
            <a:ext cx="7677174" cy="3970318"/>
          </a:xfrm>
          <a:prstGeom prst="rect">
            <a:avLst/>
          </a:prstGeom>
        </p:spPr>
        <p:txBody>
          <a:bodyPr wrap="square">
            <a:spAutoFit/>
          </a:bodyPr>
          <a:lstStyle/>
          <a:p>
            <a:pPr marL="342900" indent="-342900"/>
            <a:r>
              <a:rPr lang="en-US" altLang="zh-CN" b="1" dirty="0" smtClean="0">
                <a:latin typeface="Times New Roman" pitchFamily="18" charset="0"/>
                <a:ea typeface="楷体" pitchFamily="49" charset="-122"/>
                <a:cs typeface="Times New Roman" pitchFamily="18" charset="0"/>
              </a:rPr>
              <a:t>3.</a:t>
            </a:r>
            <a:r>
              <a:rPr lang="zh-CN" altLang="en-US" b="1" dirty="0" smtClean="0">
                <a:latin typeface="Times New Roman" pitchFamily="18" charset="0"/>
                <a:ea typeface="楷体" pitchFamily="49" charset="-122"/>
                <a:cs typeface="Times New Roman" pitchFamily="18" charset="0"/>
              </a:rPr>
              <a:t>专人管理， 责任到人：</a:t>
            </a:r>
            <a:endParaRPr lang="en-US" altLang="zh-CN" b="1"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平台大型仪器和功能实验室须由专职技术人员全面负责仪器设备的预</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约、收费、 培训、维护及维修等事宜。</a:t>
            </a:r>
          </a:p>
          <a:p>
            <a:pPr marL="342900" indent="-342900"/>
            <a:endParaRPr lang="en-US" altLang="zh-CN" b="1" dirty="0" smtClean="0">
              <a:latin typeface="Times New Roman" pitchFamily="18" charset="0"/>
              <a:ea typeface="楷体" pitchFamily="49" charset="-122"/>
              <a:cs typeface="Times New Roman" pitchFamily="18" charset="0"/>
            </a:endParaRPr>
          </a:p>
          <a:p>
            <a:pPr marL="342900" indent="-342900"/>
            <a:r>
              <a:rPr lang="en-US" altLang="zh-CN" b="1" dirty="0" smtClean="0">
                <a:latin typeface="Times New Roman" pitchFamily="18" charset="0"/>
                <a:ea typeface="楷体" pitchFamily="49" charset="-122"/>
                <a:cs typeface="Times New Roman" pitchFamily="18" charset="0"/>
              </a:rPr>
              <a:t>4.</a:t>
            </a:r>
            <a:r>
              <a:rPr lang="zh-CN" altLang="en-US" b="1" dirty="0" smtClean="0">
                <a:latin typeface="Times New Roman" pitchFamily="18" charset="0"/>
                <a:ea typeface="楷体" pitchFamily="49" charset="-122"/>
                <a:cs typeface="Times New Roman" pitchFamily="18" charset="0"/>
              </a:rPr>
              <a:t>预约审核， 规范使用：</a:t>
            </a:r>
            <a:endParaRPr lang="en-US" altLang="zh-CN" b="1"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申请使用人员通过上述网络系统预约相关仪器并经专职技术人员审核后，</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使用时须严格按仪器操作规范操作，并做好使用登记和卫生清理工作，一</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旦发现仪器出现故障或异常情况，需第一时间向专职技术人员报告。</a:t>
            </a:r>
          </a:p>
          <a:p>
            <a:pPr marL="342900" indent="-342900"/>
            <a:r>
              <a:rPr lang="zh-CN" altLang="en-US" dirty="0" smtClean="0">
                <a:latin typeface="Times New Roman" pitchFamily="18" charset="0"/>
                <a:ea typeface="楷体" pitchFamily="49" charset="-122"/>
                <a:cs typeface="Times New Roman" pitchFamily="18" charset="0"/>
              </a:rPr>
              <a:t> </a:t>
            </a:r>
            <a:endParaRPr lang="en-US" altLang="zh-CN" dirty="0" smtClean="0">
              <a:latin typeface="Times New Roman" pitchFamily="18" charset="0"/>
              <a:ea typeface="楷体" pitchFamily="49" charset="-122"/>
              <a:cs typeface="Times New Roman" pitchFamily="18" charset="0"/>
            </a:endParaRPr>
          </a:p>
          <a:p>
            <a:pPr marL="342900" indent="-342900"/>
            <a:r>
              <a:rPr lang="en-US" altLang="zh-CN" b="1" dirty="0" smtClean="0">
                <a:latin typeface="Times New Roman" pitchFamily="18" charset="0"/>
                <a:ea typeface="楷体" pitchFamily="49" charset="-122"/>
                <a:cs typeface="Times New Roman" pitchFamily="18" charset="0"/>
              </a:rPr>
              <a:t>5.</a:t>
            </a:r>
            <a:r>
              <a:rPr lang="zh-CN" altLang="en-US" b="1" dirty="0" smtClean="0">
                <a:latin typeface="Times New Roman" pitchFamily="18" charset="0"/>
                <a:ea typeface="楷体" pitchFamily="49" charset="-122"/>
                <a:cs typeface="Times New Roman" pitchFamily="18" charset="0"/>
              </a:rPr>
              <a:t>培训先导，许可认证：</a:t>
            </a:r>
            <a:endParaRPr lang="en-US" altLang="zh-CN" b="1"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由平台指定培训计划，包括大型精密仪器培训计划、细胞培养技术</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培训计划及分子生物学操作等培训计划，操作人员选择相关培训计划，</a:t>
            </a:r>
            <a:endParaRPr lang="en-US" altLang="zh-CN" dirty="0" smtClean="0">
              <a:latin typeface="Times New Roman" pitchFamily="18" charset="0"/>
              <a:ea typeface="楷体" pitchFamily="49" charset="-122"/>
              <a:cs typeface="Times New Roman" pitchFamily="18" charset="0"/>
            </a:endParaRPr>
          </a:p>
          <a:p>
            <a:pPr marL="342900" indent="-342900"/>
            <a:r>
              <a:rPr lang="zh-CN" altLang="en-US" dirty="0" smtClean="0">
                <a:latin typeface="Times New Roman" pitchFamily="18" charset="0"/>
                <a:ea typeface="楷体" pitchFamily="49" charset="-122"/>
                <a:cs typeface="Times New Roman" pitchFamily="18" charset="0"/>
              </a:rPr>
              <a:t>经过培训及考核合格后，方可准许上机操作。</a:t>
            </a:r>
          </a:p>
          <a:p>
            <a:pPr marL="342900" indent="-342900"/>
            <a:endParaRPr lang="zh-CN" altLang="en-US" dirty="0" smtClean="0">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900" dirty="0" smtClean="0">
                <a:solidFill>
                  <a:srgbClr val="0070C0"/>
                </a:solidFill>
                <a:effectLst/>
                <a:latin typeface="黑体" pitchFamily="49" charset="-122"/>
                <a:ea typeface="黑体" pitchFamily="49" charset="-122"/>
              </a:rPr>
              <a:t>联系我们</a:t>
            </a:r>
            <a:endParaRPr lang="zh-CN" altLang="en-US" sz="3900" dirty="0">
              <a:solidFill>
                <a:srgbClr val="0070C0"/>
              </a:solidFill>
              <a:effectLst/>
              <a:latin typeface="黑体" pitchFamily="49" charset="-122"/>
              <a:ea typeface="黑体" pitchFamily="49" charset="-122"/>
            </a:endParaRPr>
          </a:p>
        </p:txBody>
      </p:sp>
      <p:sp>
        <p:nvSpPr>
          <p:cNvPr id="25" name="矩形 17">
            <a:extLst>
              <a:ext uri="{FF2B5EF4-FFF2-40B4-BE49-F238E27FC236}">
                <a16:creationId xmlns="" xmlns:a16="http://schemas.microsoft.com/office/drawing/2014/main" id="{3114D149-58AA-431D-94BD-A1954B58ACB9}"/>
              </a:ext>
            </a:extLst>
          </p:cNvPr>
          <p:cNvSpPr>
            <a:spLocks noChangeArrowheads="1"/>
          </p:cNvSpPr>
          <p:nvPr/>
        </p:nvSpPr>
        <p:spPr bwMode="auto">
          <a:xfrm>
            <a:off x="1707240" y="1356951"/>
            <a:ext cx="6619776" cy="139178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sym typeface="宋体" pitchFamily="2" charset="-122"/>
            </a:endParaRPr>
          </a:p>
        </p:txBody>
      </p:sp>
      <p:grpSp>
        <p:nvGrpSpPr>
          <p:cNvPr id="38" name="组合 37"/>
          <p:cNvGrpSpPr/>
          <p:nvPr/>
        </p:nvGrpSpPr>
        <p:grpSpPr>
          <a:xfrm>
            <a:off x="1181637" y="1214428"/>
            <a:ext cx="5247751" cy="1292662"/>
            <a:chOff x="1181637" y="1422741"/>
            <a:chExt cx="5247751" cy="1292662"/>
          </a:xfrm>
        </p:grpSpPr>
        <p:sp>
          <p:nvSpPr>
            <p:cNvPr id="24" name="Freeform 17">
              <a:extLst>
                <a:ext uri="{FF2B5EF4-FFF2-40B4-BE49-F238E27FC236}">
                  <a16:creationId xmlns="" xmlns:a16="http://schemas.microsoft.com/office/drawing/2014/main" id="{A2252BB3-34D5-4281-AA30-0AC32761ADCD}"/>
                </a:ext>
              </a:extLst>
            </p:cNvPr>
            <p:cNvSpPr>
              <a:spLocks noEditPoints="1"/>
            </p:cNvSpPr>
            <p:nvPr/>
          </p:nvSpPr>
          <p:spPr bwMode="auto">
            <a:xfrm>
              <a:off x="1181637" y="1507181"/>
              <a:ext cx="549756" cy="549500"/>
            </a:xfrm>
            <a:custGeom>
              <a:avLst/>
              <a:gdLst>
                <a:gd name="T0" fmla="*/ 3683 w 4318"/>
                <a:gd name="T1" fmla="*/ 634 h 4316"/>
                <a:gd name="T2" fmla="*/ 2870 w 4318"/>
                <a:gd name="T3" fmla="*/ 120 h 4316"/>
                <a:gd name="T4" fmla="*/ 1913 w 4318"/>
                <a:gd name="T5" fmla="*/ 13 h 4316"/>
                <a:gd name="T6" fmla="*/ 1010 w 4318"/>
                <a:gd name="T7" fmla="*/ 331 h 4316"/>
                <a:gd name="T8" fmla="*/ 332 w 4318"/>
                <a:gd name="T9" fmla="*/ 1009 h 4316"/>
                <a:gd name="T10" fmla="*/ 13 w 4318"/>
                <a:gd name="T11" fmla="*/ 1915 h 4316"/>
                <a:gd name="T12" fmla="*/ 114 w 4318"/>
                <a:gd name="T13" fmla="*/ 2849 h 4316"/>
                <a:gd name="T14" fmla="*/ 509 w 4318"/>
                <a:gd name="T15" fmla="*/ 3476 h 4316"/>
                <a:gd name="T16" fmla="*/ 720 w 4318"/>
                <a:gd name="T17" fmla="*/ 3500 h 4316"/>
                <a:gd name="T18" fmla="*/ 275 w 4318"/>
                <a:gd name="T19" fmla="*/ 2722 h 4316"/>
                <a:gd name="T20" fmla="*/ 226 w 4318"/>
                <a:gd name="T21" fmla="*/ 1774 h 4316"/>
                <a:gd name="T22" fmla="*/ 618 w 4318"/>
                <a:gd name="T23" fmla="*/ 932 h 4316"/>
                <a:gd name="T24" fmla="*/ 1303 w 4318"/>
                <a:gd name="T25" fmla="*/ 385 h 4316"/>
                <a:gd name="T26" fmla="*/ 2288 w 4318"/>
                <a:gd name="T27" fmla="*/ 192 h 4316"/>
                <a:gd name="T28" fmla="*/ 3201 w 4318"/>
                <a:gd name="T29" fmla="*/ 488 h 4316"/>
                <a:gd name="T30" fmla="*/ 3822 w 4318"/>
                <a:gd name="T31" fmla="*/ 1110 h 4316"/>
                <a:gd name="T32" fmla="*/ 4121 w 4318"/>
                <a:gd name="T33" fmla="*/ 2026 h 4316"/>
                <a:gd name="T34" fmla="*/ 3929 w 4318"/>
                <a:gd name="T35" fmla="*/ 3007 h 4316"/>
                <a:gd name="T36" fmla="*/ 3380 w 4318"/>
                <a:gd name="T37" fmla="*/ 3693 h 4316"/>
                <a:gd name="T38" fmla="*/ 2538 w 4318"/>
                <a:gd name="T39" fmla="*/ 4086 h 4316"/>
                <a:gd name="T40" fmla="*/ 1689 w 4318"/>
                <a:gd name="T41" fmla="*/ 4076 h 4316"/>
                <a:gd name="T42" fmla="*/ 1202 w 4318"/>
                <a:gd name="T43" fmla="*/ 3817 h 4316"/>
                <a:gd name="T44" fmla="*/ 1133 w 4318"/>
                <a:gd name="T45" fmla="*/ 3469 h 4316"/>
                <a:gd name="T46" fmla="*/ 1317 w 4318"/>
                <a:gd name="T47" fmla="*/ 3438 h 4316"/>
                <a:gd name="T48" fmla="*/ 1587 w 4318"/>
                <a:gd name="T49" fmla="*/ 3248 h 4316"/>
                <a:gd name="T50" fmla="*/ 1810 w 4318"/>
                <a:gd name="T51" fmla="*/ 2850 h 4316"/>
                <a:gd name="T52" fmla="*/ 1763 w 4318"/>
                <a:gd name="T53" fmla="*/ 2699 h 4316"/>
                <a:gd name="T54" fmla="*/ 1737 w 4318"/>
                <a:gd name="T55" fmla="*/ 2352 h 4316"/>
                <a:gd name="T56" fmla="*/ 1991 w 4318"/>
                <a:gd name="T57" fmla="*/ 1770 h 4316"/>
                <a:gd name="T58" fmla="*/ 2246 w 4318"/>
                <a:gd name="T59" fmla="*/ 1435 h 4316"/>
                <a:gd name="T60" fmla="*/ 2508 w 4318"/>
                <a:gd name="T61" fmla="*/ 1342 h 4316"/>
                <a:gd name="T62" fmla="*/ 2707 w 4318"/>
                <a:gd name="T63" fmla="*/ 873 h 4316"/>
                <a:gd name="T64" fmla="*/ 2694 w 4318"/>
                <a:gd name="T65" fmla="*/ 582 h 4316"/>
                <a:gd name="T66" fmla="*/ 2365 w 4318"/>
                <a:gd name="T67" fmla="*/ 562 h 4316"/>
                <a:gd name="T68" fmla="*/ 2075 w 4318"/>
                <a:gd name="T69" fmla="*/ 700 h 4316"/>
                <a:gd name="T70" fmla="*/ 1628 w 4318"/>
                <a:gd name="T71" fmla="*/ 1300 h 4316"/>
                <a:gd name="T72" fmla="*/ 1100 w 4318"/>
                <a:gd name="T73" fmla="*/ 2431 h 4316"/>
                <a:gd name="T74" fmla="*/ 983 w 4318"/>
                <a:gd name="T75" fmla="*/ 2991 h 4316"/>
                <a:gd name="T76" fmla="*/ 1037 w 4318"/>
                <a:gd name="T77" fmla="*/ 3300 h 4316"/>
                <a:gd name="T78" fmla="*/ 965 w 4318"/>
                <a:gd name="T79" fmla="*/ 3786 h 4316"/>
                <a:gd name="T80" fmla="*/ 1348 w 4318"/>
                <a:gd name="T81" fmla="*/ 4160 h 4316"/>
                <a:gd name="T82" fmla="*/ 2157 w 4318"/>
                <a:gd name="T83" fmla="*/ 4316 h 4316"/>
                <a:gd name="T84" fmla="*/ 3091 w 4318"/>
                <a:gd name="T85" fmla="*/ 4100 h 4316"/>
                <a:gd name="T86" fmla="*/ 3845 w 4318"/>
                <a:gd name="T87" fmla="*/ 3502 h 4316"/>
                <a:gd name="T88" fmla="*/ 4263 w 4318"/>
                <a:gd name="T89" fmla="*/ 2635 h 4316"/>
                <a:gd name="T90" fmla="*/ 4265 w 4318"/>
                <a:gd name="T91" fmla="*/ 1678 h 4316"/>
                <a:gd name="T92" fmla="*/ 2875 w 4318"/>
                <a:gd name="T93" fmla="*/ 1499 h 4316"/>
                <a:gd name="T94" fmla="*/ 3098 w 4318"/>
                <a:gd name="T95" fmla="*/ 1172 h 4316"/>
                <a:gd name="T96" fmla="*/ 3073 w 4318"/>
                <a:gd name="T97" fmla="*/ 772 h 4316"/>
                <a:gd name="T98" fmla="*/ 2809 w 4318"/>
                <a:gd name="T99" fmla="*/ 914 h 4316"/>
                <a:gd name="T100" fmla="*/ 2629 w 4318"/>
                <a:gd name="T101" fmla="*/ 1450 h 4316"/>
                <a:gd name="T102" fmla="*/ 1793 w 4318"/>
                <a:gd name="T103" fmla="*/ 3138 h 4316"/>
                <a:gd name="T104" fmla="*/ 1524 w 4318"/>
                <a:gd name="T105" fmla="*/ 3559 h 4316"/>
                <a:gd name="T106" fmla="*/ 1778 w 4318"/>
                <a:gd name="T107" fmla="*/ 3608 h 4316"/>
                <a:gd name="T108" fmla="*/ 2086 w 4318"/>
                <a:gd name="T109" fmla="*/ 3262 h 4316"/>
                <a:gd name="T110" fmla="*/ 2090 w 4318"/>
                <a:gd name="T111" fmla="*/ 2969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18" h="4316">
                  <a:moveTo>
                    <a:pt x="4155" y="1335"/>
                  </a:moveTo>
                  <a:lnTo>
                    <a:pt x="4103" y="1224"/>
                  </a:lnTo>
                  <a:lnTo>
                    <a:pt x="4048" y="1118"/>
                  </a:lnTo>
                  <a:lnTo>
                    <a:pt x="3987" y="1013"/>
                  </a:lnTo>
                  <a:lnTo>
                    <a:pt x="3920" y="914"/>
                  </a:lnTo>
                  <a:lnTo>
                    <a:pt x="3847" y="817"/>
                  </a:lnTo>
                  <a:lnTo>
                    <a:pt x="3768" y="723"/>
                  </a:lnTo>
                  <a:lnTo>
                    <a:pt x="3683" y="634"/>
                  </a:lnTo>
                  <a:lnTo>
                    <a:pt x="3594" y="548"/>
                  </a:lnTo>
                  <a:lnTo>
                    <a:pt x="3501" y="470"/>
                  </a:lnTo>
                  <a:lnTo>
                    <a:pt x="3405" y="397"/>
                  </a:lnTo>
                  <a:lnTo>
                    <a:pt x="3306" y="330"/>
                  </a:lnTo>
                  <a:lnTo>
                    <a:pt x="3202" y="268"/>
                  </a:lnTo>
                  <a:lnTo>
                    <a:pt x="3095" y="213"/>
                  </a:lnTo>
                  <a:lnTo>
                    <a:pt x="2984" y="164"/>
                  </a:lnTo>
                  <a:lnTo>
                    <a:pt x="2870" y="120"/>
                  </a:lnTo>
                  <a:lnTo>
                    <a:pt x="2754" y="84"/>
                  </a:lnTo>
                  <a:lnTo>
                    <a:pt x="2638" y="54"/>
                  </a:lnTo>
                  <a:lnTo>
                    <a:pt x="2520" y="30"/>
                  </a:lnTo>
                  <a:lnTo>
                    <a:pt x="2401" y="13"/>
                  </a:lnTo>
                  <a:lnTo>
                    <a:pt x="2279" y="4"/>
                  </a:lnTo>
                  <a:lnTo>
                    <a:pt x="2157" y="0"/>
                  </a:lnTo>
                  <a:lnTo>
                    <a:pt x="2034" y="4"/>
                  </a:lnTo>
                  <a:lnTo>
                    <a:pt x="1913" y="13"/>
                  </a:lnTo>
                  <a:lnTo>
                    <a:pt x="1794" y="30"/>
                  </a:lnTo>
                  <a:lnTo>
                    <a:pt x="1676" y="54"/>
                  </a:lnTo>
                  <a:lnTo>
                    <a:pt x="1560" y="84"/>
                  </a:lnTo>
                  <a:lnTo>
                    <a:pt x="1446" y="120"/>
                  </a:lnTo>
                  <a:lnTo>
                    <a:pt x="1332" y="164"/>
                  </a:lnTo>
                  <a:lnTo>
                    <a:pt x="1220" y="215"/>
                  </a:lnTo>
                  <a:lnTo>
                    <a:pt x="1113" y="270"/>
                  </a:lnTo>
                  <a:lnTo>
                    <a:pt x="1010" y="331"/>
                  </a:lnTo>
                  <a:lnTo>
                    <a:pt x="910" y="398"/>
                  </a:lnTo>
                  <a:lnTo>
                    <a:pt x="814" y="471"/>
                  </a:lnTo>
                  <a:lnTo>
                    <a:pt x="721" y="548"/>
                  </a:lnTo>
                  <a:lnTo>
                    <a:pt x="632" y="634"/>
                  </a:lnTo>
                  <a:lnTo>
                    <a:pt x="549" y="721"/>
                  </a:lnTo>
                  <a:lnTo>
                    <a:pt x="471" y="813"/>
                  </a:lnTo>
                  <a:lnTo>
                    <a:pt x="399" y="910"/>
                  </a:lnTo>
                  <a:lnTo>
                    <a:pt x="332" y="1009"/>
                  </a:lnTo>
                  <a:lnTo>
                    <a:pt x="271" y="1113"/>
                  </a:lnTo>
                  <a:lnTo>
                    <a:pt x="216" y="1221"/>
                  </a:lnTo>
                  <a:lnTo>
                    <a:pt x="166" y="1333"/>
                  </a:lnTo>
                  <a:lnTo>
                    <a:pt x="122" y="1446"/>
                  </a:lnTo>
                  <a:lnTo>
                    <a:pt x="85" y="1563"/>
                  </a:lnTo>
                  <a:lnTo>
                    <a:pt x="53" y="1679"/>
                  </a:lnTo>
                  <a:lnTo>
                    <a:pt x="30" y="1797"/>
                  </a:lnTo>
                  <a:lnTo>
                    <a:pt x="13" y="1915"/>
                  </a:lnTo>
                  <a:lnTo>
                    <a:pt x="4" y="2036"/>
                  </a:lnTo>
                  <a:lnTo>
                    <a:pt x="0" y="2156"/>
                  </a:lnTo>
                  <a:lnTo>
                    <a:pt x="2" y="2279"/>
                  </a:lnTo>
                  <a:lnTo>
                    <a:pt x="13" y="2399"/>
                  </a:lnTo>
                  <a:lnTo>
                    <a:pt x="29" y="2516"/>
                  </a:lnTo>
                  <a:lnTo>
                    <a:pt x="51" y="2630"/>
                  </a:lnTo>
                  <a:lnTo>
                    <a:pt x="78" y="2741"/>
                  </a:lnTo>
                  <a:lnTo>
                    <a:pt x="114" y="2849"/>
                  </a:lnTo>
                  <a:lnTo>
                    <a:pt x="154" y="2953"/>
                  </a:lnTo>
                  <a:lnTo>
                    <a:pt x="201" y="3053"/>
                  </a:lnTo>
                  <a:lnTo>
                    <a:pt x="254" y="3150"/>
                  </a:lnTo>
                  <a:lnTo>
                    <a:pt x="313" y="3243"/>
                  </a:lnTo>
                  <a:lnTo>
                    <a:pt x="378" y="3332"/>
                  </a:lnTo>
                  <a:lnTo>
                    <a:pt x="449" y="3417"/>
                  </a:lnTo>
                  <a:lnTo>
                    <a:pt x="479" y="3449"/>
                  </a:lnTo>
                  <a:lnTo>
                    <a:pt x="509" y="3476"/>
                  </a:lnTo>
                  <a:lnTo>
                    <a:pt x="539" y="3497"/>
                  </a:lnTo>
                  <a:lnTo>
                    <a:pt x="568" y="3512"/>
                  </a:lnTo>
                  <a:lnTo>
                    <a:pt x="597" y="3521"/>
                  </a:lnTo>
                  <a:lnTo>
                    <a:pt x="623" y="3525"/>
                  </a:lnTo>
                  <a:lnTo>
                    <a:pt x="639" y="3523"/>
                  </a:lnTo>
                  <a:lnTo>
                    <a:pt x="660" y="3519"/>
                  </a:lnTo>
                  <a:lnTo>
                    <a:pt x="686" y="3511"/>
                  </a:lnTo>
                  <a:lnTo>
                    <a:pt x="720" y="3500"/>
                  </a:lnTo>
                  <a:lnTo>
                    <a:pt x="642" y="3400"/>
                  </a:lnTo>
                  <a:lnTo>
                    <a:pt x="571" y="3301"/>
                  </a:lnTo>
                  <a:lnTo>
                    <a:pt x="507" y="3203"/>
                  </a:lnTo>
                  <a:lnTo>
                    <a:pt x="449" y="3108"/>
                  </a:lnTo>
                  <a:lnTo>
                    <a:pt x="397" y="3013"/>
                  </a:lnTo>
                  <a:lnTo>
                    <a:pt x="352" y="2921"/>
                  </a:lnTo>
                  <a:lnTo>
                    <a:pt x="313" y="2829"/>
                  </a:lnTo>
                  <a:lnTo>
                    <a:pt x="275" y="2722"/>
                  </a:lnTo>
                  <a:lnTo>
                    <a:pt x="243" y="2613"/>
                  </a:lnTo>
                  <a:lnTo>
                    <a:pt x="220" y="2502"/>
                  </a:lnTo>
                  <a:lnTo>
                    <a:pt x="203" y="2389"/>
                  </a:lnTo>
                  <a:lnTo>
                    <a:pt x="192" y="2274"/>
                  </a:lnTo>
                  <a:lnTo>
                    <a:pt x="188" y="2156"/>
                  </a:lnTo>
                  <a:lnTo>
                    <a:pt x="192" y="2028"/>
                  </a:lnTo>
                  <a:lnTo>
                    <a:pt x="205" y="1899"/>
                  </a:lnTo>
                  <a:lnTo>
                    <a:pt x="226" y="1774"/>
                  </a:lnTo>
                  <a:lnTo>
                    <a:pt x="255" y="1649"/>
                  </a:lnTo>
                  <a:lnTo>
                    <a:pt x="293" y="1528"/>
                  </a:lnTo>
                  <a:lnTo>
                    <a:pt x="339" y="1406"/>
                  </a:lnTo>
                  <a:lnTo>
                    <a:pt x="383" y="1304"/>
                  </a:lnTo>
                  <a:lnTo>
                    <a:pt x="435" y="1206"/>
                  </a:lnTo>
                  <a:lnTo>
                    <a:pt x="491" y="1111"/>
                  </a:lnTo>
                  <a:lnTo>
                    <a:pt x="551" y="1020"/>
                  </a:lnTo>
                  <a:lnTo>
                    <a:pt x="618" y="932"/>
                  </a:lnTo>
                  <a:lnTo>
                    <a:pt x="689" y="847"/>
                  </a:lnTo>
                  <a:lnTo>
                    <a:pt x="766" y="766"/>
                  </a:lnTo>
                  <a:lnTo>
                    <a:pt x="847" y="689"/>
                  </a:lnTo>
                  <a:lnTo>
                    <a:pt x="931" y="618"/>
                  </a:lnTo>
                  <a:lnTo>
                    <a:pt x="1019" y="551"/>
                  </a:lnTo>
                  <a:lnTo>
                    <a:pt x="1110" y="491"/>
                  </a:lnTo>
                  <a:lnTo>
                    <a:pt x="1205" y="435"/>
                  </a:lnTo>
                  <a:lnTo>
                    <a:pt x="1303" y="385"/>
                  </a:lnTo>
                  <a:lnTo>
                    <a:pt x="1405" y="339"/>
                  </a:lnTo>
                  <a:lnTo>
                    <a:pt x="1526" y="293"/>
                  </a:lnTo>
                  <a:lnTo>
                    <a:pt x="1649" y="255"/>
                  </a:lnTo>
                  <a:lnTo>
                    <a:pt x="1773" y="226"/>
                  </a:lnTo>
                  <a:lnTo>
                    <a:pt x="1899" y="205"/>
                  </a:lnTo>
                  <a:lnTo>
                    <a:pt x="2027" y="194"/>
                  </a:lnTo>
                  <a:lnTo>
                    <a:pt x="2157" y="188"/>
                  </a:lnTo>
                  <a:lnTo>
                    <a:pt x="2288" y="192"/>
                  </a:lnTo>
                  <a:lnTo>
                    <a:pt x="2416" y="205"/>
                  </a:lnTo>
                  <a:lnTo>
                    <a:pt x="2542" y="226"/>
                  </a:lnTo>
                  <a:lnTo>
                    <a:pt x="2667" y="255"/>
                  </a:lnTo>
                  <a:lnTo>
                    <a:pt x="2788" y="292"/>
                  </a:lnTo>
                  <a:lnTo>
                    <a:pt x="2909" y="338"/>
                  </a:lnTo>
                  <a:lnTo>
                    <a:pt x="3008" y="382"/>
                  </a:lnTo>
                  <a:lnTo>
                    <a:pt x="3107" y="433"/>
                  </a:lnTo>
                  <a:lnTo>
                    <a:pt x="3201" y="488"/>
                  </a:lnTo>
                  <a:lnTo>
                    <a:pt x="3291" y="550"/>
                  </a:lnTo>
                  <a:lnTo>
                    <a:pt x="3379" y="617"/>
                  </a:lnTo>
                  <a:lnTo>
                    <a:pt x="3464" y="689"/>
                  </a:lnTo>
                  <a:lnTo>
                    <a:pt x="3545" y="766"/>
                  </a:lnTo>
                  <a:lnTo>
                    <a:pt x="3623" y="847"/>
                  </a:lnTo>
                  <a:lnTo>
                    <a:pt x="3695" y="931"/>
                  </a:lnTo>
                  <a:lnTo>
                    <a:pt x="3760" y="1018"/>
                  </a:lnTo>
                  <a:lnTo>
                    <a:pt x="3822" y="1110"/>
                  </a:lnTo>
                  <a:lnTo>
                    <a:pt x="3878" y="1204"/>
                  </a:lnTo>
                  <a:lnTo>
                    <a:pt x="3929" y="1302"/>
                  </a:lnTo>
                  <a:lnTo>
                    <a:pt x="3974" y="1405"/>
                  </a:lnTo>
                  <a:lnTo>
                    <a:pt x="4021" y="1525"/>
                  </a:lnTo>
                  <a:lnTo>
                    <a:pt x="4058" y="1648"/>
                  </a:lnTo>
                  <a:lnTo>
                    <a:pt x="4088" y="1772"/>
                  </a:lnTo>
                  <a:lnTo>
                    <a:pt x="4109" y="1898"/>
                  </a:lnTo>
                  <a:lnTo>
                    <a:pt x="4121" y="2026"/>
                  </a:lnTo>
                  <a:lnTo>
                    <a:pt x="4126" y="2155"/>
                  </a:lnTo>
                  <a:lnTo>
                    <a:pt x="4121" y="2284"/>
                  </a:lnTo>
                  <a:lnTo>
                    <a:pt x="4109" y="2411"/>
                  </a:lnTo>
                  <a:lnTo>
                    <a:pt x="4088" y="2537"/>
                  </a:lnTo>
                  <a:lnTo>
                    <a:pt x="4058" y="2660"/>
                  </a:lnTo>
                  <a:lnTo>
                    <a:pt x="4021" y="2783"/>
                  </a:lnTo>
                  <a:lnTo>
                    <a:pt x="3974" y="2905"/>
                  </a:lnTo>
                  <a:lnTo>
                    <a:pt x="3929" y="3007"/>
                  </a:lnTo>
                  <a:lnTo>
                    <a:pt x="3878" y="3105"/>
                  </a:lnTo>
                  <a:lnTo>
                    <a:pt x="3822" y="3201"/>
                  </a:lnTo>
                  <a:lnTo>
                    <a:pt x="3760" y="3292"/>
                  </a:lnTo>
                  <a:lnTo>
                    <a:pt x="3695" y="3379"/>
                  </a:lnTo>
                  <a:lnTo>
                    <a:pt x="3623" y="3464"/>
                  </a:lnTo>
                  <a:lnTo>
                    <a:pt x="3545" y="3544"/>
                  </a:lnTo>
                  <a:lnTo>
                    <a:pt x="3464" y="3621"/>
                  </a:lnTo>
                  <a:lnTo>
                    <a:pt x="3380" y="3693"/>
                  </a:lnTo>
                  <a:lnTo>
                    <a:pt x="3293" y="3758"/>
                  </a:lnTo>
                  <a:lnTo>
                    <a:pt x="3201" y="3820"/>
                  </a:lnTo>
                  <a:lnTo>
                    <a:pt x="3107" y="3876"/>
                  </a:lnTo>
                  <a:lnTo>
                    <a:pt x="3008" y="3927"/>
                  </a:lnTo>
                  <a:lnTo>
                    <a:pt x="2906" y="3972"/>
                  </a:lnTo>
                  <a:lnTo>
                    <a:pt x="2784" y="4019"/>
                  </a:lnTo>
                  <a:lnTo>
                    <a:pt x="2661" y="4055"/>
                  </a:lnTo>
                  <a:lnTo>
                    <a:pt x="2538" y="4086"/>
                  </a:lnTo>
                  <a:lnTo>
                    <a:pt x="2412" y="4107"/>
                  </a:lnTo>
                  <a:lnTo>
                    <a:pt x="2285" y="4118"/>
                  </a:lnTo>
                  <a:lnTo>
                    <a:pt x="2157" y="4124"/>
                  </a:lnTo>
                  <a:lnTo>
                    <a:pt x="2055" y="4121"/>
                  </a:lnTo>
                  <a:lnTo>
                    <a:pt x="1957" y="4116"/>
                  </a:lnTo>
                  <a:lnTo>
                    <a:pt x="1862" y="4107"/>
                  </a:lnTo>
                  <a:lnTo>
                    <a:pt x="1773" y="4093"/>
                  </a:lnTo>
                  <a:lnTo>
                    <a:pt x="1689" y="4076"/>
                  </a:lnTo>
                  <a:lnTo>
                    <a:pt x="1610" y="4055"/>
                  </a:lnTo>
                  <a:lnTo>
                    <a:pt x="1535" y="4032"/>
                  </a:lnTo>
                  <a:lnTo>
                    <a:pt x="1464" y="4003"/>
                  </a:lnTo>
                  <a:lnTo>
                    <a:pt x="1399" y="3972"/>
                  </a:lnTo>
                  <a:lnTo>
                    <a:pt x="1338" y="3936"/>
                  </a:lnTo>
                  <a:lnTo>
                    <a:pt x="1286" y="3900"/>
                  </a:lnTo>
                  <a:lnTo>
                    <a:pt x="1240" y="3859"/>
                  </a:lnTo>
                  <a:lnTo>
                    <a:pt x="1202" y="3817"/>
                  </a:lnTo>
                  <a:lnTo>
                    <a:pt x="1169" y="3773"/>
                  </a:lnTo>
                  <a:lnTo>
                    <a:pt x="1146" y="3727"/>
                  </a:lnTo>
                  <a:lnTo>
                    <a:pt x="1127" y="3677"/>
                  </a:lnTo>
                  <a:lnTo>
                    <a:pt x="1117" y="3626"/>
                  </a:lnTo>
                  <a:lnTo>
                    <a:pt x="1114" y="3572"/>
                  </a:lnTo>
                  <a:lnTo>
                    <a:pt x="1116" y="3537"/>
                  </a:lnTo>
                  <a:lnTo>
                    <a:pt x="1122" y="3503"/>
                  </a:lnTo>
                  <a:lnTo>
                    <a:pt x="1133" y="3469"/>
                  </a:lnTo>
                  <a:lnTo>
                    <a:pt x="1148" y="3435"/>
                  </a:lnTo>
                  <a:lnTo>
                    <a:pt x="1169" y="3398"/>
                  </a:lnTo>
                  <a:lnTo>
                    <a:pt x="1196" y="3360"/>
                  </a:lnTo>
                  <a:lnTo>
                    <a:pt x="1224" y="3385"/>
                  </a:lnTo>
                  <a:lnTo>
                    <a:pt x="1251" y="3406"/>
                  </a:lnTo>
                  <a:lnTo>
                    <a:pt x="1274" y="3421"/>
                  </a:lnTo>
                  <a:lnTo>
                    <a:pt x="1296" y="3432"/>
                  </a:lnTo>
                  <a:lnTo>
                    <a:pt x="1317" y="3438"/>
                  </a:lnTo>
                  <a:lnTo>
                    <a:pt x="1336" y="3440"/>
                  </a:lnTo>
                  <a:lnTo>
                    <a:pt x="1355" y="3438"/>
                  </a:lnTo>
                  <a:lnTo>
                    <a:pt x="1378" y="3428"/>
                  </a:lnTo>
                  <a:lnTo>
                    <a:pt x="1405" y="3414"/>
                  </a:lnTo>
                  <a:lnTo>
                    <a:pt x="1435" y="3393"/>
                  </a:lnTo>
                  <a:lnTo>
                    <a:pt x="1469" y="3366"/>
                  </a:lnTo>
                  <a:lnTo>
                    <a:pt x="1528" y="3311"/>
                  </a:lnTo>
                  <a:lnTo>
                    <a:pt x="1587" y="3248"/>
                  </a:lnTo>
                  <a:lnTo>
                    <a:pt x="1647" y="3174"/>
                  </a:lnTo>
                  <a:lnTo>
                    <a:pt x="1683" y="3123"/>
                  </a:lnTo>
                  <a:lnTo>
                    <a:pt x="1714" y="3070"/>
                  </a:lnTo>
                  <a:lnTo>
                    <a:pt x="1744" y="3012"/>
                  </a:lnTo>
                  <a:lnTo>
                    <a:pt x="1772" y="2952"/>
                  </a:lnTo>
                  <a:lnTo>
                    <a:pt x="1788" y="2913"/>
                  </a:lnTo>
                  <a:lnTo>
                    <a:pt x="1801" y="2879"/>
                  </a:lnTo>
                  <a:lnTo>
                    <a:pt x="1810" y="2850"/>
                  </a:lnTo>
                  <a:lnTo>
                    <a:pt x="1818" y="2826"/>
                  </a:lnTo>
                  <a:lnTo>
                    <a:pt x="1822" y="2807"/>
                  </a:lnTo>
                  <a:lnTo>
                    <a:pt x="1823" y="2794"/>
                  </a:lnTo>
                  <a:lnTo>
                    <a:pt x="1822" y="2783"/>
                  </a:lnTo>
                  <a:lnTo>
                    <a:pt x="1814" y="2769"/>
                  </a:lnTo>
                  <a:lnTo>
                    <a:pt x="1802" y="2749"/>
                  </a:lnTo>
                  <a:lnTo>
                    <a:pt x="1785" y="2727"/>
                  </a:lnTo>
                  <a:lnTo>
                    <a:pt x="1763" y="2699"/>
                  </a:lnTo>
                  <a:lnTo>
                    <a:pt x="1735" y="2663"/>
                  </a:lnTo>
                  <a:lnTo>
                    <a:pt x="1716" y="2626"/>
                  </a:lnTo>
                  <a:lnTo>
                    <a:pt x="1705" y="2589"/>
                  </a:lnTo>
                  <a:lnTo>
                    <a:pt x="1701" y="2551"/>
                  </a:lnTo>
                  <a:lnTo>
                    <a:pt x="1703" y="2509"/>
                  </a:lnTo>
                  <a:lnTo>
                    <a:pt x="1710" y="2462"/>
                  </a:lnTo>
                  <a:lnTo>
                    <a:pt x="1721" y="2410"/>
                  </a:lnTo>
                  <a:lnTo>
                    <a:pt x="1737" y="2352"/>
                  </a:lnTo>
                  <a:lnTo>
                    <a:pt x="1758" y="2291"/>
                  </a:lnTo>
                  <a:lnTo>
                    <a:pt x="1782" y="2223"/>
                  </a:lnTo>
                  <a:lnTo>
                    <a:pt x="1811" y="2151"/>
                  </a:lnTo>
                  <a:lnTo>
                    <a:pt x="1844" y="2072"/>
                  </a:lnTo>
                  <a:lnTo>
                    <a:pt x="1881" y="1990"/>
                  </a:lnTo>
                  <a:lnTo>
                    <a:pt x="1923" y="1902"/>
                  </a:lnTo>
                  <a:lnTo>
                    <a:pt x="1958" y="1833"/>
                  </a:lnTo>
                  <a:lnTo>
                    <a:pt x="1991" y="1770"/>
                  </a:lnTo>
                  <a:lnTo>
                    <a:pt x="2022" y="1714"/>
                  </a:lnTo>
                  <a:lnTo>
                    <a:pt x="2051" y="1662"/>
                  </a:lnTo>
                  <a:lnTo>
                    <a:pt x="2078" y="1618"/>
                  </a:lnTo>
                  <a:lnTo>
                    <a:pt x="2103" y="1579"/>
                  </a:lnTo>
                  <a:lnTo>
                    <a:pt x="2127" y="1547"/>
                  </a:lnTo>
                  <a:lnTo>
                    <a:pt x="2166" y="1500"/>
                  </a:lnTo>
                  <a:lnTo>
                    <a:pt x="2206" y="1462"/>
                  </a:lnTo>
                  <a:lnTo>
                    <a:pt x="2246" y="1435"/>
                  </a:lnTo>
                  <a:lnTo>
                    <a:pt x="2288" y="1415"/>
                  </a:lnTo>
                  <a:lnTo>
                    <a:pt x="2304" y="1411"/>
                  </a:lnTo>
                  <a:lnTo>
                    <a:pt x="2325" y="1407"/>
                  </a:lnTo>
                  <a:lnTo>
                    <a:pt x="2351" y="1403"/>
                  </a:lnTo>
                  <a:lnTo>
                    <a:pt x="2395" y="1395"/>
                  </a:lnTo>
                  <a:lnTo>
                    <a:pt x="2437" y="1382"/>
                  </a:lnTo>
                  <a:lnTo>
                    <a:pt x="2475" y="1365"/>
                  </a:lnTo>
                  <a:lnTo>
                    <a:pt x="2508" y="1342"/>
                  </a:lnTo>
                  <a:lnTo>
                    <a:pt x="2538" y="1314"/>
                  </a:lnTo>
                  <a:lnTo>
                    <a:pt x="2563" y="1280"/>
                  </a:lnTo>
                  <a:lnTo>
                    <a:pt x="2595" y="1223"/>
                  </a:lnTo>
                  <a:lnTo>
                    <a:pt x="2623" y="1156"/>
                  </a:lnTo>
                  <a:lnTo>
                    <a:pt x="2651" y="1083"/>
                  </a:lnTo>
                  <a:lnTo>
                    <a:pt x="2676" y="1001"/>
                  </a:lnTo>
                  <a:lnTo>
                    <a:pt x="2694" y="936"/>
                  </a:lnTo>
                  <a:lnTo>
                    <a:pt x="2707" y="873"/>
                  </a:lnTo>
                  <a:lnTo>
                    <a:pt x="2716" y="815"/>
                  </a:lnTo>
                  <a:lnTo>
                    <a:pt x="2723" y="762"/>
                  </a:lnTo>
                  <a:lnTo>
                    <a:pt x="2724" y="712"/>
                  </a:lnTo>
                  <a:lnTo>
                    <a:pt x="2723" y="677"/>
                  </a:lnTo>
                  <a:lnTo>
                    <a:pt x="2720" y="645"/>
                  </a:lnTo>
                  <a:lnTo>
                    <a:pt x="2714" y="619"/>
                  </a:lnTo>
                  <a:lnTo>
                    <a:pt x="2706" y="598"/>
                  </a:lnTo>
                  <a:lnTo>
                    <a:pt x="2694" y="582"/>
                  </a:lnTo>
                  <a:lnTo>
                    <a:pt x="2680" y="571"/>
                  </a:lnTo>
                  <a:lnTo>
                    <a:pt x="2660" y="562"/>
                  </a:lnTo>
                  <a:lnTo>
                    <a:pt x="2634" y="554"/>
                  </a:lnTo>
                  <a:lnTo>
                    <a:pt x="2604" y="550"/>
                  </a:lnTo>
                  <a:lnTo>
                    <a:pt x="2567" y="548"/>
                  </a:lnTo>
                  <a:lnTo>
                    <a:pt x="2494" y="550"/>
                  </a:lnTo>
                  <a:lnTo>
                    <a:pt x="2427" y="554"/>
                  </a:lnTo>
                  <a:lnTo>
                    <a:pt x="2365" y="562"/>
                  </a:lnTo>
                  <a:lnTo>
                    <a:pt x="2309" y="571"/>
                  </a:lnTo>
                  <a:lnTo>
                    <a:pt x="2259" y="582"/>
                  </a:lnTo>
                  <a:lnTo>
                    <a:pt x="2216" y="597"/>
                  </a:lnTo>
                  <a:lnTo>
                    <a:pt x="2178" y="614"/>
                  </a:lnTo>
                  <a:lnTo>
                    <a:pt x="2148" y="634"/>
                  </a:lnTo>
                  <a:lnTo>
                    <a:pt x="2127" y="651"/>
                  </a:lnTo>
                  <a:lnTo>
                    <a:pt x="2102" y="673"/>
                  </a:lnTo>
                  <a:lnTo>
                    <a:pt x="2075" y="700"/>
                  </a:lnTo>
                  <a:lnTo>
                    <a:pt x="2044" y="734"/>
                  </a:lnTo>
                  <a:lnTo>
                    <a:pt x="2010" y="774"/>
                  </a:lnTo>
                  <a:lnTo>
                    <a:pt x="1972" y="819"/>
                  </a:lnTo>
                  <a:lnTo>
                    <a:pt x="1932" y="870"/>
                  </a:lnTo>
                  <a:lnTo>
                    <a:pt x="1857" y="967"/>
                  </a:lnTo>
                  <a:lnTo>
                    <a:pt x="1781" y="1072"/>
                  </a:lnTo>
                  <a:lnTo>
                    <a:pt x="1705" y="1182"/>
                  </a:lnTo>
                  <a:lnTo>
                    <a:pt x="1628" y="1300"/>
                  </a:lnTo>
                  <a:lnTo>
                    <a:pt x="1537" y="1448"/>
                  </a:lnTo>
                  <a:lnTo>
                    <a:pt x="1451" y="1600"/>
                  </a:lnTo>
                  <a:lnTo>
                    <a:pt x="1371" y="1755"/>
                  </a:lnTo>
                  <a:lnTo>
                    <a:pt x="1296" y="1914"/>
                  </a:lnTo>
                  <a:lnTo>
                    <a:pt x="1228" y="2076"/>
                  </a:lnTo>
                  <a:lnTo>
                    <a:pt x="1164" y="2240"/>
                  </a:lnTo>
                  <a:lnTo>
                    <a:pt x="1130" y="2338"/>
                  </a:lnTo>
                  <a:lnTo>
                    <a:pt x="1100" y="2431"/>
                  </a:lnTo>
                  <a:lnTo>
                    <a:pt x="1072" y="2519"/>
                  </a:lnTo>
                  <a:lnTo>
                    <a:pt x="1049" y="2601"/>
                  </a:lnTo>
                  <a:lnTo>
                    <a:pt x="1029" y="2678"/>
                  </a:lnTo>
                  <a:lnTo>
                    <a:pt x="1012" y="2750"/>
                  </a:lnTo>
                  <a:lnTo>
                    <a:pt x="999" y="2818"/>
                  </a:lnTo>
                  <a:lnTo>
                    <a:pt x="991" y="2881"/>
                  </a:lnTo>
                  <a:lnTo>
                    <a:pt x="985" y="2939"/>
                  </a:lnTo>
                  <a:lnTo>
                    <a:pt x="983" y="2991"/>
                  </a:lnTo>
                  <a:lnTo>
                    <a:pt x="986" y="3024"/>
                  </a:lnTo>
                  <a:lnTo>
                    <a:pt x="993" y="3058"/>
                  </a:lnTo>
                  <a:lnTo>
                    <a:pt x="1004" y="3095"/>
                  </a:lnTo>
                  <a:lnTo>
                    <a:pt x="1017" y="3123"/>
                  </a:lnTo>
                  <a:lnTo>
                    <a:pt x="1036" y="3157"/>
                  </a:lnTo>
                  <a:lnTo>
                    <a:pt x="1057" y="3195"/>
                  </a:lnTo>
                  <a:lnTo>
                    <a:pt x="1083" y="3237"/>
                  </a:lnTo>
                  <a:lnTo>
                    <a:pt x="1037" y="3300"/>
                  </a:lnTo>
                  <a:lnTo>
                    <a:pt x="999" y="3362"/>
                  </a:lnTo>
                  <a:lnTo>
                    <a:pt x="972" y="3423"/>
                  </a:lnTo>
                  <a:lnTo>
                    <a:pt x="951" y="3485"/>
                  </a:lnTo>
                  <a:lnTo>
                    <a:pt x="939" y="3546"/>
                  </a:lnTo>
                  <a:lnTo>
                    <a:pt x="935" y="3609"/>
                  </a:lnTo>
                  <a:lnTo>
                    <a:pt x="938" y="3671"/>
                  </a:lnTo>
                  <a:lnTo>
                    <a:pt x="948" y="3730"/>
                  </a:lnTo>
                  <a:lnTo>
                    <a:pt x="965" y="3786"/>
                  </a:lnTo>
                  <a:lnTo>
                    <a:pt x="989" y="3839"/>
                  </a:lnTo>
                  <a:lnTo>
                    <a:pt x="1019" y="3892"/>
                  </a:lnTo>
                  <a:lnTo>
                    <a:pt x="1055" y="3942"/>
                  </a:lnTo>
                  <a:lnTo>
                    <a:pt x="1099" y="3989"/>
                  </a:lnTo>
                  <a:lnTo>
                    <a:pt x="1150" y="4035"/>
                  </a:lnTo>
                  <a:lnTo>
                    <a:pt x="1206" y="4078"/>
                  </a:lnTo>
                  <a:lnTo>
                    <a:pt x="1270" y="4118"/>
                  </a:lnTo>
                  <a:lnTo>
                    <a:pt x="1348" y="4160"/>
                  </a:lnTo>
                  <a:lnTo>
                    <a:pt x="1430" y="4197"/>
                  </a:lnTo>
                  <a:lnTo>
                    <a:pt x="1518" y="4228"/>
                  </a:lnTo>
                  <a:lnTo>
                    <a:pt x="1611" y="4254"/>
                  </a:lnTo>
                  <a:lnTo>
                    <a:pt x="1709" y="4277"/>
                  </a:lnTo>
                  <a:lnTo>
                    <a:pt x="1814" y="4294"/>
                  </a:lnTo>
                  <a:lnTo>
                    <a:pt x="1923" y="4307"/>
                  </a:lnTo>
                  <a:lnTo>
                    <a:pt x="2037" y="4313"/>
                  </a:lnTo>
                  <a:lnTo>
                    <a:pt x="2157" y="4316"/>
                  </a:lnTo>
                  <a:lnTo>
                    <a:pt x="2276" y="4312"/>
                  </a:lnTo>
                  <a:lnTo>
                    <a:pt x="2397" y="4303"/>
                  </a:lnTo>
                  <a:lnTo>
                    <a:pt x="2515" y="4286"/>
                  </a:lnTo>
                  <a:lnTo>
                    <a:pt x="2633" y="4262"/>
                  </a:lnTo>
                  <a:lnTo>
                    <a:pt x="2749" y="4231"/>
                  </a:lnTo>
                  <a:lnTo>
                    <a:pt x="2864" y="4194"/>
                  </a:lnTo>
                  <a:lnTo>
                    <a:pt x="2980" y="4150"/>
                  </a:lnTo>
                  <a:lnTo>
                    <a:pt x="3091" y="4100"/>
                  </a:lnTo>
                  <a:lnTo>
                    <a:pt x="3200" y="4045"/>
                  </a:lnTo>
                  <a:lnTo>
                    <a:pt x="3304" y="3983"/>
                  </a:lnTo>
                  <a:lnTo>
                    <a:pt x="3405" y="3917"/>
                  </a:lnTo>
                  <a:lnTo>
                    <a:pt x="3502" y="3845"/>
                  </a:lnTo>
                  <a:lnTo>
                    <a:pt x="3594" y="3767"/>
                  </a:lnTo>
                  <a:lnTo>
                    <a:pt x="3683" y="3684"/>
                  </a:lnTo>
                  <a:lnTo>
                    <a:pt x="3767" y="3595"/>
                  </a:lnTo>
                  <a:lnTo>
                    <a:pt x="3845" y="3502"/>
                  </a:lnTo>
                  <a:lnTo>
                    <a:pt x="3919" y="3405"/>
                  </a:lnTo>
                  <a:lnTo>
                    <a:pt x="3986" y="3305"/>
                  </a:lnTo>
                  <a:lnTo>
                    <a:pt x="4047" y="3201"/>
                  </a:lnTo>
                  <a:lnTo>
                    <a:pt x="4102" y="3093"/>
                  </a:lnTo>
                  <a:lnTo>
                    <a:pt x="4152" y="2981"/>
                  </a:lnTo>
                  <a:lnTo>
                    <a:pt x="4196" y="2867"/>
                  </a:lnTo>
                  <a:lnTo>
                    <a:pt x="4233" y="2752"/>
                  </a:lnTo>
                  <a:lnTo>
                    <a:pt x="4263" y="2635"/>
                  </a:lnTo>
                  <a:lnTo>
                    <a:pt x="4288" y="2517"/>
                  </a:lnTo>
                  <a:lnTo>
                    <a:pt x="4304" y="2398"/>
                  </a:lnTo>
                  <a:lnTo>
                    <a:pt x="4314" y="2278"/>
                  </a:lnTo>
                  <a:lnTo>
                    <a:pt x="4318" y="2155"/>
                  </a:lnTo>
                  <a:lnTo>
                    <a:pt x="4314" y="2034"/>
                  </a:lnTo>
                  <a:lnTo>
                    <a:pt x="4305" y="1914"/>
                  </a:lnTo>
                  <a:lnTo>
                    <a:pt x="4288" y="1796"/>
                  </a:lnTo>
                  <a:lnTo>
                    <a:pt x="4265" y="1678"/>
                  </a:lnTo>
                  <a:lnTo>
                    <a:pt x="4234" y="1563"/>
                  </a:lnTo>
                  <a:lnTo>
                    <a:pt x="4198" y="1448"/>
                  </a:lnTo>
                  <a:lnTo>
                    <a:pt x="4155" y="1335"/>
                  </a:lnTo>
                  <a:close/>
                  <a:moveTo>
                    <a:pt x="2745" y="1486"/>
                  </a:moveTo>
                  <a:lnTo>
                    <a:pt x="2784" y="1495"/>
                  </a:lnTo>
                  <a:lnTo>
                    <a:pt x="2819" y="1500"/>
                  </a:lnTo>
                  <a:lnTo>
                    <a:pt x="2847" y="1503"/>
                  </a:lnTo>
                  <a:lnTo>
                    <a:pt x="2875" y="1499"/>
                  </a:lnTo>
                  <a:lnTo>
                    <a:pt x="2904" y="1487"/>
                  </a:lnTo>
                  <a:lnTo>
                    <a:pt x="2931" y="1469"/>
                  </a:lnTo>
                  <a:lnTo>
                    <a:pt x="2959" y="1443"/>
                  </a:lnTo>
                  <a:lnTo>
                    <a:pt x="2985" y="1409"/>
                  </a:lnTo>
                  <a:lnTo>
                    <a:pt x="3012" y="1368"/>
                  </a:lnTo>
                  <a:lnTo>
                    <a:pt x="3039" y="1318"/>
                  </a:lnTo>
                  <a:lnTo>
                    <a:pt x="3071" y="1245"/>
                  </a:lnTo>
                  <a:lnTo>
                    <a:pt x="3098" y="1172"/>
                  </a:lnTo>
                  <a:lnTo>
                    <a:pt x="3116" y="1096"/>
                  </a:lnTo>
                  <a:lnTo>
                    <a:pt x="3126" y="1021"/>
                  </a:lnTo>
                  <a:lnTo>
                    <a:pt x="3130" y="944"/>
                  </a:lnTo>
                  <a:lnTo>
                    <a:pt x="3128" y="902"/>
                  </a:lnTo>
                  <a:lnTo>
                    <a:pt x="3121" y="864"/>
                  </a:lnTo>
                  <a:lnTo>
                    <a:pt x="3109" y="830"/>
                  </a:lnTo>
                  <a:lnTo>
                    <a:pt x="3094" y="798"/>
                  </a:lnTo>
                  <a:lnTo>
                    <a:pt x="3073" y="772"/>
                  </a:lnTo>
                  <a:lnTo>
                    <a:pt x="3044" y="747"/>
                  </a:lnTo>
                  <a:lnTo>
                    <a:pt x="3006" y="723"/>
                  </a:lnTo>
                  <a:lnTo>
                    <a:pt x="2959" y="696"/>
                  </a:lnTo>
                  <a:lnTo>
                    <a:pt x="2901" y="670"/>
                  </a:lnTo>
                  <a:lnTo>
                    <a:pt x="2833" y="643"/>
                  </a:lnTo>
                  <a:lnTo>
                    <a:pt x="2830" y="736"/>
                  </a:lnTo>
                  <a:lnTo>
                    <a:pt x="2822" y="826"/>
                  </a:lnTo>
                  <a:lnTo>
                    <a:pt x="2809" y="914"/>
                  </a:lnTo>
                  <a:lnTo>
                    <a:pt x="2791" y="999"/>
                  </a:lnTo>
                  <a:lnTo>
                    <a:pt x="2769" y="1081"/>
                  </a:lnTo>
                  <a:lnTo>
                    <a:pt x="2740" y="1161"/>
                  </a:lnTo>
                  <a:lnTo>
                    <a:pt x="2707" y="1236"/>
                  </a:lnTo>
                  <a:lnTo>
                    <a:pt x="2669" y="1306"/>
                  </a:lnTo>
                  <a:lnTo>
                    <a:pt x="2629" y="1373"/>
                  </a:lnTo>
                  <a:lnTo>
                    <a:pt x="2581" y="1435"/>
                  </a:lnTo>
                  <a:lnTo>
                    <a:pt x="2629" y="1450"/>
                  </a:lnTo>
                  <a:lnTo>
                    <a:pt x="2672" y="1465"/>
                  </a:lnTo>
                  <a:lnTo>
                    <a:pt x="2711" y="1477"/>
                  </a:lnTo>
                  <a:lnTo>
                    <a:pt x="2745" y="1486"/>
                  </a:lnTo>
                  <a:close/>
                  <a:moveTo>
                    <a:pt x="1917" y="2831"/>
                  </a:moveTo>
                  <a:lnTo>
                    <a:pt x="1894" y="2913"/>
                  </a:lnTo>
                  <a:lnTo>
                    <a:pt x="1866" y="2991"/>
                  </a:lnTo>
                  <a:lnTo>
                    <a:pt x="1832" y="3066"/>
                  </a:lnTo>
                  <a:lnTo>
                    <a:pt x="1793" y="3138"/>
                  </a:lnTo>
                  <a:lnTo>
                    <a:pt x="1747" y="3207"/>
                  </a:lnTo>
                  <a:lnTo>
                    <a:pt x="1697" y="3274"/>
                  </a:lnTo>
                  <a:lnTo>
                    <a:pt x="1641" y="3338"/>
                  </a:lnTo>
                  <a:lnTo>
                    <a:pt x="1581" y="3398"/>
                  </a:lnTo>
                  <a:lnTo>
                    <a:pt x="1515" y="3456"/>
                  </a:lnTo>
                  <a:lnTo>
                    <a:pt x="1444" y="3511"/>
                  </a:lnTo>
                  <a:lnTo>
                    <a:pt x="1485" y="3536"/>
                  </a:lnTo>
                  <a:lnTo>
                    <a:pt x="1524" y="3559"/>
                  </a:lnTo>
                  <a:lnTo>
                    <a:pt x="1560" y="3579"/>
                  </a:lnTo>
                  <a:lnTo>
                    <a:pt x="1594" y="3595"/>
                  </a:lnTo>
                  <a:lnTo>
                    <a:pt x="1625" y="3608"/>
                  </a:lnTo>
                  <a:lnTo>
                    <a:pt x="1654" y="3617"/>
                  </a:lnTo>
                  <a:lnTo>
                    <a:pt x="1679" y="3622"/>
                  </a:lnTo>
                  <a:lnTo>
                    <a:pt x="1701" y="3623"/>
                  </a:lnTo>
                  <a:lnTo>
                    <a:pt x="1739" y="3620"/>
                  </a:lnTo>
                  <a:lnTo>
                    <a:pt x="1778" y="3608"/>
                  </a:lnTo>
                  <a:lnTo>
                    <a:pt x="1819" y="3587"/>
                  </a:lnTo>
                  <a:lnTo>
                    <a:pt x="1860" y="3558"/>
                  </a:lnTo>
                  <a:lnTo>
                    <a:pt x="1900" y="3521"/>
                  </a:lnTo>
                  <a:lnTo>
                    <a:pt x="1942" y="3477"/>
                  </a:lnTo>
                  <a:lnTo>
                    <a:pt x="1985" y="3423"/>
                  </a:lnTo>
                  <a:lnTo>
                    <a:pt x="2025" y="3368"/>
                  </a:lnTo>
                  <a:lnTo>
                    <a:pt x="2059" y="3313"/>
                  </a:lnTo>
                  <a:lnTo>
                    <a:pt x="2086" y="3262"/>
                  </a:lnTo>
                  <a:lnTo>
                    <a:pt x="2107" y="3212"/>
                  </a:lnTo>
                  <a:lnTo>
                    <a:pt x="2123" y="3164"/>
                  </a:lnTo>
                  <a:lnTo>
                    <a:pt x="2132" y="3119"/>
                  </a:lnTo>
                  <a:lnTo>
                    <a:pt x="2135" y="3076"/>
                  </a:lnTo>
                  <a:lnTo>
                    <a:pt x="2132" y="3049"/>
                  </a:lnTo>
                  <a:lnTo>
                    <a:pt x="2124" y="3021"/>
                  </a:lnTo>
                  <a:lnTo>
                    <a:pt x="2110" y="2995"/>
                  </a:lnTo>
                  <a:lnTo>
                    <a:pt x="2090" y="2969"/>
                  </a:lnTo>
                  <a:lnTo>
                    <a:pt x="2069" y="2947"/>
                  </a:lnTo>
                  <a:lnTo>
                    <a:pt x="2042" y="2922"/>
                  </a:lnTo>
                  <a:lnTo>
                    <a:pt x="2006" y="2894"/>
                  </a:lnTo>
                  <a:lnTo>
                    <a:pt x="1966" y="2864"/>
                  </a:lnTo>
                  <a:lnTo>
                    <a:pt x="1917" y="2831"/>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schemeClr val="tx1">
                    <a:lumMod val="85000"/>
                    <a:lumOff val="15000"/>
                  </a:schemeClr>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6" name="矩形 25">
              <a:extLst>
                <a:ext uri="{FF2B5EF4-FFF2-40B4-BE49-F238E27FC236}">
                  <a16:creationId xmlns="" xmlns:a16="http://schemas.microsoft.com/office/drawing/2014/main" id="{56B0E627-8347-4378-81AF-753CAEB5DB8C}"/>
                </a:ext>
              </a:extLst>
            </p:cNvPr>
            <p:cNvSpPr/>
            <p:nvPr/>
          </p:nvSpPr>
          <p:spPr>
            <a:xfrm>
              <a:off x="2000232" y="1422741"/>
              <a:ext cx="4429156" cy="1292662"/>
            </a:xfrm>
            <a:prstGeom prst="rect">
              <a:avLst/>
            </a:prstGeom>
          </p:spPr>
          <p:txBody>
            <a:bodyPr wrap="square">
              <a:spAutoFit/>
            </a:bodyPr>
            <a:lstStyle/>
            <a:p>
              <a:pPr lvl="0" eaLnBrk="0" fontAlgn="base" hangingPunct="0">
                <a:lnSpc>
                  <a:spcPct val="150000"/>
                </a:lnSpc>
                <a:spcBef>
                  <a:spcPct val="0"/>
                </a:spcBef>
                <a:spcAft>
                  <a:spcPct val="0"/>
                </a:spcAft>
              </a:pP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固定电话：</a:t>
              </a: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86185046</a:t>
              </a: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86185102</a:t>
              </a:r>
            </a:p>
            <a:p>
              <a:pPr lvl="0" eaLnBrk="0" fontAlgn="base" hangingPunct="0">
                <a:lnSpc>
                  <a:spcPct val="150000"/>
                </a:lnSpc>
                <a:spcBef>
                  <a:spcPct val="0"/>
                </a:spcBef>
                <a:spcAft>
                  <a:spcPct val="0"/>
                </a:spcAft>
              </a:pP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公共邮箱：</a:t>
              </a: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cpupingtai@126.com</a:t>
              </a:r>
              <a:endParaRPr lang="en-US" altLang="zh-CN"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a:p>
              <a:pPr lvl="0" eaLnBrk="0" fontAlgn="base" hangingPunct="0">
                <a:lnSpc>
                  <a:spcPct val="150000"/>
                </a:lnSpc>
                <a:spcBef>
                  <a:spcPct val="0"/>
                </a:spcBef>
                <a:spcAft>
                  <a:spcPct val="0"/>
                </a:spcAft>
              </a:pPr>
              <a:endParaRPr lang="en-US" altLang="zh-CN" sz="1600"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41" name="组合 40"/>
          <p:cNvGrpSpPr/>
          <p:nvPr/>
        </p:nvGrpSpPr>
        <p:grpSpPr>
          <a:xfrm>
            <a:off x="1135096" y="2285998"/>
            <a:ext cx="7191920" cy="1429890"/>
            <a:chOff x="1135096" y="2143122"/>
            <a:chExt cx="7191920" cy="1429890"/>
          </a:xfrm>
        </p:grpSpPr>
        <p:grpSp>
          <p:nvGrpSpPr>
            <p:cNvPr id="39" name="组合 38"/>
            <p:cNvGrpSpPr/>
            <p:nvPr/>
          </p:nvGrpSpPr>
          <p:grpSpPr>
            <a:xfrm>
              <a:off x="1135096" y="2143122"/>
              <a:ext cx="7191920" cy="758166"/>
              <a:chOff x="1135096" y="2143122"/>
              <a:chExt cx="7191920" cy="758166"/>
            </a:xfrm>
          </p:grpSpPr>
          <p:grpSp>
            <p:nvGrpSpPr>
              <p:cNvPr id="21" name="组合 20">
                <a:extLst>
                  <a:ext uri="{FF2B5EF4-FFF2-40B4-BE49-F238E27FC236}">
                    <a16:creationId xmlns="" xmlns:a16="http://schemas.microsoft.com/office/drawing/2014/main" id="{84A343AF-D20E-4909-B275-66678EF0898D}"/>
                  </a:ext>
                </a:extLst>
              </p:cNvPr>
              <p:cNvGrpSpPr/>
              <p:nvPr/>
            </p:nvGrpSpPr>
            <p:grpSpPr>
              <a:xfrm>
                <a:off x="1135096" y="2351788"/>
                <a:ext cx="596296" cy="549500"/>
                <a:chOff x="12227116" y="4392007"/>
                <a:chExt cx="627436" cy="478740"/>
              </a:xfrm>
              <a:solidFill>
                <a:srgbClr val="0070C0"/>
              </a:solidFill>
            </p:grpSpPr>
            <p:sp>
              <p:nvSpPr>
                <p:cNvPr id="22" name="Freeform 112">
                  <a:extLst>
                    <a:ext uri="{FF2B5EF4-FFF2-40B4-BE49-F238E27FC236}">
                      <a16:creationId xmlns="" xmlns:a16="http://schemas.microsoft.com/office/drawing/2014/main" id="{6AA98462-696C-4324-9EE5-CD1E7DC78363}"/>
                    </a:ext>
                  </a:extLst>
                </p:cNvPr>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b="1">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3" name="Freeform 113">
                  <a:extLst>
                    <a:ext uri="{FF2B5EF4-FFF2-40B4-BE49-F238E27FC236}">
                      <a16:creationId xmlns="" xmlns:a16="http://schemas.microsoft.com/office/drawing/2014/main" id="{02633671-1351-44F0-B457-5B415FD7C27C}"/>
                    </a:ext>
                  </a:extLst>
                </p:cNvPr>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b="1">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7" name="矩形 17">
                <a:extLst>
                  <a:ext uri="{FF2B5EF4-FFF2-40B4-BE49-F238E27FC236}">
                    <a16:creationId xmlns="" xmlns:a16="http://schemas.microsoft.com/office/drawing/2014/main" id="{181541A7-8CFC-4EBC-BE4A-20BFF235E633}"/>
                  </a:ext>
                </a:extLst>
              </p:cNvPr>
              <p:cNvSpPr>
                <a:spLocks noChangeArrowheads="1"/>
              </p:cNvSpPr>
              <p:nvPr/>
            </p:nvSpPr>
            <p:spPr bwMode="auto">
              <a:xfrm>
                <a:off x="1707240" y="2143122"/>
                <a:ext cx="6619776" cy="722488"/>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sym typeface="宋体" pitchFamily="2" charset="-122"/>
                </a:endParaRPr>
              </a:p>
            </p:txBody>
          </p:sp>
        </p:grpSp>
        <p:sp>
          <p:nvSpPr>
            <p:cNvPr id="28" name="矩形 27">
              <a:extLst>
                <a:ext uri="{FF2B5EF4-FFF2-40B4-BE49-F238E27FC236}">
                  <a16:creationId xmlns="" xmlns:a16="http://schemas.microsoft.com/office/drawing/2014/main" id="{3908A8E4-9CB5-4AA2-B6AB-2789C2E92F72}"/>
                </a:ext>
              </a:extLst>
            </p:cNvPr>
            <p:cNvSpPr/>
            <p:nvPr/>
          </p:nvSpPr>
          <p:spPr>
            <a:xfrm>
              <a:off x="2000232" y="2280350"/>
              <a:ext cx="6215106" cy="1292662"/>
            </a:xfrm>
            <a:prstGeom prst="rect">
              <a:avLst/>
            </a:prstGeom>
          </p:spPr>
          <p:txBody>
            <a:bodyPr wrap="square">
              <a:spAutoFit/>
            </a:bodyPr>
            <a:lstStyle/>
            <a:p>
              <a:pPr lvl="0" eaLnBrk="0" fontAlgn="base" hangingPunct="0">
                <a:lnSpc>
                  <a:spcPct val="150000"/>
                </a:lnSpc>
                <a:spcBef>
                  <a:spcPct val="0"/>
                </a:spcBef>
                <a:spcAft>
                  <a:spcPct val="0"/>
                </a:spcAft>
              </a:pP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PC</a:t>
              </a: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端仪器预约网址：</a:t>
              </a: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 http://sklnmggpt.cpu.edu.cn/</a:t>
              </a:r>
            </a:p>
            <a:p>
              <a:pPr lvl="0" eaLnBrk="0" fontAlgn="base" hangingPunct="0">
                <a:lnSpc>
                  <a:spcPct val="150000"/>
                </a:lnSpc>
                <a:spcBef>
                  <a:spcPct val="0"/>
                </a:spcBef>
                <a:spcAft>
                  <a:spcPct val="0"/>
                </a:spcAft>
              </a:pP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手机端仪器预约公众号：关注“佰能预约助手”</a:t>
              </a:r>
              <a:endParaRPr lang="en-US" altLang="zh-CN"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a:p>
              <a:pPr lvl="0" eaLnBrk="0" fontAlgn="base" hangingPunct="0">
                <a:lnSpc>
                  <a:spcPct val="150000"/>
                </a:lnSpc>
                <a:spcBef>
                  <a:spcPct val="0"/>
                </a:spcBef>
                <a:spcAft>
                  <a:spcPct val="0"/>
                </a:spcAft>
              </a:pPr>
              <a:endParaRPr lang="en-US" altLang="zh-CN" sz="1600"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9" name="矩形 17">
            <a:extLst>
              <a:ext uri="{FF2B5EF4-FFF2-40B4-BE49-F238E27FC236}">
                <a16:creationId xmlns="" xmlns:a16="http://schemas.microsoft.com/office/drawing/2014/main" id="{5F727937-835E-4FBB-9303-C2C80848C035}"/>
              </a:ext>
            </a:extLst>
          </p:cNvPr>
          <p:cNvSpPr>
            <a:spLocks noChangeArrowheads="1"/>
          </p:cNvSpPr>
          <p:nvPr/>
        </p:nvSpPr>
        <p:spPr bwMode="auto">
          <a:xfrm>
            <a:off x="1707240" y="3515810"/>
            <a:ext cx="6619776" cy="1699146"/>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sym typeface="宋体" pitchFamily="2" charset="-122"/>
            </a:endParaRPr>
          </a:p>
        </p:txBody>
      </p:sp>
      <p:grpSp>
        <p:nvGrpSpPr>
          <p:cNvPr id="42" name="组合 41"/>
          <p:cNvGrpSpPr/>
          <p:nvPr/>
        </p:nvGrpSpPr>
        <p:grpSpPr>
          <a:xfrm>
            <a:off x="1216077" y="3494796"/>
            <a:ext cx="8428021" cy="1292662"/>
            <a:chOff x="1216077" y="3351920"/>
            <a:chExt cx="8428021" cy="1292662"/>
          </a:xfrm>
        </p:grpSpPr>
        <p:sp>
          <p:nvSpPr>
            <p:cNvPr id="20" name="椭圆形标注 16">
              <a:extLst>
                <a:ext uri="{FF2B5EF4-FFF2-40B4-BE49-F238E27FC236}">
                  <a16:creationId xmlns="" xmlns:a16="http://schemas.microsoft.com/office/drawing/2014/main" id="{8D81194A-7460-4DC6-8096-13BC5809C2A3}"/>
                </a:ext>
              </a:extLst>
            </p:cNvPr>
            <p:cNvSpPr/>
            <p:nvPr/>
          </p:nvSpPr>
          <p:spPr>
            <a:xfrm>
              <a:off x="1216077" y="3456891"/>
              <a:ext cx="515315" cy="374222"/>
            </a:xfrm>
            <a:prstGeom prst="wedgeEllipseCallout">
              <a:avLst>
                <a:gd name="adj1" fmla="val -38188"/>
                <a:gd name="adj2" fmla="val 618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 name="矩形 29">
              <a:extLst>
                <a:ext uri="{FF2B5EF4-FFF2-40B4-BE49-F238E27FC236}">
                  <a16:creationId xmlns="" xmlns:a16="http://schemas.microsoft.com/office/drawing/2014/main" id="{8B9834FB-E3DF-4391-8354-576D516FE71F}"/>
                </a:ext>
              </a:extLst>
            </p:cNvPr>
            <p:cNvSpPr/>
            <p:nvPr/>
          </p:nvSpPr>
          <p:spPr>
            <a:xfrm>
              <a:off x="1970404" y="3351920"/>
              <a:ext cx="7673694" cy="1292662"/>
            </a:xfrm>
            <a:prstGeom prst="rect">
              <a:avLst/>
            </a:prstGeom>
          </p:spPr>
          <p:txBody>
            <a:bodyPr wrap="square">
              <a:spAutoFit/>
            </a:bodyPr>
            <a:lstStyle/>
            <a:p>
              <a:pPr lvl="0" eaLnBrk="0" fontAlgn="base" hangingPunct="0">
                <a:lnSpc>
                  <a:spcPct val="150000"/>
                </a:lnSpc>
                <a:spcBef>
                  <a:spcPct val="0"/>
                </a:spcBef>
                <a:spcAft>
                  <a:spcPct val="0"/>
                </a:spcAft>
              </a:pPr>
              <a:r>
                <a:rPr lang="en-US" altLang="zh-CN"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QQ</a:t>
              </a:r>
              <a:r>
                <a:rPr lang="zh-CN" altLang="en-US"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群</a:t>
              </a: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543522540</a:t>
              </a: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（生物成像）；</a:t>
              </a: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 485968810</a:t>
              </a: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（细胞生物）；</a:t>
              </a:r>
              <a:endPar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a:p>
              <a:pPr lvl="0" eaLnBrk="0" fontAlgn="base" hangingPunct="0">
                <a:lnSpc>
                  <a:spcPct val="150000"/>
                </a:lnSpc>
                <a:spcBef>
                  <a:spcPct val="0"/>
                </a:spcBef>
                <a:spcAft>
                  <a:spcPct val="0"/>
                </a:spcAft>
              </a:pPr>
              <a:r>
                <a:rPr lang="en-US" altLang="zh-CN"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329774704</a:t>
              </a:r>
              <a:r>
                <a:rPr lang="zh-CN" altLang="en-US" b="1" dirty="0" smtClean="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rPr>
                <a:t>（分子生物）</a:t>
              </a:r>
              <a:endParaRPr lang="en-US" altLang="zh-CN"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a:p>
              <a:pPr lvl="0" eaLnBrk="0" fontAlgn="base" hangingPunct="0">
                <a:lnSpc>
                  <a:spcPct val="150000"/>
                </a:lnSpc>
                <a:spcBef>
                  <a:spcPct val="0"/>
                </a:spcBef>
                <a:spcAft>
                  <a:spcPct val="0"/>
                </a:spcAft>
              </a:pPr>
              <a:endParaRPr lang="en-US" altLang="zh-CN" sz="1600" b="1" dirty="0">
                <a:solidFill>
                  <a:schemeClr val="tx1">
                    <a:lumMod val="85000"/>
                    <a:lumOff val="15000"/>
                  </a:schemeClr>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1435608" y="205979"/>
            <a:ext cx="7498080" cy="857250"/>
          </a:xfrm>
        </p:spPr>
        <p:txBody>
          <a:bodyPr>
            <a:normAutofit/>
          </a:bodyPr>
          <a:lstStyle/>
          <a:p>
            <a:r>
              <a:rPr lang="zh-CN" altLang="en-US" sz="3900" dirty="0" smtClean="0">
                <a:solidFill>
                  <a:srgbClr val="0070C0"/>
                </a:solidFill>
                <a:effectLst/>
                <a:latin typeface="黑体" pitchFamily="49" charset="-122"/>
                <a:ea typeface="黑体" pitchFamily="49" charset="-122"/>
              </a:rPr>
              <a:t>平台地址</a:t>
            </a:r>
            <a:endParaRPr lang="zh-CN" altLang="en-US" sz="3900" dirty="0">
              <a:solidFill>
                <a:srgbClr val="0070C0"/>
              </a:solidFill>
              <a:effectLst/>
              <a:latin typeface="黑体" pitchFamily="49" charset="-122"/>
              <a:ea typeface="黑体" pitchFamily="49" charset="-122"/>
            </a:endParaRPr>
          </a:p>
        </p:txBody>
      </p:sp>
      <p:pic>
        <p:nvPicPr>
          <p:cNvPr id="37897" name="Picture 9"/>
          <p:cNvPicPr>
            <a:picLocks noChangeAspect="1" noChangeArrowheads="1"/>
          </p:cNvPicPr>
          <p:nvPr/>
        </p:nvPicPr>
        <p:blipFill>
          <a:blip r:embed="rId2"/>
          <a:srcRect/>
          <a:stretch>
            <a:fillRect/>
          </a:stretch>
        </p:blipFill>
        <p:spPr bwMode="auto">
          <a:xfrm>
            <a:off x="1643042" y="1676081"/>
            <a:ext cx="6196013" cy="3127694"/>
          </a:xfrm>
          <a:prstGeom prst="rect">
            <a:avLst/>
          </a:prstGeom>
          <a:noFill/>
          <a:ln w="9525">
            <a:noFill/>
            <a:miter lim="800000"/>
            <a:headEnd/>
            <a:tailEnd/>
          </a:ln>
          <a:effectLst/>
        </p:spPr>
      </p:pic>
      <p:sp>
        <p:nvSpPr>
          <p:cNvPr id="37898" name="Rectangle 10"/>
          <p:cNvSpPr>
            <a:spLocks noChangeArrowheads="1"/>
          </p:cNvSpPr>
          <p:nvPr/>
        </p:nvSpPr>
        <p:spPr bwMode="auto">
          <a:xfrm>
            <a:off x="1428728" y="1000114"/>
            <a:ext cx="694185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中国药科大学 江宁校区（南京市江宁区龙眠大道</a:t>
            </a:r>
            <a:r>
              <a:rPr kumimoji="0" lang="en-US" altLang="zh-CN"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639</a:t>
            </a: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号，</a:t>
            </a:r>
            <a:r>
              <a:rPr kumimoji="0" lang="en-US" altLang="zh-CN"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211198</a:t>
            </a: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）综合研发楼（</a:t>
            </a:r>
            <a:r>
              <a:rPr kumimoji="0" lang="en-US" altLang="zh-CN"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G</a:t>
            </a: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实验楼）</a:t>
            </a:r>
            <a:r>
              <a:rPr kumimoji="0" lang="en-US" altLang="zh-CN"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2</a:t>
            </a: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楼</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平台</a:t>
            </a:r>
            <a:r>
              <a:rPr lang="zh-CN" altLang="en-US" sz="3900" dirty="0" smtClean="0">
                <a:solidFill>
                  <a:srgbClr val="0070C0"/>
                </a:solidFill>
                <a:effectLst/>
                <a:latin typeface="黑体" pitchFamily="49" charset="-122"/>
                <a:ea typeface="黑体" pitchFamily="49" charset="-122"/>
              </a:rPr>
              <a:t>概要</a:t>
            </a:r>
            <a:endParaRPr lang="zh-CN" altLang="en-US" sz="3900" dirty="0">
              <a:solidFill>
                <a:srgbClr val="0070C0"/>
              </a:solidFill>
              <a:effectLst/>
              <a:latin typeface="黑体" pitchFamily="49" charset="-122"/>
              <a:ea typeface="黑体" pitchFamily="49" charset="-122"/>
            </a:endParaRPr>
          </a:p>
        </p:txBody>
      </p:sp>
      <p:sp>
        <p:nvSpPr>
          <p:cNvPr id="5" name="矩形 4"/>
          <p:cNvSpPr/>
          <p:nvPr/>
        </p:nvSpPr>
        <p:spPr>
          <a:xfrm>
            <a:off x="1000100" y="1142990"/>
            <a:ext cx="7858180" cy="2841804"/>
          </a:xfrm>
          <a:prstGeom prst="rect">
            <a:avLst/>
          </a:prstGeom>
        </p:spPr>
        <p:txBody>
          <a:bodyPr wrap="square">
            <a:spAutoFit/>
          </a:bodyPr>
          <a:lstStyle/>
          <a:p>
            <a:pPr marL="342900" indent="342900">
              <a:lnSpc>
                <a:spcPts val="2600"/>
              </a:lnSpc>
            </a:pPr>
            <a:r>
              <a:rPr lang="zh-CN" altLang="en-US" b="1" dirty="0" smtClean="0">
                <a:latin typeface="Times New Roman" pitchFamily="18" charset="0"/>
                <a:ea typeface="楷体" pitchFamily="49" charset="-122"/>
                <a:cs typeface="Times New Roman" pitchFamily="18" charset="0"/>
              </a:rPr>
              <a:t>细胞与分子生物学实验平台</a:t>
            </a:r>
            <a:r>
              <a:rPr lang="zh-CN" altLang="en-US" dirty="0" smtClean="0">
                <a:latin typeface="Times New Roman" pitchFamily="18" charset="0"/>
                <a:ea typeface="楷体" pitchFamily="49" charset="-122"/>
                <a:cs typeface="Times New Roman" pitchFamily="18" charset="0"/>
              </a:rPr>
              <a:t>作为中国药科大学核心公用平台之一，于</a:t>
            </a:r>
            <a:r>
              <a:rPr lang="en-US" altLang="zh-CN" dirty="0" smtClean="0">
                <a:latin typeface="Times New Roman" pitchFamily="18" charset="0"/>
                <a:ea typeface="楷体" pitchFamily="49" charset="-122"/>
                <a:cs typeface="Times New Roman" pitchFamily="18" charset="0"/>
              </a:rPr>
              <a:t>2014</a:t>
            </a:r>
            <a:r>
              <a:rPr lang="zh-CN" altLang="en-US" dirty="0" smtClean="0">
                <a:latin typeface="Times New Roman" pitchFamily="18" charset="0"/>
                <a:ea typeface="楷体" pitchFamily="49" charset="-122"/>
                <a:cs typeface="Times New Roman" pitchFamily="18" charset="0"/>
              </a:rPr>
              <a:t>年</a:t>
            </a:r>
            <a:r>
              <a:rPr lang="en-US" altLang="zh-CN" dirty="0" smtClean="0">
                <a:latin typeface="Times New Roman" pitchFamily="18" charset="0"/>
                <a:ea typeface="楷体" pitchFamily="49" charset="-122"/>
                <a:cs typeface="Times New Roman" pitchFamily="18" charset="0"/>
              </a:rPr>
              <a:t>8</a:t>
            </a:r>
            <a:r>
              <a:rPr lang="zh-CN" altLang="en-US" dirty="0" smtClean="0">
                <a:latin typeface="Times New Roman" pitchFamily="18" charset="0"/>
                <a:ea typeface="楷体" pitchFamily="49" charset="-122"/>
                <a:cs typeface="Times New Roman" pitchFamily="18" charset="0"/>
              </a:rPr>
              <a:t>月正式成立，位于江宁校区</a:t>
            </a:r>
            <a:r>
              <a:rPr lang="en-US" altLang="zh-CN" dirty="0" smtClean="0">
                <a:latin typeface="Times New Roman" pitchFamily="18" charset="0"/>
                <a:ea typeface="楷体" pitchFamily="49" charset="-122"/>
                <a:cs typeface="Times New Roman" pitchFamily="18" charset="0"/>
              </a:rPr>
              <a:t>G</a:t>
            </a:r>
            <a:r>
              <a:rPr lang="zh-CN" altLang="en-US" dirty="0" smtClean="0">
                <a:latin typeface="Times New Roman" pitchFamily="18" charset="0"/>
                <a:ea typeface="楷体" pitchFamily="49" charset="-122"/>
                <a:cs typeface="Times New Roman" pitchFamily="18" charset="0"/>
              </a:rPr>
              <a:t>实验楼</a:t>
            </a:r>
            <a:r>
              <a:rPr lang="en-US" altLang="zh-CN" dirty="0" smtClean="0">
                <a:latin typeface="Times New Roman" pitchFamily="18" charset="0"/>
                <a:ea typeface="楷体" pitchFamily="49" charset="-122"/>
                <a:cs typeface="Times New Roman" pitchFamily="18" charset="0"/>
              </a:rPr>
              <a:t>2</a:t>
            </a:r>
            <a:r>
              <a:rPr lang="zh-CN" altLang="en-US" dirty="0" smtClean="0">
                <a:latin typeface="Times New Roman" pitchFamily="18" charset="0"/>
                <a:ea typeface="楷体" pitchFamily="49" charset="-122"/>
                <a:cs typeface="Times New Roman" pitchFamily="18" charset="0"/>
              </a:rPr>
              <a:t>楼，总面积约</a:t>
            </a:r>
            <a:r>
              <a:rPr lang="en-US" altLang="zh-CN" dirty="0" smtClean="0">
                <a:latin typeface="Times New Roman" pitchFamily="18" charset="0"/>
                <a:ea typeface="楷体" pitchFamily="49" charset="-122"/>
                <a:cs typeface="Times New Roman" pitchFamily="18" charset="0"/>
              </a:rPr>
              <a:t>600</a:t>
            </a:r>
            <a:r>
              <a:rPr lang="zh-CN" altLang="en-US" dirty="0" smtClean="0">
                <a:latin typeface="Times New Roman" pitchFamily="18" charset="0"/>
                <a:ea typeface="楷体" pitchFamily="49" charset="-122"/>
                <a:cs typeface="Times New Roman" pitchFamily="18" charset="0"/>
              </a:rPr>
              <a:t>平方米，目前购置了</a:t>
            </a:r>
            <a:r>
              <a:rPr lang="en-US" altLang="zh-CN" dirty="0" smtClean="0">
                <a:latin typeface="Times New Roman" pitchFamily="18" charset="0"/>
                <a:ea typeface="楷体" pitchFamily="49" charset="-122"/>
                <a:cs typeface="Times New Roman" pitchFamily="18" charset="0"/>
              </a:rPr>
              <a:t>1200</a:t>
            </a:r>
            <a:r>
              <a:rPr lang="zh-CN" altLang="en-US" dirty="0" smtClean="0">
                <a:latin typeface="Times New Roman" pitchFamily="18" charset="0"/>
                <a:ea typeface="楷体" pitchFamily="49" charset="-122"/>
                <a:cs typeface="Times New Roman" pitchFamily="18" charset="0"/>
              </a:rPr>
              <a:t>余万元的仪器设备，其中包括测序仪、激光共聚焦显微镜、荧光显微镜、流式细胞仪、高灵敏度化学发光成像系统、四级杆串联飞行时间质谱仪等大型精密仪器，现有管理人员</a:t>
            </a:r>
            <a:r>
              <a:rPr lang="en-US" altLang="zh-CN" dirty="0" smtClean="0">
                <a:latin typeface="Times New Roman" pitchFamily="18" charset="0"/>
                <a:ea typeface="楷体" pitchFamily="49" charset="-122"/>
                <a:cs typeface="Times New Roman" pitchFamily="18" charset="0"/>
              </a:rPr>
              <a:t>2</a:t>
            </a:r>
            <a:r>
              <a:rPr lang="zh-CN" altLang="en-US" dirty="0" smtClean="0">
                <a:latin typeface="Times New Roman" pitchFamily="18" charset="0"/>
                <a:ea typeface="楷体" pitchFamily="49" charset="-122"/>
                <a:cs typeface="Times New Roman" pitchFamily="18" charset="0"/>
              </a:rPr>
              <a:t>人，专职</a:t>
            </a:r>
            <a:r>
              <a:rPr lang="zh-CN" altLang="en-US" dirty="0" smtClean="0">
                <a:latin typeface="Times New Roman" pitchFamily="18" charset="0"/>
                <a:ea typeface="楷体" pitchFamily="49" charset="-122"/>
                <a:cs typeface="Times New Roman" pitchFamily="18" charset="0"/>
              </a:rPr>
              <a:t>技术人员</a:t>
            </a:r>
            <a:r>
              <a:rPr lang="en-US" altLang="zh-CN" dirty="0" smtClean="0">
                <a:latin typeface="Times New Roman" pitchFamily="18" charset="0"/>
                <a:ea typeface="楷体" pitchFamily="49" charset="-122"/>
                <a:cs typeface="Times New Roman" pitchFamily="18" charset="0"/>
              </a:rPr>
              <a:t>5</a:t>
            </a:r>
            <a:r>
              <a:rPr lang="zh-CN" altLang="en-US" dirty="0" smtClean="0">
                <a:latin typeface="Times New Roman" pitchFamily="18" charset="0"/>
                <a:ea typeface="楷体" pitchFamily="49" charset="-122"/>
                <a:cs typeface="Times New Roman" pitchFamily="18" charset="0"/>
              </a:rPr>
              <a:t>人</a:t>
            </a:r>
            <a:r>
              <a:rPr lang="zh-CN" altLang="en-US" dirty="0" smtClean="0">
                <a:latin typeface="Times New Roman" pitchFamily="18" charset="0"/>
                <a:ea typeface="楷体" pitchFamily="49" charset="-122"/>
                <a:cs typeface="Times New Roman" pitchFamily="18" charset="0"/>
              </a:rPr>
              <a:t>，平台将秉承“服务为核心，创新为特色，分享为纽带”的宗旨，为我校广大校内外师生的教学及科研提供技术服务，创新技术方法开发和资源分享。</a:t>
            </a:r>
          </a:p>
          <a:p>
            <a:pPr marL="342900" indent="342900">
              <a:lnSpc>
                <a:spcPct val="150000"/>
              </a:lnSpc>
            </a:pPr>
            <a:endParaRPr lang="zh-CN" altLang="en-US" dirty="0" smtClean="0">
              <a:latin typeface="Times New Roman" pitchFamily="18" charset="0"/>
              <a:ea typeface="楷体" pitchFamily="49" charset="-122"/>
              <a:cs typeface="Times New Roman" pitchFamily="18" charset="0"/>
            </a:endParaRPr>
          </a:p>
        </p:txBody>
      </p:sp>
      <p:pic>
        <p:nvPicPr>
          <p:cNvPr id="15362" name="图片 5" descr="lsm-700-stage.jpg"/>
          <p:cNvPicPr>
            <a:picLocks noChangeAspect="1" noChangeArrowheads="1"/>
          </p:cNvPicPr>
          <p:nvPr/>
        </p:nvPicPr>
        <p:blipFill>
          <a:blip r:embed="rId2"/>
          <a:srcRect l="54407" t="5249" r="10938" b="7153"/>
          <a:stretch>
            <a:fillRect/>
          </a:stretch>
        </p:blipFill>
        <p:spPr bwMode="auto">
          <a:xfrm>
            <a:off x="1785918" y="3643320"/>
            <a:ext cx="1527172" cy="1216237"/>
          </a:xfrm>
          <a:prstGeom prst="rect">
            <a:avLst/>
          </a:prstGeom>
          <a:noFill/>
          <a:ln w="9525">
            <a:noFill/>
            <a:miter lim="800000"/>
            <a:headEnd/>
            <a:tailEnd/>
          </a:ln>
        </p:spPr>
      </p:pic>
      <p:pic>
        <p:nvPicPr>
          <p:cNvPr id="15363" name="图片 8" descr="C:\Users\lenovo\AppData\Roaming\Tencent\Users\596010289\QQ\WinTemp\RichOle\`[O@]}[KO3FHO5P4{M40JQA.jpg"/>
          <p:cNvPicPr>
            <a:picLocks noChangeAspect="1" noChangeArrowheads="1"/>
          </p:cNvPicPr>
          <p:nvPr/>
        </p:nvPicPr>
        <p:blipFill>
          <a:blip r:embed="rId3"/>
          <a:srcRect/>
          <a:stretch>
            <a:fillRect/>
          </a:stretch>
        </p:blipFill>
        <p:spPr bwMode="auto">
          <a:xfrm>
            <a:off x="3571868" y="3571882"/>
            <a:ext cx="1483938" cy="1357322"/>
          </a:xfrm>
          <a:prstGeom prst="rect">
            <a:avLst/>
          </a:prstGeom>
          <a:noFill/>
          <a:ln w="9525">
            <a:noFill/>
            <a:miter lim="800000"/>
            <a:headEnd/>
            <a:tailEnd/>
          </a:ln>
        </p:spPr>
      </p:pic>
      <p:pic>
        <p:nvPicPr>
          <p:cNvPr id="15364" name="图片 50" descr="C:\Users\lenovo\AppData\Roaming\Tencent\Users\596010289\QQ\WinTemp\RichOle\P(_H(TDT%X1ZHLTA]D6PXTI.png"/>
          <p:cNvPicPr>
            <a:picLocks noChangeAspect="1" noChangeArrowheads="1"/>
          </p:cNvPicPr>
          <p:nvPr/>
        </p:nvPicPr>
        <p:blipFill>
          <a:blip r:embed="rId4" cstate="print"/>
          <a:srcRect/>
          <a:stretch>
            <a:fillRect/>
          </a:stretch>
        </p:blipFill>
        <p:spPr bwMode="auto">
          <a:xfrm>
            <a:off x="5559750" y="3605220"/>
            <a:ext cx="1000132" cy="1146102"/>
          </a:xfrm>
          <a:prstGeom prst="rect">
            <a:avLst/>
          </a:prstGeom>
          <a:noFill/>
          <a:ln w="9525">
            <a:noFill/>
            <a:miter lim="800000"/>
            <a:headEnd/>
            <a:tailEnd/>
          </a:ln>
        </p:spPr>
      </p:pic>
      <p:pic>
        <p:nvPicPr>
          <p:cNvPr id="15365" name="图片 51" descr="C:\Users\lenovo\AppData\Roaming\Tencent\Users\596010289\QQ\WinTemp\RichOle\DZ0GA]W88FW~IOC%SA]TC~B.png"/>
          <p:cNvPicPr>
            <a:picLocks noChangeAspect="1" noChangeArrowheads="1"/>
          </p:cNvPicPr>
          <p:nvPr/>
        </p:nvPicPr>
        <p:blipFill>
          <a:blip r:embed="rId5" cstate="print"/>
          <a:srcRect/>
          <a:stretch>
            <a:fillRect/>
          </a:stretch>
        </p:blipFill>
        <p:spPr bwMode="auto">
          <a:xfrm>
            <a:off x="5214942" y="3777735"/>
            <a:ext cx="491329" cy="1011755"/>
          </a:xfrm>
          <a:prstGeom prst="rect">
            <a:avLst/>
          </a:prstGeom>
          <a:noFill/>
          <a:ln w="9525">
            <a:noFill/>
            <a:miter lim="800000"/>
            <a:headEnd/>
            <a:tailEnd/>
          </a:ln>
        </p:spPr>
      </p:pic>
      <p:pic>
        <p:nvPicPr>
          <p:cNvPr id="15366" name="图片 17" descr="C:\Users\lenovo\AppData\Roaming\Tencent\Users\596010289\QQ\WinTemp\RichOle\ESWLX`1USWRR[(55FQMCQ5G.jpg"/>
          <p:cNvPicPr>
            <a:picLocks noChangeAspect="1" noChangeArrowheads="1"/>
          </p:cNvPicPr>
          <p:nvPr/>
        </p:nvPicPr>
        <p:blipFill>
          <a:blip r:embed="rId6"/>
          <a:srcRect t="2806"/>
          <a:stretch>
            <a:fillRect/>
          </a:stretch>
        </p:blipFill>
        <p:spPr bwMode="auto">
          <a:xfrm>
            <a:off x="7000892" y="3571882"/>
            <a:ext cx="1192224" cy="1157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人员简介</a:t>
            </a:r>
            <a:endParaRPr lang="zh-CN" altLang="en-US" sz="3900" dirty="0">
              <a:solidFill>
                <a:srgbClr val="0070C0"/>
              </a:solidFill>
              <a:effectLst/>
              <a:latin typeface="黑体" pitchFamily="49" charset="-122"/>
              <a:ea typeface="黑体" pitchFamily="49" charset="-122"/>
            </a:endParaRPr>
          </a:p>
        </p:txBody>
      </p:sp>
      <p:graphicFrame>
        <p:nvGraphicFramePr>
          <p:cNvPr id="5" name="表格 4"/>
          <p:cNvGraphicFramePr>
            <a:graphicFrameLocks noGrp="1"/>
          </p:cNvGraphicFramePr>
          <p:nvPr/>
        </p:nvGraphicFramePr>
        <p:xfrm>
          <a:off x="1524001" y="1214428"/>
          <a:ext cx="7048528" cy="3032760"/>
        </p:xfrm>
        <a:graphic>
          <a:graphicData uri="http://schemas.openxmlformats.org/drawingml/2006/table">
            <a:tbl>
              <a:tblPr firstRow="1" bandRow="1">
                <a:tableStyleId>{00A15C55-8517-42AA-B614-E9B94910E393}</a:tableStyleId>
              </a:tblPr>
              <a:tblGrid>
                <a:gridCol w="1404925"/>
                <a:gridCol w="1071570"/>
                <a:gridCol w="4572033"/>
              </a:tblGrid>
              <a:tr h="370840">
                <a:tc>
                  <a:txBody>
                    <a:bodyPr/>
                    <a:lstStyle/>
                    <a:p>
                      <a:pPr algn="ctr"/>
                      <a:r>
                        <a:rPr lang="zh-CN" altLang="en-US" dirty="0" smtClean="0">
                          <a:latin typeface="Times New Roman" pitchFamily="18" charset="0"/>
                          <a:ea typeface="楷体" pitchFamily="49" charset="-122"/>
                          <a:cs typeface="Times New Roman" pitchFamily="18" charset="0"/>
                        </a:rPr>
                        <a:t>功能单元</a:t>
                      </a:r>
                      <a:endParaRPr lang="zh-CN" altLang="en-US" dirty="0">
                        <a:latin typeface="Times New Roman" pitchFamily="18" charset="0"/>
                        <a:ea typeface="楷体" pitchFamily="49" charset="-122"/>
                        <a:cs typeface="Times New Roman" pitchFamily="18" charset="0"/>
                      </a:endParaRPr>
                    </a:p>
                  </a:txBody>
                  <a:tcPr/>
                </a:tc>
                <a:tc>
                  <a:txBody>
                    <a:bodyPr/>
                    <a:lstStyle/>
                    <a:p>
                      <a:pPr algn="ctr"/>
                      <a:r>
                        <a:rPr lang="zh-CN" altLang="en-US" dirty="0" smtClean="0">
                          <a:latin typeface="Times New Roman" pitchFamily="18" charset="0"/>
                          <a:ea typeface="楷体" pitchFamily="49" charset="-122"/>
                          <a:cs typeface="Times New Roman" pitchFamily="18" charset="0"/>
                        </a:rPr>
                        <a:t>人员</a:t>
                      </a:r>
                      <a:endParaRPr lang="zh-CN" altLang="en-US" dirty="0">
                        <a:latin typeface="Times New Roman" pitchFamily="18" charset="0"/>
                        <a:ea typeface="楷体" pitchFamily="49" charset="-122"/>
                        <a:cs typeface="Times New Roman" pitchFamily="18" charset="0"/>
                      </a:endParaRPr>
                    </a:p>
                  </a:txBody>
                  <a:tcPr/>
                </a:tc>
                <a:tc>
                  <a:txBody>
                    <a:bodyPr/>
                    <a:lstStyle/>
                    <a:p>
                      <a:pPr algn="ctr"/>
                      <a:r>
                        <a:rPr lang="zh-CN" altLang="en-US" dirty="0" smtClean="0">
                          <a:latin typeface="Times New Roman" pitchFamily="18" charset="0"/>
                          <a:ea typeface="楷体" pitchFamily="49" charset="-122"/>
                          <a:cs typeface="Times New Roman" pitchFamily="18" charset="0"/>
                        </a:rPr>
                        <a:t>工作地点</a:t>
                      </a:r>
                      <a:endParaRPr lang="zh-CN" altLang="en-US" dirty="0">
                        <a:latin typeface="Times New Roman" pitchFamily="18" charset="0"/>
                        <a:ea typeface="楷体" pitchFamily="49" charset="-122"/>
                        <a:cs typeface="Times New Roman" pitchFamily="18" charset="0"/>
                      </a:endParaRPr>
                    </a:p>
                  </a:txBody>
                  <a:tcPr/>
                </a:tc>
              </a:tr>
              <a:tr h="370840">
                <a:tc>
                  <a:txBody>
                    <a:bodyPr/>
                    <a:lstStyle/>
                    <a:p>
                      <a:r>
                        <a:rPr lang="zh-CN" altLang="en-US" dirty="0" smtClean="0">
                          <a:latin typeface="Times New Roman" pitchFamily="18" charset="0"/>
                          <a:ea typeface="楷体" pitchFamily="49" charset="-122"/>
                          <a:cs typeface="Times New Roman" pitchFamily="18" charset="0"/>
                        </a:rPr>
                        <a:t>生物成像</a:t>
                      </a:r>
                      <a:endParaRPr lang="zh-CN" altLang="en-US" dirty="0">
                        <a:latin typeface="Times New Roman" pitchFamily="18" charset="0"/>
                        <a:ea typeface="楷体" pitchFamily="49" charset="-122"/>
                        <a:cs typeface="Times New Roman" pitchFamily="18" charset="0"/>
                      </a:endParaRPr>
                    </a:p>
                  </a:txBody>
                  <a:tcPr/>
                </a:tc>
                <a:tc>
                  <a:txBody>
                    <a:bodyPr/>
                    <a:lstStyle/>
                    <a:p>
                      <a:r>
                        <a:rPr lang="zh-CN" altLang="en-US" dirty="0" smtClean="0">
                          <a:latin typeface="Times New Roman" pitchFamily="18" charset="0"/>
                          <a:ea typeface="楷体" pitchFamily="49" charset="-122"/>
                          <a:cs typeface="Times New Roman" pitchFamily="18" charset="0"/>
                        </a:rPr>
                        <a:t>马晓楠</a:t>
                      </a:r>
                      <a:endParaRPr lang="zh-CN" altLang="en-US" dirty="0">
                        <a:latin typeface="Times New Roman" pitchFamily="18" charset="0"/>
                        <a:ea typeface="楷体" pitchFamily="49" charset="-122"/>
                        <a:cs typeface="Times New Roman" pitchFamily="18" charset="0"/>
                      </a:endParaRPr>
                    </a:p>
                  </a:txBody>
                  <a:tcPr/>
                </a:tc>
                <a:tc>
                  <a:txBody>
                    <a:bodyPr/>
                    <a:lstStyle/>
                    <a:p>
                      <a:pPr fontAlgn="ctr"/>
                      <a:r>
                        <a:rPr lang="zh-CN" altLang="en-US" dirty="0" smtClean="0">
                          <a:latin typeface="Times New Roman" pitchFamily="18" charset="0"/>
                          <a:ea typeface="楷体" pitchFamily="49" charset="-122"/>
                          <a:cs typeface="Times New Roman" pitchFamily="18" charset="0"/>
                        </a:rPr>
                        <a:t>江宁</a:t>
                      </a:r>
                      <a:r>
                        <a:rPr lang="en-US" altLang="zh-CN" dirty="0" smtClean="0">
                          <a:latin typeface="Times New Roman" pitchFamily="18" charset="0"/>
                          <a:ea typeface="楷体" pitchFamily="49" charset="-122"/>
                          <a:cs typeface="Times New Roman" pitchFamily="18" charset="0"/>
                        </a:rPr>
                        <a:t>G</a:t>
                      </a:r>
                      <a:r>
                        <a:rPr lang="zh-CN" altLang="en-US" dirty="0" smtClean="0">
                          <a:latin typeface="Times New Roman" pitchFamily="18" charset="0"/>
                          <a:ea typeface="楷体" pitchFamily="49" charset="-122"/>
                          <a:cs typeface="Times New Roman" pitchFamily="18" charset="0"/>
                        </a:rPr>
                        <a:t>实验楼：大型精密仪器室</a:t>
                      </a:r>
                      <a:endParaRPr lang="zh-CN" altLang="en-US" dirty="0">
                        <a:latin typeface="Times New Roman" pitchFamily="18" charset="0"/>
                        <a:ea typeface="楷体" pitchFamily="49" charset="-122"/>
                        <a:cs typeface="Times New Roman" pitchFamily="18" charset="0"/>
                      </a:endParaRPr>
                    </a:p>
                  </a:txBody>
                  <a:tcPr/>
                </a:tc>
              </a:tr>
              <a:tr h="370840">
                <a:tc>
                  <a:txBody>
                    <a:bodyPr/>
                    <a:lstStyle/>
                    <a:p>
                      <a:r>
                        <a:rPr lang="zh-CN" altLang="en-US" dirty="0" smtClean="0">
                          <a:latin typeface="Times New Roman" pitchFamily="18" charset="0"/>
                          <a:ea typeface="楷体" pitchFamily="49" charset="-122"/>
                          <a:cs typeface="Times New Roman" pitchFamily="18" charset="0"/>
                        </a:rPr>
                        <a:t>细胞生物学 </a:t>
                      </a:r>
                      <a:endParaRPr lang="zh-CN" altLang="en-US" dirty="0">
                        <a:latin typeface="Times New Roman" pitchFamily="18" charset="0"/>
                        <a:ea typeface="楷体" pitchFamily="49" charset="-122"/>
                        <a:cs typeface="Times New Roman" pitchFamily="18" charset="0"/>
                      </a:endParaRPr>
                    </a:p>
                  </a:txBody>
                  <a:tcPr/>
                </a:tc>
                <a:tc>
                  <a:txBody>
                    <a:bodyPr/>
                    <a:lstStyle/>
                    <a:p>
                      <a:r>
                        <a:rPr lang="zh-CN" altLang="en-US" dirty="0" smtClean="0">
                          <a:latin typeface="Times New Roman" pitchFamily="18" charset="0"/>
                          <a:ea typeface="楷体" pitchFamily="49" charset="-122"/>
                          <a:cs typeface="Times New Roman" pitchFamily="18" charset="0"/>
                        </a:rPr>
                        <a:t>戴琴昇</a:t>
                      </a:r>
                      <a:endParaRPr lang="en-US" altLang="zh-CN" dirty="0" smtClean="0">
                        <a:latin typeface="Times New Roman" pitchFamily="18" charset="0"/>
                        <a:ea typeface="楷体" pitchFamily="49" charset="-122"/>
                        <a:cs typeface="Times New Roman" pitchFamily="18" charset="0"/>
                      </a:endParaRPr>
                    </a:p>
                    <a:p>
                      <a:r>
                        <a:rPr lang="zh-CN" altLang="en-US" dirty="0" smtClean="0">
                          <a:latin typeface="Times New Roman" pitchFamily="18" charset="0"/>
                          <a:ea typeface="楷体" pitchFamily="49" charset="-122"/>
                          <a:cs typeface="Times New Roman" pitchFamily="18" charset="0"/>
                        </a:rPr>
                        <a:t>孙敏慧</a:t>
                      </a:r>
                      <a:endParaRPr lang="zh-CN" altLang="en-US" dirty="0">
                        <a:latin typeface="Times New Roman" pitchFamily="18" charset="0"/>
                        <a:ea typeface="楷体" pitchFamily="49" charset="-122"/>
                        <a:cs typeface="Times New Roman" pitchFamily="18" charset="0"/>
                      </a:endParaRPr>
                    </a:p>
                  </a:txBody>
                  <a:tcPr/>
                </a:tc>
                <a:tc>
                  <a:txBody>
                    <a:bodyPr/>
                    <a:lstStyle/>
                    <a:p>
                      <a:pPr fontAlgn="ctr"/>
                      <a:r>
                        <a:rPr lang="zh-CN" altLang="en-US" dirty="0" smtClean="0">
                          <a:latin typeface="Times New Roman" pitchFamily="18" charset="0"/>
                          <a:ea typeface="楷体" pitchFamily="49" charset="-122"/>
                          <a:cs typeface="Times New Roman" pitchFamily="18" charset="0"/>
                        </a:rPr>
                        <a:t>江宁</a:t>
                      </a:r>
                      <a:r>
                        <a:rPr lang="en-US" altLang="zh-CN" dirty="0" smtClean="0">
                          <a:latin typeface="Times New Roman" pitchFamily="18" charset="0"/>
                          <a:ea typeface="楷体" pitchFamily="49" charset="-122"/>
                          <a:cs typeface="Times New Roman" pitchFamily="18" charset="0"/>
                        </a:rPr>
                        <a:t>G</a:t>
                      </a:r>
                      <a:r>
                        <a:rPr lang="zh-CN" altLang="en-US" dirty="0" smtClean="0">
                          <a:latin typeface="Times New Roman" pitchFamily="18" charset="0"/>
                          <a:ea typeface="楷体" pitchFamily="49" charset="-122"/>
                          <a:cs typeface="Times New Roman" pitchFamily="18" charset="0"/>
                        </a:rPr>
                        <a:t>实验楼：大型精密仪器室；细胞培养功能实验室</a:t>
                      </a:r>
                      <a:endParaRPr lang="zh-CN" altLang="en-US" dirty="0">
                        <a:latin typeface="Times New Roman" pitchFamily="18" charset="0"/>
                        <a:ea typeface="楷体" pitchFamily="49" charset="-122"/>
                        <a:cs typeface="Times New Roman" pitchFamily="18" charset="0"/>
                      </a:endParaRPr>
                    </a:p>
                  </a:txBody>
                  <a:tcPr/>
                </a:tc>
              </a:tr>
              <a:tr h="370840">
                <a:tc>
                  <a:txBody>
                    <a:bodyPr/>
                    <a:lstStyle/>
                    <a:p>
                      <a:r>
                        <a:rPr lang="zh-CN" altLang="en-US" dirty="0" smtClean="0">
                          <a:latin typeface="Times New Roman" pitchFamily="18" charset="0"/>
                          <a:ea typeface="楷体" pitchFamily="49" charset="-122"/>
                          <a:cs typeface="Times New Roman" pitchFamily="18" charset="0"/>
                        </a:rPr>
                        <a:t>分子生物学 </a:t>
                      </a:r>
                      <a:endParaRPr lang="zh-CN" altLang="en-US" dirty="0">
                        <a:latin typeface="Times New Roman" pitchFamily="18" charset="0"/>
                        <a:ea typeface="楷体" pitchFamily="49" charset="-122"/>
                        <a:cs typeface="Times New Roman" pitchFamily="18" charset="0"/>
                      </a:endParaRPr>
                    </a:p>
                  </a:txBody>
                  <a:tcPr/>
                </a:tc>
                <a:tc>
                  <a:txBody>
                    <a:bodyPr/>
                    <a:lstStyle/>
                    <a:p>
                      <a:r>
                        <a:rPr lang="zh-CN" altLang="en-US" dirty="0" smtClean="0">
                          <a:latin typeface="Times New Roman" pitchFamily="18" charset="0"/>
                          <a:ea typeface="楷体" pitchFamily="49" charset="-122"/>
                          <a:cs typeface="Times New Roman" pitchFamily="18" charset="0"/>
                        </a:rPr>
                        <a:t>侯英剑</a:t>
                      </a:r>
                      <a:endParaRPr lang="zh-CN" altLang="en-US" dirty="0">
                        <a:latin typeface="Times New Roman" pitchFamily="18" charset="0"/>
                        <a:ea typeface="楷体" pitchFamily="49" charset="-122"/>
                        <a:cs typeface="Times New Roman" pitchFamily="18" charset="0"/>
                      </a:endParaRPr>
                    </a:p>
                  </a:txBody>
                  <a:tcPr/>
                </a:tc>
                <a:tc>
                  <a:txBody>
                    <a:bodyPr/>
                    <a:lstStyle/>
                    <a:p>
                      <a:pPr fontAlgn="ctr"/>
                      <a:r>
                        <a:rPr lang="zh-CN" altLang="en-US" dirty="0" smtClean="0">
                          <a:latin typeface="Times New Roman" pitchFamily="18" charset="0"/>
                          <a:ea typeface="楷体" pitchFamily="49" charset="-122"/>
                          <a:cs typeface="Times New Roman" pitchFamily="18" charset="0"/>
                        </a:rPr>
                        <a:t>江宁</a:t>
                      </a:r>
                      <a:r>
                        <a:rPr lang="en-US" altLang="zh-CN" dirty="0" smtClean="0">
                          <a:latin typeface="Times New Roman" pitchFamily="18" charset="0"/>
                          <a:ea typeface="楷体" pitchFamily="49" charset="-122"/>
                          <a:cs typeface="Times New Roman" pitchFamily="18" charset="0"/>
                        </a:rPr>
                        <a:t>G</a:t>
                      </a:r>
                      <a:r>
                        <a:rPr lang="zh-CN" altLang="en-US" dirty="0" smtClean="0">
                          <a:latin typeface="Times New Roman" pitchFamily="18" charset="0"/>
                          <a:ea typeface="楷体" pitchFamily="49" charset="-122"/>
                          <a:cs typeface="Times New Roman" pitchFamily="18" charset="0"/>
                        </a:rPr>
                        <a:t>实验楼；大型精密仪器室；分子生物学功能实验室</a:t>
                      </a:r>
                      <a:endParaRPr lang="zh-CN" altLang="en-US" dirty="0">
                        <a:latin typeface="Times New Roman" pitchFamily="18" charset="0"/>
                        <a:ea typeface="楷体" pitchFamily="49" charset="-122"/>
                        <a:cs typeface="Times New Roman" pitchFamily="18" charset="0"/>
                      </a:endParaRPr>
                    </a:p>
                  </a:txBody>
                  <a:tcPr/>
                </a:tc>
              </a:tr>
              <a:tr h="370840">
                <a:tc>
                  <a:txBody>
                    <a:bodyPr/>
                    <a:lstStyle/>
                    <a:p>
                      <a:r>
                        <a:rPr lang="zh-CN" altLang="en-US" dirty="0" smtClean="0">
                          <a:latin typeface="Times New Roman" pitchFamily="18" charset="0"/>
                          <a:ea typeface="楷体" pitchFamily="49" charset="-122"/>
                          <a:cs typeface="Times New Roman" pitchFamily="18" charset="0"/>
                        </a:rPr>
                        <a:t>生化分析</a:t>
                      </a:r>
                      <a:endParaRPr lang="zh-CN" altLang="en-US" dirty="0">
                        <a:latin typeface="Times New Roman" pitchFamily="18" charset="0"/>
                        <a:ea typeface="楷体" pitchFamily="49" charset="-122"/>
                        <a:cs typeface="Times New Roman" pitchFamily="18" charset="0"/>
                      </a:endParaRPr>
                    </a:p>
                  </a:txBody>
                  <a:tcPr/>
                </a:tc>
                <a:tc>
                  <a:txBody>
                    <a:bodyPr/>
                    <a:lstStyle/>
                    <a:p>
                      <a:r>
                        <a:rPr lang="zh-CN" altLang="en-US" dirty="0" smtClean="0">
                          <a:latin typeface="Times New Roman" pitchFamily="18" charset="0"/>
                          <a:ea typeface="楷体" pitchFamily="49" charset="-122"/>
                          <a:cs typeface="Times New Roman" pitchFamily="18" charset="0"/>
                        </a:rPr>
                        <a:t>闻晓东</a:t>
                      </a:r>
                      <a:endParaRPr lang="en-US" altLang="zh-CN" dirty="0" smtClean="0">
                        <a:latin typeface="Times New Roman" pitchFamily="18" charset="0"/>
                        <a:ea typeface="楷体" pitchFamily="49" charset="-122"/>
                        <a:cs typeface="Times New Roman" pitchFamily="18" charset="0"/>
                      </a:endParaRPr>
                    </a:p>
                    <a:p>
                      <a:r>
                        <a:rPr lang="zh-CN" altLang="en-US" dirty="0" smtClean="0">
                          <a:latin typeface="Times New Roman" pitchFamily="18" charset="0"/>
                          <a:ea typeface="楷体" pitchFamily="49" charset="-122"/>
                          <a:cs typeface="Times New Roman" pitchFamily="18" charset="0"/>
                        </a:rPr>
                        <a:t>王子元</a:t>
                      </a:r>
                      <a:endParaRPr lang="zh-CN" altLang="en-US" dirty="0">
                        <a:latin typeface="Times New Roman" pitchFamily="18" charset="0"/>
                        <a:ea typeface="楷体" pitchFamily="49" charset="-122"/>
                        <a:cs typeface="Times New Roman" pitchFamily="18" charset="0"/>
                      </a:endParaRPr>
                    </a:p>
                  </a:txBody>
                  <a:tcPr/>
                </a:tc>
                <a:tc>
                  <a:txBody>
                    <a:bodyPr/>
                    <a:lstStyle/>
                    <a:p>
                      <a:pPr fontAlgn="ctr"/>
                      <a:r>
                        <a:rPr lang="zh-CN" altLang="en-US" dirty="0" smtClean="0">
                          <a:latin typeface="Times New Roman" pitchFamily="18" charset="0"/>
                          <a:ea typeface="楷体" pitchFamily="49" charset="-122"/>
                          <a:cs typeface="Times New Roman" pitchFamily="18" charset="0"/>
                        </a:rPr>
                        <a:t>江宁校区</a:t>
                      </a:r>
                      <a:r>
                        <a:rPr lang="en-US" altLang="zh-CN" dirty="0" smtClean="0">
                          <a:latin typeface="Times New Roman" pitchFamily="18" charset="0"/>
                          <a:ea typeface="楷体" pitchFamily="49" charset="-122"/>
                          <a:cs typeface="Times New Roman" pitchFamily="18" charset="0"/>
                        </a:rPr>
                        <a:t>G</a:t>
                      </a:r>
                      <a:r>
                        <a:rPr lang="zh-CN" altLang="en-US" dirty="0" smtClean="0">
                          <a:latin typeface="Times New Roman" pitchFamily="18" charset="0"/>
                          <a:ea typeface="楷体" pitchFamily="49" charset="-122"/>
                          <a:cs typeface="Times New Roman" pitchFamily="18" charset="0"/>
                        </a:rPr>
                        <a:t>实验楼：液质分析室</a:t>
                      </a:r>
                      <a:endParaRPr lang="zh-CN" altLang="en-US" dirty="0">
                        <a:latin typeface="Times New Roman" pitchFamily="18" charset="0"/>
                        <a:ea typeface="楷体" pitchFamily="49" charset="-122"/>
                        <a:cs typeface="Times New Roman" pitchFamily="18" charset="0"/>
                      </a:endParaRPr>
                    </a:p>
                  </a:txBody>
                  <a:tcPr/>
                </a:tc>
              </a:tr>
              <a:tr h="370840">
                <a:tc>
                  <a:txBody>
                    <a:bodyPr/>
                    <a:lstStyle/>
                    <a:p>
                      <a:r>
                        <a:rPr lang="zh-CN" altLang="en-US" dirty="0" smtClean="0">
                          <a:latin typeface="Times New Roman" pitchFamily="18" charset="0"/>
                          <a:ea typeface="楷体" pitchFamily="49" charset="-122"/>
                          <a:cs typeface="Times New Roman" pitchFamily="18" charset="0"/>
                        </a:rPr>
                        <a:t>生信分析</a:t>
                      </a:r>
                      <a:endParaRPr lang="zh-CN" altLang="en-US" dirty="0">
                        <a:latin typeface="Times New Roman" pitchFamily="18" charset="0"/>
                        <a:ea typeface="楷体" pitchFamily="49" charset="-122"/>
                        <a:cs typeface="Times New Roman" pitchFamily="18" charset="0"/>
                      </a:endParaRPr>
                    </a:p>
                  </a:txBody>
                  <a:tcPr/>
                </a:tc>
                <a:tc>
                  <a:txBody>
                    <a:bodyPr/>
                    <a:lstStyle/>
                    <a:p>
                      <a:r>
                        <a:rPr lang="zh-CN" altLang="en-US" dirty="0" smtClean="0">
                          <a:latin typeface="Times New Roman" pitchFamily="18" charset="0"/>
                          <a:ea typeface="楷体" pitchFamily="49" charset="-122"/>
                          <a:cs typeface="Times New Roman" pitchFamily="18" charset="0"/>
                        </a:rPr>
                        <a:t>王马洁</a:t>
                      </a:r>
                      <a:endParaRPr lang="zh-CN" altLang="en-US" dirty="0">
                        <a:latin typeface="Times New Roman" pitchFamily="18" charset="0"/>
                        <a:ea typeface="楷体" pitchFamily="49" charset="-122"/>
                        <a:cs typeface="Times New Roman" pitchFamily="18" charset="0"/>
                      </a:endParaRPr>
                    </a:p>
                  </a:txBody>
                  <a:tcPr/>
                </a:tc>
                <a:tc>
                  <a:txBody>
                    <a:bodyPr/>
                    <a:lstStyle/>
                    <a:p>
                      <a:pPr fontAlgn="ctr"/>
                      <a:r>
                        <a:rPr lang="zh-CN" altLang="en-US" dirty="0" smtClean="0">
                          <a:latin typeface="Times New Roman" pitchFamily="18" charset="0"/>
                          <a:ea typeface="楷体" pitchFamily="49" charset="-122"/>
                          <a:cs typeface="Times New Roman" pitchFamily="18" charset="0"/>
                        </a:rPr>
                        <a:t>江宁校区</a:t>
                      </a:r>
                      <a:r>
                        <a:rPr lang="en-US" altLang="zh-CN" dirty="0" smtClean="0">
                          <a:latin typeface="Times New Roman" pitchFamily="18" charset="0"/>
                          <a:ea typeface="楷体" pitchFamily="49" charset="-122"/>
                          <a:cs typeface="Times New Roman" pitchFamily="18" charset="0"/>
                        </a:rPr>
                        <a:t>G</a:t>
                      </a:r>
                      <a:r>
                        <a:rPr lang="zh-CN" altLang="en-US" dirty="0" smtClean="0">
                          <a:latin typeface="Times New Roman" pitchFamily="18" charset="0"/>
                          <a:ea typeface="楷体" pitchFamily="49" charset="-122"/>
                          <a:cs typeface="Times New Roman" pitchFamily="18" charset="0"/>
                        </a:rPr>
                        <a:t>实验楼：液质分析室</a:t>
                      </a:r>
                      <a:endParaRPr lang="zh-CN" altLang="en-US" dirty="0">
                        <a:latin typeface="Times New Roman" pitchFamily="18" charset="0"/>
                        <a:ea typeface="楷体" pitchFamily="49" charset="-122"/>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大仪目录</a:t>
            </a:r>
            <a:endParaRPr lang="zh-CN" altLang="en-US" sz="3900" dirty="0">
              <a:solidFill>
                <a:srgbClr val="0070C0"/>
              </a:solidFill>
              <a:effectLst/>
              <a:latin typeface="黑体" pitchFamily="49" charset="-122"/>
              <a:ea typeface="黑体" pitchFamily="49" charset="-122"/>
            </a:endParaRPr>
          </a:p>
        </p:txBody>
      </p:sp>
      <p:graphicFrame>
        <p:nvGraphicFramePr>
          <p:cNvPr id="8" name="表格 7"/>
          <p:cNvGraphicFramePr>
            <a:graphicFrameLocks noGrp="1"/>
          </p:cNvGraphicFramePr>
          <p:nvPr/>
        </p:nvGraphicFramePr>
        <p:xfrm>
          <a:off x="1643042" y="1088390"/>
          <a:ext cx="6715176" cy="3337560"/>
        </p:xfrm>
        <a:graphic>
          <a:graphicData uri="http://schemas.openxmlformats.org/drawingml/2006/table">
            <a:tbl>
              <a:tblPr firstRow="1" bandRow="1">
                <a:tableStyleId>{21E4AEA4-8DFA-4A89-87EB-49C32662AFE0}</a:tableStyleId>
              </a:tblPr>
              <a:tblGrid>
                <a:gridCol w="500066"/>
                <a:gridCol w="785818"/>
                <a:gridCol w="1232307"/>
                <a:gridCol w="839397"/>
                <a:gridCol w="839397"/>
                <a:gridCol w="839397"/>
                <a:gridCol w="839397"/>
                <a:gridCol w="839397"/>
              </a:tblGrid>
              <a:tr h="370840">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序号</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采购时间</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仪器名称</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厂家</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固定资产编号</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购置目的</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存放位置</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开放时间（</a:t>
                      </a:r>
                      <a:r>
                        <a:rPr lang="en-US" sz="1200" b="1" kern="100" dirty="0">
                          <a:solidFill>
                            <a:schemeClr val="tx1"/>
                          </a:solidFill>
                          <a:latin typeface="Times New Roman" pitchFamily="18" charset="0"/>
                          <a:ea typeface="楷体" pitchFamily="49" charset="-122"/>
                          <a:cs typeface="Times New Roman" pitchFamily="18" charset="0"/>
                        </a:rPr>
                        <a:t>h</a:t>
                      </a:r>
                      <a:r>
                        <a:rPr lang="zh-CN" sz="1200" b="1" kern="100" dirty="0">
                          <a:solidFill>
                            <a:schemeClr val="tx1"/>
                          </a:solidFill>
                          <a:latin typeface="Times New Roman" pitchFamily="18" charset="0"/>
                          <a:ea typeface="楷体" pitchFamily="49" charset="-122"/>
                          <a:cs typeface="Times New Roman" pitchFamily="18" charset="0"/>
                        </a:rPr>
                        <a:t>）</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r>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kern="100" dirty="0" smtClean="0">
                          <a:latin typeface="Times New Roman" pitchFamily="18" charset="0"/>
                          <a:ea typeface="楷体" pitchFamily="49" charset="-122"/>
                          <a:cs typeface="Times New Roman" pitchFamily="18" charset="0"/>
                        </a:rPr>
                        <a:t>生物成像单元</a:t>
                      </a:r>
                      <a:endParaRPr lang="zh-CN" sz="1200" b="1"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endParaRPr lang="zh-CN" altLang="en-US"/>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dirty="0">
                          <a:latin typeface="Times New Roman" pitchFamily="18" charset="0"/>
                          <a:ea typeface="楷体" pitchFamily="49" charset="-122"/>
                          <a:cs typeface="Times New Roman" pitchFamily="18" charset="0"/>
                        </a:rPr>
                        <a:t>1</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2014/10</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激光共聚焦显微镜</a:t>
                      </a:r>
                      <a:r>
                        <a:rPr lang="en-US" sz="1200" kern="100" dirty="0">
                          <a:latin typeface="Times New Roman" pitchFamily="18" charset="0"/>
                          <a:ea typeface="楷体" pitchFamily="49" charset="-122"/>
                          <a:cs typeface="Times New Roman" pitchFamily="18" charset="0"/>
                        </a:rPr>
                        <a:t>LSM700</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err="1">
                          <a:latin typeface="Times New Roman" pitchFamily="18" charset="0"/>
                          <a:ea typeface="楷体" pitchFamily="49" charset="-122"/>
                          <a:cs typeface="Times New Roman" pitchFamily="18" charset="0"/>
                        </a:rPr>
                        <a:t>Zeiss</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14002864</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校内外开放</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dirty="0">
                          <a:latin typeface="Times New Roman" pitchFamily="18" charset="0"/>
                          <a:ea typeface="楷体" pitchFamily="49" charset="-122"/>
                          <a:cs typeface="Times New Roman" pitchFamily="18" charset="0"/>
                        </a:rPr>
                        <a:t>平台精密仪器</a:t>
                      </a:r>
                      <a:r>
                        <a:rPr lang="en-US" sz="1200" kern="100" dirty="0">
                          <a:latin typeface="Times New Roman" pitchFamily="18" charset="0"/>
                          <a:ea typeface="楷体" pitchFamily="49" charset="-122"/>
                          <a:cs typeface="Times New Roman" pitchFamily="18" charset="0"/>
                        </a:rPr>
                        <a:t>1</a:t>
                      </a:r>
                      <a:r>
                        <a:rPr lang="zh-CN" sz="1200" kern="100" dirty="0">
                          <a:latin typeface="Times New Roman" pitchFamily="18" charset="0"/>
                          <a:ea typeface="楷体" pitchFamily="49" charset="-122"/>
                          <a:cs typeface="Times New Roman" pitchFamily="18" charset="0"/>
                        </a:rPr>
                        <a:t>室</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1815</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a:latin typeface="Times New Roman" pitchFamily="18" charset="0"/>
                          <a:ea typeface="楷体" pitchFamily="49" charset="-122"/>
                          <a:cs typeface="Times New Roman" pitchFamily="18" charset="0"/>
                        </a:rPr>
                        <a:t>2</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2016</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激光共聚焦显微镜</a:t>
                      </a:r>
                      <a:r>
                        <a:rPr lang="en-US" sz="1200" kern="100">
                          <a:latin typeface="Times New Roman" pitchFamily="18" charset="0"/>
                          <a:ea typeface="楷体" pitchFamily="49" charset="-122"/>
                          <a:cs typeface="Times New Roman" pitchFamily="18" charset="0"/>
                        </a:rPr>
                        <a:t>LSM800</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Zeiss</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16002711</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平台精密仪器</a:t>
                      </a:r>
                      <a:r>
                        <a:rPr lang="en-US" sz="1200" kern="100">
                          <a:latin typeface="Times New Roman" pitchFamily="18" charset="0"/>
                          <a:ea typeface="楷体" pitchFamily="49" charset="-122"/>
                          <a:cs typeface="Times New Roman" pitchFamily="18" charset="0"/>
                        </a:rPr>
                        <a:t>2</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904.5</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a:latin typeface="Times New Roman" pitchFamily="18" charset="0"/>
                          <a:ea typeface="楷体" pitchFamily="49" charset="-122"/>
                          <a:cs typeface="Times New Roman" pitchFamily="18" charset="0"/>
                        </a:rPr>
                        <a:t>3</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2015</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体视荧光显微镜</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Zeiss</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15029113</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平台精密仪器</a:t>
                      </a:r>
                      <a:r>
                        <a:rPr lang="en-US" sz="1200" kern="100">
                          <a:latin typeface="Times New Roman" pitchFamily="18" charset="0"/>
                          <a:ea typeface="楷体" pitchFamily="49" charset="-122"/>
                          <a:cs typeface="Times New Roman" pitchFamily="18" charset="0"/>
                        </a:rPr>
                        <a:t>2</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68</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dirty="0" smtClean="0">
                          <a:latin typeface="Times New Roman" pitchFamily="18" charset="0"/>
                          <a:ea typeface="楷体" pitchFamily="49" charset="-122"/>
                          <a:cs typeface="Times New Roman" pitchFamily="18" charset="0"/>
                        </a:rPr>
                        <a:t>4</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2016</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玻片扫描仪</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Hamamatsu</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15029112</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平台精密仪器</a:t>
                      </a:r>
                      <a:r>
                        <a:rPr lang="en-US" sz="1200" kern="100">
                          <a:latin typeface="Times New Roman" pitchFamily="18" charset="0"/>
                          <a:ea typeface="楷体" pitchFamily="49" charset="-122"/>
                          <a:cs typeface="Times New Roman" pitchFamily="18" charset="0"/>
                        </a:rPr>
                        <a:t>4</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1061</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00" cap="none" spc="0" normalizeH="0" baseline="0" noProof="0" dirty="0" smtClean="0">
                          <a:ln>
                            <a:noFill/>
                          </a:ln>
                          <a:solidFill>
                            <a:prstClr val="black"/>
                          </a:solidFill>
                          <a:effectLst/>
                          <a:uLnTx/>
                          <a:uFillTx/>
                          <a:latin typeface="Times New Roman" pitchFamily="18" charset="0"/>
                          <a:ea typeface="楷体" pitchFamily="49" charset="-122"/>
                          <a:cs typeface="Times New Roman" pitchFamily="18" charset="0"/>
                        </a:rPr>
                        <a:t>细胞生物学单元</a:t>
                      </a:r>
                    </a:p>
                  </a:txBody>
                  <a:tcPr/>
                </a:tc>
                <a:tc hMerge="1">
                  <a:txBody>
                    <a:bodyPr/>
                    <a:lstStyle/>
                    <a:p>
                      <a:endParaRPr lang="zh-CN" altLang="en-US">
                        <a:latin typeface="Times New Roman" pitchFamily="18" charset="0"/>
                        <a:ea typeface="楷体" pitchFamily="49" charset="-122"/>
                        <a:cs typeface="Times New Roman" pitchFamily="18" charset="0"/>
                      </a:endParaRPr>
                    </a:p>
                  </a:txBody>
                  <a:tcPr/>
                </a:tc>
                <a:tc hMerge="1">
                  <a:txBody>
                    <a:bodyPr/>
                    <a:lstStyle/>
                    <a:p>
                      <a:endParaRPr lang="zh-CN" altLang="en-US"/>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r>
              <a:tr h="370840">
                <a:tc>
                  <a:txBody>
                    <a:bodyPr/>
                    <a:lstStyle/>
                    <a:p>
                      <a:pPr algn="ctr">
                        <a:spcAft>
                          <a:spcPts val="0"/>
                        </a:spcAft>
                      </a:pPr>
                      <a:r>
                        <a:rPr lang="en-US" sz="1100" kern="100" dirty="0" smtClean="0">
                          <a:latin typeface="Times New Roman" pitchFamily="18" charset="0"/>
                          <a:ea typeface="楷体" pitchFamily="49" charset="-122"/>
                          <a:cs typeface="Times New Roman" pitchFamily="18" charset="0"/>
                        </a:rPr>
                        <a:t>5</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2014/10</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流式细胞仪</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Miltenyi</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14002860</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平台精密仪器室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1200</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dirty="0" smtClean="0">
                          <a:latin typeface="Times New Roman" pitchFamily="18" charset="0"/>
                          <a:ea typeface="楷体" pitchFamily="49" charset="-122"/>
                          <a:cs typeface="Times New Roman" pitchFamily="18" charset="0"/>
                        </a:rPr>
                        <a:t>6</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2019/01</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多功能酶标仪</a:t>
                      </a:r>
                      <a:r>
                        <a:rPr lang="en-US" sz="1200" kern="100">
                          <a:latin typeface="Times New Roman" pitchFamily="18" charset="0"/>
                          <a:ea typeface="楷体" pitchFamily="49" charset="-122"/>
                          <a:cs typeface="Times New Roman" pitchFamily="18" charset="0"/>
                        </a:rPr>
                        <a:t>ID5 </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Molecular Devices</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1900141S</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平台精密仪器室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210</a:t>
                      </a:r>
                      <a:endParaRPr lang="zh-CN" sz="1050" kern="100" dirty="0">
                        <a:latin typeface="Times New Roman" pitchFamily="18" charset="0"/>
                        <a:ea typeface="楷体" pitchFamily="49" charset="-122"/>
                        <a:cs typeface="Times New Roman" pitchFamily="18" charset="0"/>
                      </a:endParaRPr>
                    </a:p>
                  </a:txBody>
                  <a:tcPr marL="68580" marR="68580" marT="0" marB="0" anchor="ctr"/>
                </a:tc>
              </a:tr>
            </a:tbl>
          </a:graphicData>
        </a:graphic>
      </p:graphicFrame>
      <p:sp>
        <p:nvSpPr>
          <p:cNvPr id="9" name="矩形 8"/>
          <p:cNvSpPr/>
          <p:nvPr/>
        </p:nvSpPr>
        <p:spPr>
          <a:xfrm>
            <a:off x="1714480" y="4434443"/>
            <a:ext cx="1858201" cy="230832"/>
          </a:xfrm>
          <a:prstGeom prst="rect">
            <a:avLst/>
          </a:prstGeom>
        </p:spPr>
        <p:txBody>
          <a:bodyPr wrap="none">
            <a:spAutoFit/>
          </a:bodyPr>
          <a:lstStyle/>
          <a:p>
            <a:r>
              <a:rPr lang="zh-CN" altLang="en-US" sz="900" dirty="0" smtClean="0">
                <a:solidFill>
                  <a:srgbClr val="0000FF"/>
                </a:solidFill>
                <a:latin typeface="Times New Roman" pitchFamily="18" charset="0"/>
                <a:ea typeface="楷体" pitchFamily="49" charset="-122"/>
                <a:cs typeface="Times New Roman" pitchFamily="18" charset="0"/>
              </a:rPr>
              <a:t>*开放时间：为</a:t>
            </a:r>
            <a:r>
              <a:rPr lang="en-US" altLang="zh-CN" sz="900" dirty="0" smtClean="0">
                <a:solidFill>
                  <a:srgbClr val="0000FF"/>
                </a:solidFill>
                <a:latin typeface="Times New Roman" pitchFamily="18" charset="0"/>
                <a:ea typeface="楷体" pitchFamily="49" charset="-122"/>
                <a:cs typeface="Times New Roman" pitchFamily="18" charset="0"/>
              </a:rPr>
              <a:t>2019</a:t>
            </a:r>
            <a:r>
              <a:rPr lang="zh-CN" altLang="en-US" sz="900" dirty="0" smtClean="0">
                <a:solidFill>
                  <a:srgbClr val="0000FF"/>
                </a:solidFill>
                <a:latin typeface="Times New Roman" pitchFamily="18" charset="0"/>
                <a:ea typeface="楷体" pitchFamily="49" charset="-122"/>
                <a:cs typeface="Times New Roman" pitchFamily="18" charset="0"/>
              </a:rPr>
              <a:t>年度统计数据</a:t>
            </a:r>
            <a:endParaRPr lang="zh-CN" altLang="en-US" sz="900" dirty="0">
              <a:solidFill>
                <a:srgbClr val="0000FF"/>
              </a:solidFill>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大仪目录</a:t>
            </a:r>
            <a:endParaRPr lang="zh-CN" altLang="en-US" sz="3900" dirty="0">
              <a:solidFill>
                <a:srgbClr val="0070C0"/>
              </a:solidFill>
              <a:effectLst/>
              <a:latin typeface="黑体" pitchFamily="49" charset="-122"/>
              <a:ea typeface="黑体" pitchFamily="49" charset="-122"/>
            </a:endParaRPr>
          </a:p>
        </p:txBody>
      </p:sp>
      <p:graphicFrame>
        <p:nvGraphicFramePr>
          <p:cNvPr id="8" name="表格 7"/>
          <p:cNvGraphicFramePr>
            <a:graphicFrameLocks noGrp="1"/>
          </p:cNvGraphicFramePr>
          <p:nvPr/>
        </p:nvGraphicFramePr>
        <p:xfrm>
          <a:off x="1643042" y="1088390"/>
          <a:ext cx="6716997" cy="3322320"/>
        </p:xfrm>
        <a:graphic>
          <a:graphicData uri="http://schemas.openxmlformats.org/drawingml/2006/table">
            <a:tbl>
              <a:tblPr firstRow="1" bandRow="1">
                <a:tableStyleId>{21E4AEA4-8DFA-4A89-87EB-49C32662AFE0}</a:tableStyleId>
              </a:tblPr>
              <a:tblGrid>
                <a:gridCol w="500066"/>
                <a:gridCol w="765097"/>
                <a:gridCol w="93980"/>
                <a:gridCol w="1160869"/>
                <a:gridCol w="839397"/>
                <a:gridCol w="839397"/>
                <a:gridCol w="839397"/>
                <a:gridCol w="839397"/>
                <a:gridCol w="839397"/>
              </a:tblGrid>
              <a:tr h="370840">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序号</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采购时间</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gridSpan="2">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仪器名称</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hMerge="1">
                  <a:txBody>
                    <a:bodyPr/>
                    <a:lstStyle/>
                    <a:p>
                      <a:pPr algn="ctr">
                        <a:spcAft>
                          <a:spcPts val="0"/>
                        </a:spcAft>
                      </a:pP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a:solidFill>
                            <a:schemeClr val="tx1"/>
                          </a:solidFill>
                          <a:latin typeface="Times New Roman" pitchFamily="18" charset="0"/>
                          <a:ea typeface="楷体" pitchFamily="49" charset="-122"/>
                          <a:cs typeface="Times New Roman" pitchFamily="18" charset="0"/>
                        </a:rPr>
                        <a:t>厂家</a:t>
                      </a:r>
                      <a:endParaRPr lang="zh-CN" sz="1050" kern="10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a:solidFill>
                            <a:schemeClr val="tx1"/>
                          </a:solidFill>
                          <a:latin typeface="Times New Roman" pitchFamily="18" charset="0"/>
                          <a:ea typeface="楷体" pitchFamily="49" charset="-122"/>
                          <a:cs typeface="Times New Roman" pitchFamily="18" charset="0"/>
                        </a:rPr>
                        <a:t>固定资产编号</a:t>
                      </a:r>
                      <a:endParaRPr lang="zh-CN" sz="1050" kern="10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a:solidFill>
                            <a:schemeClr val="tx1"/>
                          </a:solidFill>
                          <a:latin typeface="Times New Roman" pitchFamily="18" charset="0"/>
                          <a:ea typeface="楷体" pitchFamily="49" charset="-122"/>
                          <a:cs typeface="Times New Roman" pitchFamily="18" charset="0"/>
                        </a:rPr>
                        <a:t>购置目的</a:t>
                      </a:r>
                      <a:endParaRPr lang="zh-CN" sz="1050" kern="10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a:solidFill>
                            <a:schemeClr val="tx1"/>
                          </a:solidFill>
                          <a:latin typeface="Times New Roman" pitchFamily="18" charset="0"/>
                          <a:ea typeface="楷体" pitchFamily="49" charset="-122"/>
                          <a:cs typeface="Times New Roman" pitchFamily="18" charset="0"/>
                        </a:rPr>
                        <a:t>存放位置</a:t>
                      </a:r>
                      <a:endParaRPr lang="zh-CN" sz="1050" kern="100">
                        <a:solidFill>
                          <a:schemeClr val="tx1"/>
                        </a:solidFill>
                        <a:latin typeface="Times New Roman" pitchFamily="18" charset="0"/>
                        <a:ea typeface="楷体" pitchFamily="49" charset="-122"/>
                        <a:cs typeface="Times New Roman" pitchFamily="18" charset="0"/>
                      </a:endParaRPr>
                    </a:p>
                  </a:txBody>
                  <a:tcPr marL="68580" marR="68580" marT="0" marB="0"/>
                </a:tc>
                <a:tc>
                  <a:txBody>
                    <a:bodyPr/>
                    <a:lstStyle/>
                    <a:p>
                      <a:pPr algn="ctr">
                        <a:spcAft>
                          <a:spcPts val="0"/>
                        </a:spcAft>
                      </a:pPr>
                      <a:r>
                        <a:rPr lang="zh-CN" sz="1200" b="1" kern="100" dirty="0">
                          <a:solidFill>
                            <a:schemeClr val="tx1"/>
                          </a:solidFill>
                          <a:latin typeface="Times New Roman" pitchFamily="18" charset="0"/>
                          <a:ea typeface="楷体" pitchFamily="49" charset="-122"/>
                          <a:cs typeface="Times New Roman" pitchFamily="18" charset="0"/>
                        </a:rPr>
                        <a:t>开放时间（</a:t>
                      </a:r>
                      <a:r>
                        <a:rPr lang="en-US" sz="1200" b="1" kern="100" dirty="0">
                          <a:solidFill>
                            <a:schemeClr val="tx1"/>
                          </a:solidFill>
                          <a:latin typeface="Times New Roman" pitchFamily="18" charset="0"/>
                          <a:ea typeface="楷体" pitchFamily="49" charset="-122"/>
                          <a:cs typeface="Times New Roman" pitchFamily="18" charset="0"/>
                        </a:rPr>
                        <a:t>h</a:t>
                      </a:r>
                      <a:r>
                        <a:rPr lang="zh-CN" sz="1200" b="1" kern="100" dirty="0">
                          <a:solidFill>
                            <a:schemeClr val="tx1"/>
                          </a:solidFill>
                          <a:latin typeface="Times New Roman" pitchFamily="18" charset="0"/>
                          <a:ea typeface="楷体" pitchFamily="49" charset="-122"/>
                          <a:cs typeface="Times New Roman" pitchFamily="18" charset="0"/>
                        </a:rPr>
                        <a:t>）</a:t>
                      </a:r>
                      <a:endParaRPr lang="zh-CN" sz="1050" kern="100" dirty="0">
                        <a:solidFill>
                          <a:schemeClr val="tx1"/>
                        </a:solidFill>
                        <a:latin typeface="Times New Roman" pitchFamily="18" charset="0"/>
                        <a:ea typeface="楷体" pitchFamily="49" charset="-122"/>
                        <a:cs typeface="Times New Roman" pitchFamily="18" charset="0"/>
                      </a:endParaRPr>
                    </a:p>
                  </a:txBody>
                  <a:tcPr marL="68580" marR="68580" marT="0" marB="0"/>
                </a:tc>
              </a:tr>
              <a:tr h="370840">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kern="100" dirty="0" smtClean="0">
                          <a:latin typeface="Times New Roman" pitchFamily="18" charset="0"/>
                          <a:ea typeface="楷体" pitchFamily="49" charset="-122"/>
                          <a:cs typeface="Times New Roman" pitchFamily="18" charset="0"/>
                        </a:rPr>
                        <a:t>分子生物学单元</a:t>
                      </a:r>
                      <a:endParaRPr lang="zh-CN" sz="1200" b="1"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dirty="0" smtClean="0">
                          <a:latin typeface="Times New Roman" pitchFamily="18" charset="0"/>
                          <a:ea typeface="楷体" pitchFamily="49" charset="-122"/>
                          <a:cs typeface="Times New Roman" pitchFamily="18" charset="0"/>
                        </a:rPr>
                        <a:t>7</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2014/10</a:t>
                      </a:r>
                      <a:endParaRPr lang="zh-CN" sz="1050" kern="100" dirty="0">
                        <a:latin typeface="Times New Roman" pitchFamily="18" charset="0"/>
                        <a:ea typeface="楷体" pitchFamily="49" charset="-122"/>
                        <a:cs typeface="Times New Roman" pitchFamily="18" charset="0"/>
                      </a:endParaRPr>
                    </a:p>
                  </a:txBody>
                  <a:tcPr marL="68580" marR="68580" marT="0" marB="0" anchor="ctr"/>
                </a:tc>
                <a:tc gridSpan="2">
                  <a:txBody>
                    <a:bodyPr/>
                    <a:lstStyle/>
                    <a:p>
                      <a:pPr algn="just">
                        <a:spcAft>
                          <a:spcPts val="0"/>
                        </a:spcAft>
                      </a:pPr>
                      <a:r>
                        <a:rPr lang="zh-CN" sz="1200" kern="100" dirty="0">
                          <a:latin typeface="Times New Roman" pitchFamily="18" charset="0"/>
                          <a:ea typeface="楷体" pitchFamily="49" charset="-122"/>
                          <a:cs typeface="Times New Roman" pitchFamily="18" charset="0"/>
                        </a:rPr>
                        <a:t>高灵敏度化学发光成像系统</a:t>
                      </a: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Biorad</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14002866</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a:t>
                      </a:r>
                      <a:r>
                        <a:rPr lang="en-US" sz="1200" kern="100">
                          <a:latin typeface="Times New Roman" pitchFamily="18" charset="0"/>
                          <a:ea typeface="楷体" pitchFamily="49" charset="-122"/>
                          <a:cs typeface="Times New Roman" pitchFamily="18" charset="0"/>
                        </a:rPr>
                        <a:t>240</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412.2</a:t>
                      </a:r>
                      <a:r>
                        <a:rPr lang="zh-CN" sz="1200" kern="100" dirty="0">
                          <a:latin typeface="Times New Roman" pitchFamily="18" charset="0"/>
                          <a:ea typeface="楷体" pitchFamily="49" charset="-122"/>
                          <a:cs typeface="Times New Roman" pitchFamily="18" charset="0"/>
                        </a:rPr>
                        <a:t>小时</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dirty="0" smtClean="0">
                          <a:latin typeface="Times New Roman" pitchFamily="18" charset="0"/>
                          <a:ea typeface="楷体" pitchFamily="49" charset="-122"/>
                          <a:cs typeface="Times New Roman" pitchFamily="18" charset="0"/>
                        </a:rPr>
                        <a:t>8</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2014/10</a:t>
                      </a:r>
                      <a:endParaRPr lang="zh-CN" sz="1050" kern="100">
                        <a:latin typeface="Times New Roman" pitchFamily="18" charset="0"/>
                        <a:ea typeface="楷体" pitchFamily="49" charset="-122"/>
                        <a:cs typeface="Times New Roman" pitchFamily="18" charset="0"/>
                      </a:endParaRPr>
                    </a:p>
                  </a:txBody>
                  <a:tcPr marL="68580" marR="68580" marT="0" marB="0" anchor="ctr"/>
                </a:tc>
                <a:tc gridSpan="2">
                  <a:txBody>
                    <a:bodyPr/>
                    <a:lstStyle/>
                    <a:p>
                      <a:pPr algn="just">
                        <a:spcAft>
                          <a:spcPts val="0"/>
                        </a:spcAft>
                      </a:pPr>
                      <a:r>
                        <a:rPr lang="en-US" sz="1200" kern="100" dirty="0">
                          <a:latin typeface="Times New Roman" pitchFamily="18" charset="0"/>
                          <a:ea typeface="楷体" pitchFamily="49" charset="-122"/>
                          <a:cs typeface="Times New Roman" pitchFamily="18" charset="0"/>
                        </a:rPr>
                        <a:t>Beckman</a:t>
                      </a:r>
                      <a:r>
                        <a:rPr lang="zh-CN" sz="1200" kern="100" dirty="0">
                          <a:latin typeface="Times New Roman" pitchFamily="18" charset="0"/>
                          <a:ea typeface="楷体" pitchFamily="49" charset="-122"/>
                          <a:cs typeface="Times New Roman" pitchFamily="18" charset="0"/>
                        </a:rPr>
                        <a:t>超速低温冷冻离心机</a:t>
                      </a: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Calibri"/>
                        <a:ea typeface="宋体"/>
                        <a:cs typeface="Times New Roman"/>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Beckman</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20100956</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a:t>
                      </a:r>
                      <a:r>
                        <a:rPr lang="en-US" sz="1200" kern="100">
                          <a:latin typeface="Times New Roman" pitchFamily="18" charset="0"/>
                          <a:ea typeface="楷体" pitchFamily="49" charset="-122"/>
                          <a:cs typeface="Times New Roman" pitchFamily="18" charset="0"/>
                        </a:rPr>
                        <a:t>240</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496.5</a:t>
                      </a:r>
                      <a:r>
                        <a:rPr lang="zh-CN" sz="1200" kern="100" dirty="0">
                          <a:latin typeface="Times New Roman" pitchFamily="18" charset="0"/>
                          <a:ea typeface="楷体" pitchFamily="49" charset="-122"/>
                          <a:cs typeface="Times New Roman" pitchFamily="18" charset="0"/>
                        </a:rPr>
                        <a:t>小时</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dirty="0" smtClean="0">
                          <a:latin typeface="Times New Roman" pitchFamily="18" charset="0"/>
                          <a:ea typeface="楷体" pitchFamily="49" charset="-122"/>
                          <a:cs typeface="Times New Roman" pitchFamily="18" charset="0"/>
                        </a:rPr>
                        <a:t>9</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2016/03</a:t>
                      </a:r>
                      <a:endParaRPr lang="zh-CN" sz="1050" kern="100">
                        <a:latin typeface="Times New Roman" pitchFamily="18" charset="0"/>
                        <a:ea typeface="楷体" pitchFamily="49" charset="-122"/>
                        <a:cs typeface="Times New Roman" pitchFamily="18" charset="0"/>
                      </a:endParaRPr>
                    </a:p>
                  </a:txBody>
                  <a:tcPr marL="68580" marR="68580" marT="0" marB="0" anchor="ctr"/>
                </a:tc>
                <a:tc gridSpan="2">
                  <a:txBody>
                    <a:bodyPr/>
                    <a:lstStyle/>
                    <a:p>
                      <a:pPr algn="just">
                        <a:spcAft>
                          <a:spcPts val="0"/>
                        </a:spcAft>
                      </a:pPr>
                      <a:r>
                        <a:rPr lang="en-US" sz="1200" kern="100">
                          <a:latin typeface="Times New Roman" pitchFamily="18" charset="0"/>
                          <a:ea typeface="楷体" pitchFamily="49" charset="-122"/>
                          <a:cs typeface="Times New Roman" pitchFamily="18" charset="0"/>
                        </a:rPr>
                        <a:t>MiSeq</a:t>
                      </a:r>
                      <a:r>
                        <a:rPr lang="zh-CN" sz="1200" kern="100">
                          <a:latin typeface="Times New Roman" pitchFamily="18" charset="0"/>
                          <a:ea typeface="楷体" pitchFamily="49" charset="-122"/>
                          <a:cs typeface="Times New Roman" pitchFamily="18" charset="0"/>
                        </a:rPr>
                        <a:t>二代测序仪</a:t>
                      </a:r>
                      <a:endParaRPr lang="zh-CN" sz="1050" kern="10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a:latin typeface="Calibri"/>
                        <a:ea typeface="宋体"/>
                        <a:cs typeface="Times New Roman"/>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Illumina</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15029115</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平台大型精密仪器</a:t>
                      </a:r>
                      <a:r>
                        <a:rPr lang="en-US" sz="1200" kern="100">
                          <a:latin typeface="Times New Roman" pitchFamily="18" charset="0"/>
                          <a:ea typeface="楷体" pitchFamily="49" charset="-122"/>
                          <a:cs typeface="Times New Roman" pitchFamily="18" charset="0"/>
                        </a:rPr>
                        <a:t>4</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216</a:t>
                      </a:r>
                      <a:r>
                        <a:rPr lang="zh-CN" sz="1200" kern="100">
                          <a:latin typeface="Times New Roman" pitchFamily="18" charset="0"/>
                          <a:ea typeface="楷体" pitchFamily="49" charset="-122"/>
                          <a:cs typeface="Times New Roman" pitchFamily="18" charset="0"/>
                        </a:rPr>
                        <a:t>小时</a:t>
                      </a:r>
                      <a:endParaRPr lang="zh-CN" sz="1050" kern="100">
                        <a:latin typeface="Times New Roman" pitchFamily="18" charset="0"/>
                        <a:ea typeface="楷体" pitchFamily="49" charset="-122"/>
                        <a:cs typeface="Times New Roman" pitchFamily="18" charset="0"/>
                      </a:endParaRPr>
                    </a:p>
                  </a:txBody>
                  <a:tcPr marL="68580" marR="68580" marT="0" marB="0" anchor="ctr"/>
                </a:tc>
              </a:tr>
              <a:tr h="370840">
                <a:tc>
                  <a:txBody>
                    <a:bodyPr/>
                    <a:lstStyle/>
                    <a:p>
                      <a:pPr algn="ctr">
                        <a:spcAft>
                          <a:spcPts val="0"/>
                        </a:spcAft>
                      </a:pPr>
                      <a:r>
                        <a:rPr lang="en-US" sz="1100" kern="100" dirty="0" smtClean="0">
                          <a:latin typeface="Times New Roman" pitchFamily="18" charset="0"/>
                          <a:ea typeface="楷体" pitchFamily="49" charset="-122"/>
                          <a:cs typeface="Times New Roman" pitchFamily="18" charset="0"/>
                        </a:rPr>
                        <a:t>10</a:t>
                      </a:r>
                      <a:endParaRPr lang="zh-CN" sz="1050" kern="1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2016/11</a:t>
                      </a:r>
                      <a:endParaRPr lang="zh-CN" sz="1050" kern="100">
                        <a:latin typeface="Times New Roman" pitchFamily="18" charset="0"/>
                        <a:ea typeface="楷体" pitchFamily="49" charset="-122"/>
                        <a:cs typeface="Times New Roman" pitchFamily="18" charset="0"/>
                      </a:endParaRPr>
                    </a:p>
                  </a:txBody>
                  <a:tcPr marL="68580" marR="68580" marT="0" marB="0" anchor="ctr"/>
                </a:tc>
                <a:tc gridSpan="2">
                  <a:txBody>
                    <a:bodyPr/>
                    <a:lstStyle/>
                    <a:p>
                      <a:pPr algn="just">
                        <a:spcAft>
                          <a:spcPts val="0"/>
                        </a:spcAft>
                      </a:pPr>
                      <a:r>
                        <a:rPr lang="en-US" sz="1200" kern="100" dirty="0">
                          <a:latin typeface="Times New Roman" pitchFamily="18" charset="0"/>
                          <a:ea typeface="楷体" pitchFamily="49" charset="-122"/>
                          <a:cs typeface="Times New Roman" pitchFamily="18" charset="0"/>
                        </a:rPr>
                        <a:t>Real-Time </a:t>
                      </a:r>
                      <a:r>
                        <a:rPr lang="en-US" sz="1200" kern="100" dirty="0" err="1" smtClean="0">
                          <a:latin typeface="Times New Roman" pitchFamily="18" charset="0"/>
                          <a:ea typeface="楷体" pitchFamily="49" charset="-122"/>
                          <a:cs typeface="Times New Roman" pitchFamily="18" charset="0"/>
                        </a:rPr>
                        <a:t>qPCR</a:t>
                      </a:r>
                      <a:endParaRPr lang="zh-CN" sz="1050" kern="100" dirty="0">
                        <a:latin typeface="Times New Roman" pitchFamily="18" charset="0"/>
                        <a:ea typeface="楷体" pitchFamily="49" charset="-122"/>
                        <a:cs typeface="Times New Roman" pitchFamily="18" charset="0"/>
                      </a:endParaRPr>
                    </a:p>
                  </a:txBody>
                  <a:tcPr marL="68580" marR="68580" marT="0" marB="0" anchor="ctr"/>
                </a:tc>
                <a:tc hMerge="1">
                  <a:txBody>
                    <a:bodyPr/>
                    <a:lstStyle/>
                    <a:p>
                      <a:pPr algn="just">
                        <a:spcAft>
                          <a:spcPts val="0"/>
                        </a:spcAft>
                      </a:pPr>
                      <a:endParaRPr lang="zh-CN" sz="1050" kern="100" dirty="0">
                        <a:latin typeface="Calibri"/>
                        <a:ea typeface="宋体"/>
                        <a:cs typeface="Times New Roman"/>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Life Tech</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endParaRPr lang="zh-CN" sz="10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平台大型精密仪器</a:t>
                      </a:r>
                      <a:r>
                        <a:rPr lang="en-US" sz="1200" kern="100">
                          <a:latin typeface="Times New Roman" pitchFamily="18" charset="0"/>
                          <a:ea typeface="楷体" pitchFamily="49" charset="-122"/>
                          <a:cs typeface="Times New Roman" pitchFamily="18" charset="0"/>
                        </a:rPr>
                        <a:t>3</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1573</a:t>
                      </a:r>
                      <a:r>
                        <a:rPr lang="zh-CN" sz="1200" kern="100" dirty="0">
                          <a:latin typeface="Times New Roman" pitchFamily="18" charset="0"/>
                          <a:ea typeface="楷体" pitchFamily="49" charset="-122"/>
                          <a:cs typeface="Times New Roman" pitchFamily="18" charset="0"/>
                        </a:rPr>
                        <a:t>小时</a:t>
                      </a:r>
                      <a:endParaRPr lang="zh-CN" sz="1050" kern="100" dirty="0">
                        <a:latin typeface="Times New Roman" pitchFamily="18" charset="0"/>
                        <a:ea typeface="楷体" pitchFamily="49" charset="-122"/>
                        <a:cs typeface="Times New Roman" pitchFamily="18" charset="0"/>
                      </a:endParaRPr>
                    </a:p>
                  </a:txBody>
                  <a:tcPr marL="68580" marR="68580" marT="0" marB="0" anchor="ctr"/>
                </a:tc>
              </a:tr>
              <a:tr h="37084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Times New Roman" pitchFamily="18" charset="0"/>
                          <a:ea typeface="楷体" pitchFamily="49" charset="-122"/>
                          <a:cs typeface="Times New Roman" pitchFamily="18" charset="0"/>
                        </a:rPr>
                        <a:t>生化分析单元</a:t>
                      </a:r>
                    </a:p>
                  </a:txBody>
                  <a:tcPr/>
                </a:tc>
                <a:tc hMerge="1">
                  <a:txBody>
                    <a:bodyPr/>
                    <a:lstStyle/>
                    <a:p>
                      <a:endParaRPr lang="zh-CN" altLang="en-US">
                        <a:latin typeface="Times New Roman" pitchFamily="18" charset="0"/>
                        <a:ea typeface="楷体" pitchFamily="49" charset="-122"/>
                        <a:cs typeface="Times New Roman" pitchFamily="18" charset="0"/>
                      </a:endParaRP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c hMerge="1">
                  <a:txBody>
                    <a:bodyPr/>
                    <a:lstStyle/>
                    <a:p>
                      <a:endParaRPr lang="zh-CN" altLang="en-US" dirty="0">
                        <a:latin typeface="Times New Roman" pitchFamily="18" charset="0"/>
                        <a:ea typeface="楷体" pitchFamily="49" charset="-122"/>
                        <a:cs typeface="Times New Roman" pitchFamily="18" charset="0"/>
                      </a:endParaRPr>
                    </a:p>
                  </a:txBody>
                  <a:tcPr/>
                </a:tc>
              </a:tr>
              <a:tr h="370840">
                <a:tc>
                  <a:txBody>
                    <a:bodyPr/>
                    <a:lstStyle/>
                    <a:p>
                      <a:pPr algn="ctr">
                        <a:spcAft>
                          <a:spcPts val="0"/>
                        </a:spcAft>
                      </a:pPr>
                      <a:r>
                        <a:rPr lang="en-US" sz="1200" kern="100" dirty="0" smtClean="0">
                          <a:latin typeface="Times New Roman" pitchFamily="18" charset="0"/>
                          <a:ea typeface="楷体" pitchFamily="49" charset="-122"/>
                          <a:cs typeface="Times New Roman" pitchFamily="18" charset="0"/>
                        </a:rPr>
                        <a:t>11</a:t>
                      </a:r>
                      <a:endParaRPr lang="zh-CN" sz="1050" kern="100" dirty="0">
                        <a:latin typeface="Times New Roman" pitchFamily="18" charset="0"/>
                        <a:ea typeface="楷体" pitchFamily="49" charset="-122"/>
                        <a:cs typeface="Times New Roman" pitchFamily="18" charset="0"/>
                      </a:endParaRPr>
                    </a:p>
                  </a:txBody>
                  <a:tcPr marL="68580" marR="68580" marT="0" marB="0" anchor="ctr"/>
                </a:tc>
                <a:tc gridSpan="2">
                  <a:txBody>
                    <a:bodyPr/>
                    <a:lstStyle/>
                    <a:p>
                      <a:pPr algn="just">
                        <a:spcAft>
                          <a:spcPts val="0"/>
                        </a:spcAft>
                      </a:pPr>
                      <a:r>
                        <a:rPr lang="en-US" sz="1200" kern="100">
                          <a:latin typeface="Times New Roman" pitchFamily="18" charset="0"/>
                          <a:ea typeface="楷体" pitchFamily="49" charset="-122"/>
                          <a:cs typeface="Times New Roman" pitchFamily="18" charset="0"/>
                        </a:rPr>
                        <a:t>2017/11</a:t>
                      </a:r>
                      <a:endParaRPr lang="zh-CN" sz="1050" kern="100">
                        <a:latin typeface="Times New Roman" pitchFamily="18" charset="0"/>
                        <a:ea typeface="楷体" pitchFamily="49" charset="-122"/>
                        <a:cs typeface="Times New Roman" pitchFamily="18" charset="0"/>
                      </a:endParaRPr>
                    </a:p>
                  </a:txBody>
                  <a:tcPr marL="68580" marR="68580" marT="0" marB="0" anchor="ctr"/>
                </a:tc>
                <a:tc hMerge="1">
                  <a:txBody>
                    <a:bodyPr/>
                    <a:lstStyle/>
                    <a:p>
                      <a:endParaRPr lang="zh-CN" altLang="en-US"/>
                    </a:p>
                  </a:txBody>
                  <a:tcPr/>
                </a:tc>
                <a:tc>
                  <a:txBody>
                    <a:bodyPr/>
                    <a:lstStyle/>
                    <a:p>
                      <a:pPr algn="just">
                        <a:spcAft>
                          <a:spcPts val="0"/>
                        </a:spcAft>
                      </a:pPr>
                      <a:r>
                        <a:rPr lang="en-US" sz="1200" kern="100">
                          <a:latin typeface="Times New Roman" pitchFamily="18" charset="0"/>
                          <a:ea typeface="楷体" pitchFamily="49" charset="-122"/>
                          <a:cs typeface="Times New Roman" pitchFamily="18" charset="0"/>
                        </a:rPr>
                        <a:t>QTOF LC-MS</a:t>
                      </a:r>
                      <a:r>
                        <a:rPr lang="zh-CN" sz="1200" kern="100">
                          <a:latin typeface="Times New Roman" pitchFamily="18" charset="0"/>
                          <a:ea typeface="楷体" pitchFamily="49" charset="-122"/>
                          <a:cs typeface="Times New Roman" pitchFamily="18" charset="0"/>
                        </a:rPr>
                        <a:t>高分辨质谱</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Agilent</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endParaRPr lang="zh-CN" sz="1000" dirty="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zh-CN" sz="1200" kern="100">
                          <a:latin typeface="Times New Roman" pitchFamily="18" charset="0"/>
                          <a:ea typeface="楷体" pitchFamily="49" charset="-122"/>
                          <a:cs typeface="Times New Roman" pitchFamily="18" charset="0"/>
                        </a:rPr>
                        <a:t>校内外开放</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a:latin typeface="Times New Roman" pitchFamily="18" charset="0"/>
                          <a:ea typeface="楷体" pitchFamily="49" charset="-122"/>
                          <a:cs typeface="Times New Roman" pitchFamily="18" charset="0"/>
                        </a:rPr>
                        <a:t>233</a:t>
                      </a:r>
                      <a:r>
                        <a:rPr lang="zh-CN" sz="1200" kern="100">
                          <a:latin typeface="Times New Roman" pitchFamily="18" charset="0"/>
                          <a:ea typeface="楷体" pitchFamily="49" charset="-122"/>
                          <a:cs typeface="Times New Roman" pitchFamily="18" charset="0"/>
                        </a:rPr>
                        <a:t>室</a:t>
                      </a:r>
                      <a:endParaRPr lang="zh-CN" sz="1050" kern="100">
                        <a:latin typeface="Times New Roman" pitchFamily="18" charset="0"/>
                        <a:ea typeface="楷体" pitchFamily="49" charset="-122"/>
                        <a:cs typeface="Times New Roman" pitchFamily="18" charset="0"/>
                      </a:endParaRPr>
                    </a:p>
                  </a:txBody>
                  <a:tcPr marL="68580" marR="68580" marT="0" marB="0" anchor="ctr"/>
                </a:tc>
                <a:tc>
                  <a:txBody>
                    <a:bodyPr/>
                    <a:lstStyle/>
                    <a:p>
                      <a:pPr algn="just">
                        <a:spcAft>
                          <a:spcPts val="0"/>
                        </a:spcAft>
                      </a:pPr>
                      <a:r>
                        <a:rPr lang="en-US" sz="1200" kern="100" dirty="0">
                          <a:latin typeface="Times New Roman" pitchFamily="18" charset="0"/>
                          <a:ea typeface="楷体" pitchFamily="49" charset="-122"/>
                          <a:cs typeface="Times New Roman" pitchFamily="18" charset="0"/>
                        </a:rPr>
                        <a:t>5900</a:t>
                      </a:r>
                      <a:r>
                        <a:rPr lang="zh-CN" sz="1200" kern="100" dirty="0">
                          <a:latin typeface="Times New Roman" pitchFamily="18" charset="0"/>
                          <a:ea typeface="楷体" pitchFamily="49" charset="-122"/>
                          <a:cs typeface="Times New Roman" pitchFamily="18" charset="0"/>
                        </a:rPr>
                        <a:t>小时</a:t>
                      </a:r>
                      <a:endParaRPr lang="zh-CN" sz="1050" kern="100" dirty="0">
                        <a:latin typeface="Times New Roman" pitchFamily="18" charset="0"/>
                        <a:ea typeface="楷体" pitchFamily="49" charset="-122"/>
                        <a:cs typeface="Times New Roman" pitchFamily="18" charset="0"/>
                      </a:endParaRPr>
                    </a:p>
                  </a:txBody>
                  <a:tcPr marL="68580" marR="68580" marT="0" marB="0" anchor="ctr"/>
                </a:tc>
              </a:tr>
            </a:tbl>
          </a:graphicData>
        </a:graphic>
      </p:graphicFrame>
      <p:sp>
        <p:nvSpPr>
          <p:cNvPr id="5" name="矩形 4"/>
          <p:cNvSpPr/>
          <p:nvPr/>
        </p:nvSpPr>
        <p:spPr>
          <a:xfrm>
            <a:off x="1714480" y="4434443"/>
            <a:ext cx="1858201" cy="230832"/>
          </a:xfrm>
          <a:prstGeom prst="rect">
            <a:avLst/>
          </a:prstGeom>
        </p:spPr>
        <p:txBody>
          <a:bodyPr wrap="none">
            <a:spAutoFit/>
          </a:bodyPr>
          <a:lstStyle/>
          <a:p>
            <a:r>
              <a:rPr lang="zh-CN" altLang="en-US" sz="900" dirty="0" smtClean="0">
                <a:solidFill>
                  <a:srgbClr val="0000FF"/>
                </a:solidFill>
                <a:latin typeface="Times New Roman" pitchFamily="18" charset="0"/>
                <a:ea typeface="楷体" pitchFamily="49" charset="-122"/>
                <a:cs typeface="Times New Roman" pitchFamily="18" charset="0"/>
              </a:rPr>
              <a:t>*开放时间：为</a:t>
            </a:r>
            <a:r>
              <a:rPr lang="en-US" altLang="zh-CN" sz="900" dirty="0" smtClean="0">
                <a:solidFill>
                  <a:srgbClr val="0000FF"/>
                </a:solidFill>
                <a:latin typeface="Times New Roman" pitchFamily="18" charset="0"/>
                <a:ea typeface="楷体" pitchFamily="49" charset="-122"/>
                <a:cs typeface="Times New Roman" pitchFamily="18" charset="0"/>
              </a:rPr>
              <a:t>2019</a:t>
            </a:r>
            <a:r>
              <a:rPr lang="zh-CN" altLang="en-US" sz="900" dirty="0" smtClean="0">
                <a:solidFill>
                  <a:srgbClr val="0000FF"/>
                </a:solidFill>
                <a:latin typeface="Times New Roman" pitchFamily="18" charset="0"/>
                <a:ea typeface="楷体" pitchFamily="49" charset="-122"/>
                <a:cs typeface="Times New Roman" pitchFamily="18" charset="0"/>
              </a:rPr>
              <a:t>年度统计数据</a:t>
            </a:r>
            <a:endParaRPr lang="zh-CN" altLang="en-US" sz="900" dirty="0">
              <a:solidFill>
                <a:srgbClr val="0000FF"/>
              </a:solidFill>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大仪简介</a:t>
            </a:r>
            <a:endParaRPr lang="zh-CN" altLang="en-US" sz="3900" dirty="0">
              <a:solidFill>
                <a:srgbClr val="0070C0"/>
              </a:solidFill>
              <a:effectLst/>
              <a:latin typeface="黑体" pitchFamily="49" charset="-122"/>
              <a:ea typeface="黑体" pitchFamily="49" charset="-122"/>
            </a:endParaRPr>
          </a:p>
        </p:txBody>
      </p:sp>
      <p:pic>
        <p:nvPicPr>
          <p:cNvPr id="16386" name="图片 5" descr="lsm-700-stage.jpg"/>
          <p:cNvPicPr>
            <a:picLocks noChangeAspect="1" noChangeArrowheads="1"/>
          </p:cNvPicPr>
          <p:nvPr/>
        </p:nvPicPr>
        <p:blipFill>
          <a:blip r:embed="rId2"/>
          <a:srcRect l="54407" t="5249" r="10938" b="7153"/>
          <a:stretch>
            <a:fillRect/>
          </a:stretch>
        </p:blipFill>
        <p:spPr bwMode="auto">
          <a:xfrm>
            <a:off x="1357290" y="2786064"/>
            <a:ext cx="1928826" cy="1530383"/>
          </a:xfrm>
          <a:prstGeom prst="rect">
            <a:avLst/>
          </a:prstGeom>
          <a:noFill/>
        </p:spPr>
      </p:pic>
      <p:pic>
        <p:nvPicPr>
          <p:cNvPr id="16385" name="图片 6" descr="[BU6{{I]G$)7(NKDSMQ@1`F"/>
          <p:cNvPicPr>
            <a:picLocks noChangeAspect="1" noChangeArrowheads="1"/>
          </p:cNvPicPr>
          <p:nvPr/>
        </p:nvPicPr>
        <p:blipFill>
          <a:blip r:embed="rId3"/>
          <a:srcRect/>
          <a:stretch>
            <a:fillRect/>
          </a:stretch>
        </p:blipFill>
        <p:spPr bwMode="auto">
          <a:xfrm>
            <a:off x="1357290" y="1357304"/>
            <a:ext cx="1928826" cy="1368586"/>
          </a:xfrm>
          <a:prstGeom prst="rect">
            <a:avLst/>
          </a:prstGeom>
          <a:noFill/>
        </p:spPr>
      </p:pic>
      <p:sp>
        <p:nvSpPr>
          <p:cNvPr id="163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388" name="Rectangle 4"/>
          <p:cNvSpPr>
            <a:spLocks noChangeArrowheads="1"/>
          </p:cNvSpPr>
          <p:nvPr/>
        </p:nvSpPr>
        <p:spPr bwMode="auto">
          <a:xfrm>
            <a:off x="266700" y="2066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389" name="Rectangle 5"/>
          <p:cNvSpPr>
            <a:spLocks noChangeArrowheads="1"/>
          </p:cNvSpPr>
          <p:nvPr/>
        </p:nvSpPr>
        <p:spPr bwMode="auto">
          <a:xfrm>
            <a:off x="3786182" y="686264"/>
            <a:ext cx="514353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工作原理</a:t>
            </a:r>
            <a:endParaRPr kumimoji="0" 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以激光作为光源，在传统光学显微镜基础上采用共轭聚焦原理和装置，并利用计算机采集和处理光信号后进行分析和输出。激光共聚焦扫描显微镜既可以用于观察细胞形态，也可以用于细胞内生化成分的定量分析、光密度统计以及细胞形态的测量</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endParaRPr kumimoji="0" lang="en-US" alt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基本信息</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厂家：</a:t>
            </a: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r>
              <a:rPr kumimoji="0" lang="en-US" altLang="zh-CN" sz="1200" b="1" i="0" u="none" strike="noStrike" cap="none" normalizeH="0" baseline="0" dirty="0" err="1" smtClean="0">
                <a:ln>
                  <a:noFill/>
                </a:ln>
                <a:solidFill>
                  <a:schemeClr val="tx1"/>
                </a:solidFill>
                <a:effectLst/>
                <a:latin typeface="Times New Roman" pitchFamily="18" charset="0"/>
                <a:ea typeface="楷体" pitchFamily="49" charset="-122"/>
                <a:cs typeface="Times New Roman" pitchFamily="18" charset="0"/>
              </a:rPr>
              <a:t>Zeiss</a:t>
            </a: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公司</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型号：</a:t>
            </a: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r>
              <a:rPr kumimoji="0" lang="en-US" alt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LSM 700</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endParaRPr kumimoji="0" lang="en-US" alt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仪器特点</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借助全自动硬件实现快速扫描；</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VSD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分光镜可实现光谱成像：在 </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LSM 700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的两个检测器之间以 </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1 nm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的步进来拆分发射光；</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err="1" smtClean="0">
                <a:ln>
                  <a:noFill/>
                </a:ln>
                <a:solidFill>
                  <a:schemeClr val="tx1"/>
                </a:solidFill>
                <a:effectLst/>
                <a:latin typeface="Times New Roman" pitchFamily="18" charset="0"/>
                <a:ea typeface="楷体" pitchFamily="49" charset="-122"/>
                <a:cs typeface="Times New Roman" pitchFamily="18" charset="0"/>
              </a:rPr>
              <a:t>FixGATE</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主分光镜能有效地分离发射光和激发光：从而获得具有高灵敏度和最佳信噪比的高品质图像；</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主要技术指标</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荧光倒置显微镜：具有明场、荧光、</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DIC</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观察方式；</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物镜：</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10x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20x</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40x</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63x(</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油镜</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激光配置：</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405nm</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488nm</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555nm</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639nm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活细胞培养系统等。</a:t>
            </a:r>
            <a:endParaRPr kumimoji="0" lang="zh-CN" altLang="en-US" sz="18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
        <p:nvSpPr>
          <p:cNvPr id="10" name="矩形 9"/>
          <p:cNvSpPr/>
          <p:nvPr/>
        </p:nvSpPr>
        <p:spPr>
          <a:xfrm>
            <a:off x="1357290" y="4429138"/>
            <a:ext cx="2044149" cy="369332"/>
          </a:xfrm>
          <a:prstGeom prst="rect">
            <a:avLst/>
          </a:prstGeom>
        </p:spPr>
        <p:txBody>
          <a:bodyPr wrap="none">
            <a:spAutoFit/>
          </a:bodyPr>
          <a:lstStyle/>
          <a:p>
            <a:pPr lvl="0" fontAlgn="base">
              <a:spcBef>
                <a:spcPct val="0"/>
              </a:spcBef>
              <a:spcAft>
                <a:spcPct val="0"/>
              </a:spcAft>
            </a:pPr>
            <a:r>
              <a:rPr kumimoji="0" lang="zh-CN"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激光共聚焦显微镜</a:t>
            </a:r>
            <a:endParaRPr kumimoji="0" lang="zh-CN" sz="7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大仪简介</a:t>
            </a:r>
            <a:endParaRPr lang="zh-CN" altLang="en-US" sz="3900" dirty="0">
              <a:solidFill>
                <a:srgbClr val="0070C0"/>
              </a:solidFill>
              <a:effectLst/>
              <a:latin typeface="黑体" pitchFamily="49" charset="-122"/>
              <a:ea typeface="黑体" pitchFamily="49" charset="-122"/>
            </a:endParaRPr>
          </a:p>
        </p:txBody>
      </p:sp>
      <p:pic>
        <p:nvPicPr>
          <p:cNvPr id="33794" name="图片 8" descr="`[O@]}[KO3FHO5P4{M40JQA"/>
          <p:cNvPicPr>
            <a:picLocks noChangeAspect="1" noChangeArrowheads="1"/>
          </p:cNvPicPr>
          <p:nvPr/>
        </p:nvPicPr>
        <p:blipFill>
          <a:blip r:embed="rId2"/>
          <a:srcRect/>
          <a:stretch>
            <a:fillRect/>
          </a:stretch>
        </p:blipFill>
        <p:spPr bwMode="auto">
          <a:xfrm>
            <a:off x="1490650" y="2714626"/>
            <a:ext cx="1857388" cy="1704988"/>
          </a:xfrm>
          <a:prstGeom prst="rect">
            <a:avLst/>
          </a:prstGeom>
          <a:noFill/>
        </p:spPr>
      </p:pic>
      <p:pic>
        <p:nvPicPr>
          <p:cNvPr id="33793" name="图片 9"/>
          <p:cNvPicPr>
            <a:picLocks noChangeAspect="1" noChangeArrowheads="1"/>
          </p:cNvPicPr>
          <p:nvPr/>
        </p:nvPicPr>
        <p:blipFill>
          <a:blip r:embed="rId3"/>
          <a:srcRect r="33898"/>
          <a:stretch>
            <a:fillRect/>
          </a:stretch>
        </p:blipFill>
        <p:spPr bwMode="auto">
          <a:xfrm>
            <a:off x="1571604" y="1174296"/>
            <a:ext cx="1500198" cy="1540330"/>
          </a:xfrm>
          <a:prstGeom prst="rect">
            <a:avLst/>
          </a:prstGeom>
          <a:noFill/>
        </p:spPr>
      </p:pic>
      <p:sp>
        <p:nvSpPr>
          <p:cNvPr id="337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3796" name="Rectangle 4"/>
          <p:cNvSpPr>
            <a:spLocks noChangeArrowheads="1"/>
          </p:cNvSpPr>
          <p:nvPr/>
        </p:nvSpPr>
        <p:spPr bwMode="auto">
          <a:xfrm>
            <a:off x="266700" y="2162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1357290" y="4429138"/>
            <a:ext cx="1643074" cy="369332"/>
          </a:xfrm>
          <a:prstGeom prst="rect">
            <a:avLst/>
          </a:prstGeom>
        </p:spPr>
        <p:txBody>
          <a:bodyPr wrap="square">
            <a:spAutoFit/>
          </a:bodyPr>
          <a:lstStyle/>
          <a:p>
            <a:pPr lvl="0" algn="ctr" fontAlgn="base">
              <a:spcBef>
                <a:spcPct val="0"/>
              </a:spcBef>
              <a:spcAft>
                <a:spcPct val="0"/>
              </a:spcAft>
            </a:pP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流式细胞仪</a:t>
            </a:r>
            <a:endParaRPr kumimoji="0" lang="zh-CN" sz="7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
        <p:nvSpPr>
          <p:cNvPr id="11" name="矩形 10"/>
          <p:cNvSpPr/>
          <p:nvPr/>
        </p:nvSpPr>
        <p:spPr>
          <a:xfrm>
            <a:off x="3868738" y="714362"/>
            <a:ext cx="4951412" cy="4154984"/>
          </a:xfrm>
          <a:prstGeom prst="rect">
            <a:avLst/>
          </a:prstGeom>
        </p:spPr>
        <p:txBody>
          <a:bodyPr wrap="square">
            <a:spAutoFit/>
          </a:bodyPr>
          <a:lstStyle/>
          <a:p>
            <a:pPr lvl="0" fontAlgn="base">
              <a:spcBef>
                <a:spcPct val="0"/>
              </a:spcBef>
              <a:spcAft>
                <a:spcPct val="0"/>
              </a:spcAft>
              <a:tabLst>
                <a:tab pos="457200" algn="l"/>
              </a:tabLst>
            </a:pPr>
            <a:r>
              <a:rPr lang="zh-CN" altLang="en-US" sz="1200" b="1" dirty="0">
                <a:solidFill>
                  <a:prstClr val="black"/>
                </a:solidFill>
                <a:latin typeface="Times New Roman" pitchFamily="18" charset="0"/>
                <a:ea typeface="楷体" pitchFamily="49" charset="-122"/>
                <a:cs typeface="Times New Roman" pitchFamily="18" charset="0"/>
              </a:rPr>
              <a:t>工作原理</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流式细胞仪利用光学和电学原理能够快速、精确的对单个细胞（或生物学颗粒）的理化特性进行多参数定性和定量分析。 </a:t>
            </a:r>
            <a:endParaRPr lang="en-US" altLang="zh-CN" sz="1200" dirty="0" smtClean="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tabLst>
                <a:tab pos="457200" algn="l"/>
              </a:tabLst>
            </a:pP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tabLst>
                <a:tab pos="457200" algn="l"/>
              </a:tabLst>
            </a:pPr>
            <a:r>
              <a:rPr lang="zh-CN" altLang="en-US" sz="1200" b="1" dirty="0">
                <a:solidFill>
                  <a:prstClr val="black"/>
                </a:solidFill>
                <a:latin typeface="Times New Roman" pitchFamily="18" charset="0"/>
                <a:ea typeface="楷体" pitchFamily="49" charset="-122"/>
                <a:cs typeface="Times New Roman" pitchFamily="18" charset="0"/>
              </a:rPr>
              <a:t>基本信息</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厂家： </a:t>
            </a:r>
            <a:r>
              <a:rPr lang="en-US" altLang="zh-CN" sz="1200" dirty="0" err="1">
                <a:solidFill>
                  <a:prstClr val="black"/>
                </a:solidFill>
                <a:latin typeface="Times New Roman" pitchFamily="18" charset="0"/>
                <a:ea typeface="楷体" pitchFamily="49" charset="-122"/>
                <a:cs typeface="Times New Roman" pitchFamily="18" charset="0"/>
              </a:rPr>
              <a:t>Miltenyi</a:t>
            </a:r>
            <a:r>
              <a:rPr lang="en-US" altLang="zh-CN" sz="1200" dirty="0">
                <a:solidFill>
                  <a:prstClr val="black"/>
                </a:solidFill>
                <a:latin typeface="Times New Roman" pitchFamily="18" charset="0"/>
                <a:ea typeface="楷体" pitchFamily="49" charset="-122"/>
                <a:cs typeface="Times New Roman" pitchFamily="18" charset="0"/>
              </a:rPr>
              <a:t> </a:t>
            </a:r>
            <a:r>
              <a:rPr lang="zh-CN" altLang="en-US" sz="1200" dirty="0">
                <a:solidFill>
                  <a:prstClr val="black"/>
                </a:solidFill>
                <a:latin typeface="Times New Roman" pitchFamily="18" charset="0"/>
                <a:ea typeface="楷体" pitchFamily="49" charset="-122"/>
                <a:cs typeface="Times New Roman" pitchFamily="18" charset="0"/>
              </a:rPr>
              <a:t>公司 </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 型号： </a:t>
            </a:r>
            <a:r>
              <a:rPr lang="en-US" altLang="zh-CN" sz="1200" dirty="0" err="1">
                <a:solidFill>
                  <a:prstClr val="black"/>
                </a:solidFill>
                <a:latin typeface="Times New Roman" pitchFamily="18" charset="0"/>
                <a:ea typeface="楷体" pitchFamily="49" charset="-122"/>
                <a:cs typeface="Times New Roman" pitchFamily="18" charset="0"/>
              </a:rPr>
              <a:t>MACSQuant</a:t>
            </a:r>
            <a:r>
              <a:rPr lang="en-US" altLang="zh-CN" sz="1200" dirty="0">
                <a:solidFill>
                  <a:prstClr val="black"/>
                </a:solidFill>
                <a:latin typeface="Times New Roman" pitchFamily="18" charset="0"/>
                <a:ea typeface="楷体" pitchFamily="49" charset="-122"/>
                <a:cs typeface="Times New Roman" pitchFamily="18" charset="0"/>
              </a:rPr>
              <a:t> Analyzer 10 </a:t>
            </a:r>
            <a:endParaRPr lang="en-US" altLang="zh-CN" sz="1200" dirty="0" smtClean="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endParaRPr lang="en-US" altLang="zh-CN"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tabLst>
                <a:tab pos="457200" algn="l"/>
              </a:tabLst>
            </a:pPr>
            <a:r>
              <a:rPr lang="zh-CN" altLang="en-US" sz="1200" b="1" dirty="0">
                <a:solidFill>
                  <a:prstClr val="black"/>
                </a:solidFill>
                <a:latin typeface="Times New Roman" pitchFamily="18" charset="0"/>
                <a:ea typeface="楷体" pitchFamily="49" charset="-122"/>
                <a:cs typeface="Times New Roman" pitchFamily="18" charset="0"/>
              </a:rPr>
              <a:t>仪器特点</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绝对细胞计数：使用机械臂可进行精确的容积吸取 </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多参数流式分析：</a:t>
            </a:r>
            <a:r>
              <a:rPr lang="en-US" altLang="zh-CN" sz="1200" dirty="0">
                <a:solidFill>
                  <a:prstClr val="black"/>
                </a:solidFill>
                <a:latin typeface="Times New Roman" pitchFamily="18" charset="0"/>
                <a:ea typeface="楷体" pitchFamily="49" charset="-122"/>
                <a:cs typeface="Times New Roman" pitchFamily="18" charset="0"/>
              </a:rPr>
              <a:t>8</a:t>
            </a:r>
            <a:r>
              <a:rPr lang="zh-CN" altLang="en-US" sz="1200" dirty="0">
                <a:solidFill>
                  <a:prstClr val="black"/>
                </a:solidFill>
                <a:latin typeface="Times New Roman" pitchFamily="18" charset="0"/>
                <a:ea typeface="楷体" pitchFamily="49" charset="-122"/>
                <a:cs typeface="Times New Roman" pitchFamily="18" charset="0"/>
              </a:rPr>
              <a:t>个荧光通道，</a:t>
            </a:r>
            <a:r>
              <a:rPr lang="en-US" altLang="zh-CN" sz="1200" dirty="0">
                <a:solidFill>
                  <a:prstClr val="black"/>
                </a:solidFill>
                <a:latin typeface="Times New Roman" pitchFamily="18" charset="0"/>
                <a:ea typeface="楷体" pitchFamily="49" charset="-122"/>
                <a:cs typeface="Times New Roman" pitchFamily="18" charset="0"/>
              </a:rPr>
              <a:t>2</a:t>
            </a:r>
            <a:r>
              <a:rPr lang="zh-CN" altLang="en-US" sz="1200" dirty="0">
                <a:solidFill>
                  <a:prstClr val="black"/>
                </a:solidFill>
                <a:latin typeface="Times New Roman" pitchFamily="18" charset="0"/>
                <a:ea typeface="楷体" pitchFamily="49" charset="-122"/>
                <a:cs typeface="Times New Roman" pitchFamily="18" charset="0"/>
              </a:rPr>
              <a:t>个散射通道 </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稳定的光学系统</a:t>
            </a:r>
            <a:r>
              <a:rPr lang="en-US" altLang="zh-CN" sz="1200" dirty="0">
                <a:solidFill>
                  <a:prstClr val="black"/>
                </a:solidFill>
                <a:latin typeface="Times New Roman" pitchFamily="18" charset="0"/>
                <a:ea typeface="楷体" pitchFamily="49" charset="-122"/>
                <a:cs typeface="Times New Roman" pitchFamily="18" charset="0"/>
              </a:rPr>
              <a:t>: </a:t>
            </a:r>
            <a:r>
              <a:rPr lang="zh-CN" altLang="en-US" sz="1200" dirty="0">
                <a:solidFill>
                  <a:prstClr val="black"/>
                </a:solidFill>
                <a:latin typeface="Times New Roman" pitchFamily="18" charset="0"/>
                <a:ea typeface="楷体" pitchFamily="49" charset="-122"/>
                <a:cs typeface="Times New Roman" pitchFamily="18" charset="0"/>
              </a:rPr>
              <a:t>三种强激光 </a:t>
            </a:r>
            <a:r>
              <a:rPr lang="en-US" altLang="zh-CN" sz="1200" dirty="0">
                <a:solidFill>
                  <a:prstClr val="black"/>
                </a:solidFill>
                <a:latin typeface="Times New Roman" pitchFamily="18" charset="0"/>
                <a:ea typeface="楷体" pitchFamily="49" charset="-122"/>
                <a:cs typeface="Times New Roman" pitchFamily="18" charset="0"/>
              </a:rPr>
              <a:t>(</a:t>
            </a:r>
            <a:r>
              <a:rPr lang="zh-CN" altLang="en-US" sz="1200" dirty="0">
                <a:solidFill>
                  <a:prstClr val="black"/>
                </a:solidFill>
                <a:latin typeface="Times New Roman" pitchFamily="18" charset="0"/>
                <a:ea typeface="楷体" pitchFamily="49" charset="-122"/>
                <a:cs typeface="Times New Roman" pitchFamily="18" charset="0"/>
              </a:rPr>
              <a:t>紫色，蓝色，红色</a:t>
            </a:r>
            <a:r>
              <a:rPr lang="en-US" altLang="zh-CN" sz="1200" dirty="0">
                <a:solidFill>
                  <a:prstClr val="black"/>
                </a:solidFill>
                <a:latin typeface="Times New Roman" pitchFamily="18" charset="0"/>
                <a:ea typeface="楷体" pitchFamily="49" charset="-122"/>
                <a:cs typeface="Times New Roman" pitchFamily="18" charset="0"/>
              </a:rPr>
              <a:t>) </a:t>
            </a:r>
            <a:r>
              <a:rPr lang="zh-CN" altLang="en-US" sz="1200" dirty="0">
                <a:solidFill>
                  <a:prstClr val="black"/>
                </a:solidFill>
                <a:latin typeface="Times New Roman" pitchFamily="18" charset="0"/>
                <a:ea typeface="楷体" pitchFamily="49" charset="-122"/>
                <a:cs typeface="Times New Roman" pitchFamily="18" charset="0"/>
              </a:rPr>
              <a:t>安全地固定于光学组件中 </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荧光染料选择范围广，可进行多色细胞分析 </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tabLst>
                <a:tab pos="457200" algn="l"/>
              </a:tabLst>
            </a:pPr>
            <a:endParaRPr lang="en-US" altLang="zh-CN" sz="1200" b="1" dirty="0" smtClean="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tabLst>
                <a:tab pos="457200" algn="l"/>
              </a:tabLst>
            </a:pPr>
            <a:r>
              <a:rPr lang="zh-CN" altLang="en-US" sz="1200" b="1" dirty="0" smtClean="0">
                <a:solidFill>
                  <a:prstClr val="black"/>
                </a:solidFill>
                <a:latin typeface="Times New Roman" pitchFamily="18" charset="0"/>
                <a:ea typeface="楷体" pitchFamily="49" charset="-122"/>
                <a:cs typeface="Times New Roman" pitchFamily="18" charset="0"/>
              </a:rPr>
              <a:t>主要</a:t>
            </a:r>
            <a:r>
              <a:rPr lang="zh-CN" altLang="en-US" sz="1200" b="1" dirty="0">
                <a:solidFill>
                  <a:prstClr val="black"/>
                </a:solidFill>
                <a:latin typeface="Times New Roman" pitchFamily="18" charset="0"/>
                <a:ea typeface="楷体" pitchFamily="49" charset="-122"/>
                <a:cs typeface="Times New Roman" pitchFamily="18" charset="0"/>
              </a:rPr>
              <a:t>技术指标 </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激光：</a:t>
            </a:r>
            <a:r>
              <a:rPr lang="en-US" altLang="zh-CN" sz="1200" dirty="0">
                <a:solidFill>
                  <a:prstClr val="black"/>
                </a:solidFill>
                <a:latin typeface="Times New Roman" pitchFamily="18" charset="0"/>
                <a:ea typeface="楷体" pitchFamily="49" charset="-122"/>
                <a:cs typeface="Times New Roman" pitchFamily="18" charset="0"/>
              </a:rPr>
              <a:t>3</a:t>
            </a:r>
            <a:r>
              <a:rPr lang="zh-CN" altLang="en-US" sz="1200" dirty="0">
                <a:solidFill>
                  <a:prstClr val="black"/>
                </a:solidFill>
                <a:latin typeface="Times New Roman" pitchFamily="18" charset="0"/>
                <a:ea typeface="楷体" pitchFamily="49" charset="-122"/>
                <a:cs typeface="Times New Roman" pitchFamily="18" charset="0"/>
              </a:rPr>
              <a:t>根空气冷却激光（激发波长：</a:t>
            </a:r>
            <a:r>
              <a:rPr lang="en-US" altLang="zh-CN" sz="1200" dirty="0">
                <a:solidFill>
                  <a:prstClr val="black"/>
                </a:solidFill>
                <a:latin typeface="Times New Roman" pitchFamily="18" charset="0"/>
                <a:ea typeface="楷体" pitchFamily="49" charset="-122"/>
                <a:cs typeface="Times New Roman" pitchFamily="18" charset="0"/>
              </a:rPr>
              <a:t>405nm</a:t>
            </a:r>
            <a:r>
              <a:rPr lang="zh-CN" altLang="en-US" sz="1200" dirty="0">
                <a:solidFill>
                  <a:prstClr val="black"/>
                </a:solidFill>
                <a:latin typeface="Times New Roman" pitchFamily="18" charset="0"/>
                <a:ea typeface="楷体" pitchFamily="49" charset="-122"/>
                <a:cs typeface="Times New Roman" pitchFamily="18" charset="0"/>
              </a:rPr>
              <a:t>，</a:t>
            </a:r>
            <a:r>
              <a:rPr lang="en-US" altLang="zh-CN" sz="1200" dirty="0">
                <a:solidFill>
                  <a:prstClr val="black"/>
                </a:solidFill>
                <a:latin typeface="Times New Roman" pitchFamily="18" charset="0"/>
                <a:ea typeface="楷体" pitchFamily="49" charset="-122"/>
                <a:cs typeface="Times New Roman" pitchFamily="18" charset="0"/>
              </a:rPr>
              <a:t>488nm</a:t>
            </a:r>
            <a:r>
              <a:rPr lang="zh-CN" altLang="en-US" sz="1200" dirty="0">
                <a:solidFill>
                  <a:prstClr val="black"/>
                </a:solidFill>
                <a:latin typeface="Times New Roman" pitchFamily="18" charset="0"/>
                <a:ea typeface="楷体" pitchFamily="49" charset="-122"/>
                <a:cs typeface="Times New Roman" pitchFamily="18" charset="0"/>
              </a:rPr>
              <a:t>，</a:t>
            </a:r>
            <a:r>
              <a:rPr lang="en-US" altLang="zh-CN" sz="1200" dirty="0">
                <a:solidFill>
                  <a:prstClr val="black"/>
                </a:solidFill>
                <a:latin typeface="Times New Roman" pitchFamily="18" charset="0"/>
                <a:ea typeface="楷体" pitchFamily="49" charset="-122"/>
                <a:cs typeface="Times New Roman" pitchFamily="18" charset="0"/>
              </a:rPr>
              <a:t>635nm</a:t>
            </a:r>
            <a:r>
              <a:rPr lang="zh-CN" altLang="en-US" sz="1200" dirty="0">
                <a:solidFill>
                  <a:prstClr val="black"/>
                </a:solidFill>
                <a:latin typeface="Times New Roman" pitchFamily="18" charset="0"/>
                <a:ea typeface="楷体" pitchFamily="49" charset="-122"/>
                <a:cs typeface="Times New Roman" pitchFamily="18" charset="0"/>
              </a:rPr>
              <a:t>）；</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可选参数：</a:t>
            </a:r>
            <a:r>
              <a:rPr lang="en-US" altLang="zh-CN" sz="1200" dirty="0">
                <a:solidFill>
                  <a:prstClr val="black"/>
                </a:solidFill>
                <a:latin typeface="Times New Roman" pitchFamily="18" charset="0"/>
                <a:ea typeface="楷体" pitchFamily="49" charset="-122"/>
                <a:cs typeface="Times New Roman" pitchFamily="18" charset="0"/>
              </a:rPr>
              <a:t>FSC</a:t>
            </a:r>
            <a:r>
              <a:rPr lang="zh-CN" altLang="en-US" sz="1200" dirty="0">
                <a:solidFill>
                  <a:prstClr val="black"/>
                </a:solidFill>
                <a:latin typeface="Times New Roman" pitchFamily="18" charset="0"/>
                <a:ea typeface="楷体" pitchFamily="49" charset="-122"/>
                <a:cs typeface="Times New Roman" pitchFamily="18" charset="0"/>
              </a:rPr>
              <a:t>，</a:t>
            </a:r>
            <a:r>
              <a:rPr lang="en-US" altLang="zh-CN" sz="1200" dirty="0">
                <a:solidFill>
                  <a:prstClr val="black"/>
                </a:solidFill>
                <a:latin typeface="Times New Roman" pitchFamily="18" charset="0"/>
                <a:ea typeface="楷体" pitchFamily="49" charset="-122"/>
                <a:cs typeface="Times New Roman" pitchFamily="18" charset="0"/>
              </a:rPr>
              <a:t>SSC</a:t>
            </a:r>
            <a:r>
              <a:rPr lang="zh-CN" altLang="en-US" sz="1200" dirty="0">
                <a:solidFill>
                  <a:prstClr val="black"/>
                </a:solidFill>
                <a:latin typeface="Times New Roman" pitchFamily="18" charset="0"/>
                <a:ea typeface="楷体" pitchFamily="49" charset="-122"/>
                <a:cs typeface="Times New Roman" pitchFamily="18" charset="0"/>
              </a:rPr>
              <a:t>和八个荧光通道；</a:t>
            </a:r>
            <a:br>
              <a:rPr lang="zh-CN" altLang="en-US" sz="1200" dirty="0">
                <a:solidFill>
                  <a:prstClr val="black"/>
                </a:solidFill>
                <a:latin typeface="Times New Roman" pitchFamily="18" charset="0"/>
                <a:ea typeface="楷体" pitchFamily="49" charset="-122"/>
                <a:cs typeface="Times New Roman" pitchFamily="18" charset="0"/>
              </a:rPr>
            </a:br>
            <a:r>
              <a:rPr lang="zh-CN" altLang="en-US" sz="1200" dirty="0">
                <a:solidFill>
                  <a:prstClr val="black"/>
                </a:solidFill>
                <a:latin typeface="Times New Roman" pitchFamily="18" charset="0"/>
                <a:ea typeface="楷体" pitchFamily="49" charset="-122"/>
                <a:cs typeface="Times New Roman" pitchFamily="18" charset="0"/>
              </a:rPr>
              <a:t>分析速率：高达</a:t>
            </a:r>
            <a:r>
              <a:rPr lang="en-US" altLang="zh-CN" sz="1200" dirty="0">
                <a:solidFill>
                  <a:prstClr val="black"/>
                </a:solidFill>
                <a:latin typeface="Times New Roman" pitchFamily="18" charset="0"/>
                <a:ea typeface="楷体" pitchFamily="49" charset="-122"/>
                <a:cs typeface="Times New Roman" pitchFamily="18" charset="0"/>
              </a:rPr>
              <a:t>104events/second</a:t>
            </a:r>
            <a:r>
              <a:rPr lang="zh-CN" altLang="en-US" sz="1200" dirty="0">
                <a:solidFill>
                  <a:prstClr val="black"/>
                </a:solidFill>
                <a:latin typeface="Times New Roman" pitchFamily="18" charset="0"/>
                <a:ea typeface="楷体" pitchFamily="49" charset="-122"/>
                <a:cs typeface="Times New Roman" pitchFamily="18" charset="0"/>
              </a:rPr>
              <a:t>（结合</a:t>
            </a:r>
            <a:r>
              <a:rPr lang="en-US" altLang="zh-CN" sz="1200" dirty="0">
                <a:solidFill>
                  <a:prstClr val="black"/>
                </a:solidFill>
                <a:latin typeface="Times New Roman" pitchFamily="18" charset="0"/>
                <a:ea typeface="楷体" pitchFamily="49" charset="-122"/>
                <a:cs typeface="Times New Roman" pitchFamily="18" charset="0"/>
              </a:rPr>
              <a:t>MACS® </a:t>
            </a:r>
            <a:r>
              <a:rPr lang="zh-CN" altLang="en-US" sz="1200" dirty="0">
                <a:solidFill>
                  <a:prstClr val="black"/>
                </a:solidFill>
                <a:latin typeface="Times New Roman" pitchFamily="18" charset="0"/>
                <a:ea typeface="楷体" pitchFamily="49" charset="-122"/>
                <a:cs typeface="Times New Roman" pitchFamily="18" charset="0"/>
              </a:rPr>
              <a:t>富集单元可高达</a:t>
            </a:r>
            <a:r>
              <a:rPr lang="en-US" altLang="zh-CN" sz="1200" dirty="0">
                <a:solidFill>
                  <a:prstClr val="black"/>
                </a:solidFill>
                <a:latin typeface="Times New Roman" pitchFamily="18" charset="0"/>
                <a:ea typeface="楷体" pitchFamily="49" charset="-122"/>
                <a:cs typeface="Times New Roman" pitchFamily="18" charset="0"/>
              </a:rPr>
              <a:t>106events/second</a:t>
            </a:r>
            <a:r>
              <a:rPr lang="zh-CN" altLang="en-US" sz="1200" dirty="0">
                <a:solidFill>
                  <a:prstClr val="black"/>
                </a:solidFill>
                <a:latin typeface="Times New Roman" pitchFamily="18" charset="0"/>
                <a:ea typeface="楷体" pitchFamily="49" charset="-122"/>
                <a:cs typeface="Times New Roman" pitchFamily="18" charset="0"/>
              </a:rPr>
              <a:t>）；</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荧光分辨率：</a:t>
            </a:r>
            <a:r>
              <a:rPr lang="en-US" altLang="zh-CN" sz="1200" dirty="0">
                <a:solidFill>
                  <a:prstClr val="black"/>
                </a:solidFill>
                <a:latin typeface="Times New Roman" pitchFamily="18" charset="0"/>
                <a:ea typeface="楷体" pitchFamily="49" charset="-122"/>
                <a:cs typeface="Times New Roman" pitchFamily="18" charset="0"/>
              </a:rPr>
              <a:t>&lt;5% CVs(FITC/PE/APC)</a:t>
            </a:r>
            <a:r>
              <a:rPr lang="zh-CN" altLang="en-US" sz="1200" dirty="0">
                <a:solidFill>
                  <a:prstClr val="black"/>
                </a:solidFill>
                <a:latin typeface="Times New Roman" pitchFamily="18" charset="0"/>
                <a:ea typeface="楷体" pitchFamily="49" charset="-122"/>
                <a:cs typeface="Times New Roman" pitchFamily="18" charset="0"/>
              </a:rPr>
              <a:t>；</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en-US" altLang="zh-CN" sz="1200" dirty="0">
                <a:solidFill>
                  <a:prstClr val="black"/>
                </a:solidFill>
                <a:latin typeface="Times New Roman" pitchFamily="18" charset="0"/>
                <a:ea typeface="楷体" pitchFamily="49" charset="-122"/>
                <a:cs typeface="Times New Roman" pitchFamily="18" charset="0"/>
              </a:rPr>
              <a:t>MACS® </a:t>
            </a:r>
            <a:r>
              <a:rPr lang="zh-CN" altLang="en-US" sz="1200" dirty="0">
                <a:solidFill>
                  <a:prstClr val="black"/>
                </a:solidFill>
                <a:latin typeface="Times New Roman" pitchFamily="18" charset="0"/>
                <a:ea typeface="楷体" pitchFamily="49" charset="-122"/>
                <a:cs typeface="Times New Roman" pitchFamily="18" charset="0"/>
              </a:rPr>
              <a:t>细胞富集单位：预富集稀有细胞群体用于分析；</a:t>
            </a:r>
            <a:endParaRPr lang="zh-CN" altLang="en-US" sz="600" dirty="0">
              <a:solidFill>
                <a:prstClr val="black"/>
              </a:solidFill>
              <a:latin typeface="Times New Roman" pitchFamily="18" charset="0"/>
              <a:ea typeface="楷体" pitchFamily="49" charset="-122"/>
              <a:cs typeface="Times New Roman" pitchFamily="18" charset="0"/>
            </a:endParaRPr>
          </a:p>
          <a:p>
            <a:pPr lvl="0" eaLnBrk="0" fontAlgn="base" hangingPunct="0">
              <a:spcBef>
                <a:spcPct val="0"/>
              </a:spcBef>
              <a:spcAft>
                <a:spcPct val="0"/>
              </a:spcAft>
              <a:buFontTx/>
              <a:buChar char="•"/>
              <a:tabLst>
                <a:tab pos="457200" algn="l"/>
              </a:tabLst>
            </a:pPr>
            <a:r>
              <a:rPr lang="zh-CN" altLang="en-US" sz="1200" dirty="0">
                <a:solidFill>
                  <a:prstClr val="black"/>
                </a:solidFill>
                <a:latin typeface="Times New Roman" pitchFamily="18" charset="0"/>
                <a:ea typeface="楷体" pitchFamily="49" charset="-122"/>
                <a:cs typeface="Times New Roman" pitchFamily="18" charset="0"/>
              </a:rPr>
              <a:t>样本摄取：摄取仓（可沿</a:t>
            </a:r>
            <a:r>
              <a:rPr lang="en-US" altLang="zh-CN" sz="1200" dirty="0">
                <a:solidFill>
                  <a:prstClr val="black"/>
                </a:solidFill>
                <a:latin typeface="Times New Roman" pitchFamily="18" charset="0"/>
                <a:ea typeface="楷体" pitchFamily="49" charset="-122"/>
                <a:cs typeface="Times New Roman" pitchFamily="18" charset="0"/>
              </a:rPr>
              <a:t>y/z</a:t>
            </a:r>
            <a:r>
              <a:rPr lang="zh-CN" altLang="en-US" sz="1200" dirty="0">
                <a:solidFill>
                  <a:prstClr val="black"/>
                </a:solidFill>
                <a:latin typeface="Times New Roman" pitchFamily="18" charset="0"/>
                <a:ea typeface="楷体" pitchFamily="49" charset="-122"/>
                <a:cs typeface="Times New Roman" pitchFamily="18" charset="0"/>
              </a:rPr>
              <a:t>轴运动）配备浸入传感器和自动清洗站。</a:t>
            </a:r>
            <a:endParaRPr lang="zh-CN" altLang="en-US" dirty="0">
              <a:solidFill>
                <a:prstClr val="black"/>
              </a:solidFill>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4817" name="Picture 1"/>
          <p:cNvPicPr>
            <a:picLocks noChangeAspect="1" noChangeArrowheads="1"/>
          </p:cNvPicPr>
          <p:nvPr/>
        </p:nvPicPr>
        <p:blipFill>
          <a:blip r:embed="rId2" cstate="print"/>
          <a:srcRect l="1593" r="53805"/>
          <a:stretch>
            <a:fillRect/>
          </a:stretch>
        </p:blipFill>
        <p:spPr bwMode="auto">
          <a:xfrm>
            <a:off x="1571604" y="2571750"/>
            <a:ext cx="1606999" cy="1803397"/>
          </a:xfrm>
          <a:prstGeom prst="rect">
            <a:avLst/>
          </a:prstGeom>
          <a:noFill/>
        </p:spPr>
      </p:pic>
      <p:pic>
        <p:nvPicPr>
          <p:cNvPr id="6" name="Picture 1"/>
          <p:cNvPicPr>
            <a:picLocks noChangeAspect="1" noChangeArrowheads="1"/>
          </p:cNvPicPr>
          <p:nvPr/>
        </p:nvPicPr>
        <p:blipFill>
          <a:blip r:embed="rId3" cstate="print"/>
          <a:srcRect l="60531"/>
          <a:stretch>
            <a:fillRect/>
          </a:stretch>
        </p:blipFill>
        <p:spPr bwMode="auto">
          <a:xfrm>
            <a:off x="1714480" y="1136180"/>
            <a:ext cx="1131997" cy="1435570"/>
          </a:xfrm>
          <a:prstGeom prst="rect">
            <a:avLst/>
          </a:prstGeom>
          <a:noFill/>
        </p:spPr>
      </p:pic>
      <p:sp>
        <p:nvSpPr>
          <p:cNvPr id="7" name="矩形 6"/>
          <p:cNvSpPr/>
          <p:nvPr/>
        </p:nvSpPr>
        <p:spPr>
          <a:xfrm>
            <a:off x="1510644" y="4429138"/>
            <a:ext cx="1346844" cy="369332"/>
          </a:xfrm>
          <a:prstGeom prst="rect">
            <a:avLst/>
          </a:prstGeom>
        </p:spPr>
        <p:txBody>
          <a:bodyPr wrap="none">
            <a:spAutoFit/>
          </a:bodyPr>
          <a:lstStyle/>
          <a:p>
            <a:pPr lvl="0" fontAlgn="base">
              <a:spcBef>
                <a:spcPct val="0"/>
              </a:spcBef>
              <a:spcAft>
                <a:spcPct val="0"/>
              </a:spcAft>
            </a:pP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超速离心机</a:t>
            </a:r>
            <a:endParaRPr kumimoji="0" lang="zh-CN" sz="7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
        <p:nvSpPr>
          <p:cNvPr id="8"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大仪简介</a:t>
            </a:r>
            <a:endParaRPr lang="zh-CN" altLang="en-US" sz="3900" dirty="0">
              <a:solidFill>
                <a:srgbClr val="0070C0"/>
              </a:solidFill>
              <a:effectLst/>
              <a:latin typeface="黑体" pitchFamily="49" charset="-122"/>
              <a:ea typeface="黑体" pitchFamily="49" charset="-122"/>
            </a:endParaRPr>
          </a:p>
        </p:txBody>
      </p:sp>
      <p:sp>
        <p:nvSpPr>
          <p:cNvPr id="34819" name="Rectangle 3"/>
          <p:cNvSpPr>
            <a:spLocks noChangeArrowheads="1"/>
          </p:cNvSpPr>
          <p:nvPr/>
        </p:nvSpPr>
        <p:spPr bwMode="auto">
          <a:xfrm>
            <a:off x="3868738" y="771525"/>
            <a:ext cx="495141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工作原理</a:t>
            </a:r>
            <a:endParaRPr kumimoji="0" 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超速离心技术是细胞与分子生物学研究中不可缺少的技术手段，超速离心机是完成核酸、蛋白、细胞及细胞器分离、纯化最方便有效的工具。</a:t>
            </a:r>
            <a:endPar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基本信息</a:t>
            </a:r>
            <a:endParaRPr kumimoji="0" 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厂家：</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Beckman Coulter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公司 </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型号：</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L-80XP</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仪器特点</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真空密封驱动系统，大大减低轴的磨损； </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高效脱水式真空系统，具备水气排除功能； </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转头动态惯性检测，增加操作者的安全性； </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软件以及专利设计的 </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ESP</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高效沉降程序可做模拟分离。</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主要技术指标</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最大转速：</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80000rpm</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最大离心力：</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602,000g</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独有特大</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12</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寸触幕式（</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Touch-Screen</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）操作； </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可配</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HEPA</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高效微粒隔离膜，确保仪器排出气体无细菌； </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可配特别离心管</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r>
              <a:rPr kumimoji="0" lang="en-US" altLang="zh-CN" sz="1200" b="0" i="0" u="none" strike="noStrike" cap="none" normalizeH="0" baseline="0" dirty="0" err="1" smtClean="0">
                <a:ln>
                  <a:noFill/>
                </a:ln>
                <a:solidFill>
                  <a:schemeClr val="tx1"/>
                </a:solidFill>
                <a:effectLst/>
                <a:latin typeface="Times New Roman" pitchFamily="18" charset="0"/>
                <a:ea typeface="楷体" pitchFamily="49" charset="-122"/>
                <a:cs typeface="Times New Roman" pitchFamily="18" charset="0"/>
              </a:rPr>
              <a:t>OptiSeal</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管、</a:t>
            </a:r>
            <a:r>
              <a:rPr kumimoji="0" lang="en-US" altLang="zh-CN" sz="1200" b="0" i="0" u="none" strike="noStrike" cap="none" normalizeH="0" baseline="0" dirty="0" err="1" smtClean="0">
                <a:ln>
                  <a:noFill/>
                </a:ln>
                <a:solidFill>
                  <a:schemeClr val="tx1"/>
                </a:solidFill>
                <a:effectLst/>
                <a:latin typeface="Times New Roman" pitchFamily="18" charset="0"/>
                <a:ea typeface="楷体" pitchFamily="49" charset="-122"/>
                <a:cs typeface="Times New Roman" pitchFamily="18" charset="0"/>
              </a:rPr>
              <a:t>Konical</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管、</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g-max</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管和</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Quick-Seal</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管提高工作效率。</a:t>
            </a:r>
            <a:endParaRPr kumimoji="0" lang="zh-CN" altLang="en-US" sz="18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35608" y="205979"/>
            <a:ext cx="3136392" cy="857250"/>
          </a:xfrm>
        </p:spPr>
        <p:txBody>
          <a:bodyPr>
            <a:normAutofit/>
          </a:bodyPr>
          <a:lstStyle/>
          <a:p>
            <a:r>
              <a:rPr lang="zh-CN" altLang="en-US" sz="3900" dirty="0" smtClean="0">
                <a:solidFill>
                  <a:srgbClr val="0070C0"/>
                </a:solidFill>
                <a:effectLst/>
                <a:latin typeface="黑体" pitchFamily="49" charset="-122"/>
                <a:ea typeface="黑体" pitchFamily="49" charset="-122"/>
              </a:rPr>
              <a:t>大仪简介</a:t>
            </a:r>
            <a:endParaRPr lang="zh-CN" altLang="en-US" sz="3900" dirty="0">
              <a:solidFill>
                <a:srgbClr val="0070C0"/>
              </a:solidFill>
              <a:effectLst/>
              <a:latin typeface="黑体" pitchFamily="49" charset="-122"/>
              <a:ea typeface="黑体" pitchFamily="49" charset="-122"/>
            </a:endParaRPr>
          </a:p>
        </p:txBody>
      </p:sp>
      <p:pic>
        <p:nvPicPr>
          <p:cNvPr id="5" name="图片 50" descr="C:\Users\lenovo\AppData\Roaming\Tencent\Users\596010289\QQ\WinTemp\RichOle\P(_H(TDT%X1ZHLTA]D6PXTI.png"/>
          <p:cNvPicPr>
            <a:picLocks noChangeAspect="1" noChangeArrowheads="1"/>
          </p:cNvPicPr>
          <p:nvPr/>
        </p:nvPicPr>
        <p:blipFill>
          <a:blip r:embed="rId2" cstate="print"/>
          <a:srcRect/>
          <a:stretch>
            <a:fillRect/>
          </a:stretch>
        </p:blipFill>
        <p:spPr bwMode="auto">
          <a:xfrm>
            <a:off x="1258888" y="1928808"/>
            <a:ext cx="1847872" cy="2117571"/>
          </a:xfrm>
          <a:prstGeom prst="rect">
            <a:avLst/>
          </a:prstGeom>
          <a:noFill/>
          <a:ln w="9525">
            <a:noFill/>
            <a:miter lim="800000"/>
            <a:headEnd/>
            <a:tailEnd/>
          </a:ln>
        </p:spPr>
      </p:pic>
      <p:pic>
        <p:nvPicPr>
          <p:cNvPr id="6" name="图片 51" descr="C:\Users\lenovo\AppData\Roaming\Tencent\Users\596010289\QQ\WinTemp\RichOle\DZ0GA]W88FW~IOC%SA]TC~B.png"/>
          <p:cNvPicPr>
            <a:picLocks noChangeAspect="1" noChangeArrowheads="1"/>
          </p:cNvPicPr>
          <p:nvPr/>
        </p:nvPicPr>
        <p:blipFill>
          <a:blip r:embed="rId3" cstate="print"/>
          <a:srcRect/>
          <a:stretch>
            <a:fillRect/>
          </a:stretch>
        </p:blipFill>
        <p:spPr bwMode="auto">
          <a:xfrm>
            <a:off x="1258888" y="1428742"/>
            <a:ext cx="789927" cy="1626634"/>
          </a:xfrm>
          <a:prstGeom prst="rect">
            <a:avLst/>
          </a:prstGeom>
          <a:noFill/>
          <a:ln w="9525">
            <a:noFill/>
            <a:miter lim="800000"/>
            <a:headEnd/>
            <a:tailEnd/>
          </a:ln>
        </p:spPr>
      </p:pic>
      <p:sp>
        <p:nvSpPr>
          <p:cNvPr id="7" name="矩形 6"/>
          <p:cNvSpPr/>
          <p:nvPr/>
        </p:nvSpPr>
        <p:spPr>
          <a:xfrm>
            <a:off x="1510644" y="4429138"/>
            <a:ext cx="1346844" cy="369332"/>
          </a:xfrm>
          <a:prstGeom prst="rect">
            <a:avLst/>
          </a:prstGeom>
        </p:spPr>
        <p:txBody>
          <a:bodyPr wrap="none">
            <a:spAutoFit/>
          </a:bodyPr>
          <a:lstStyle/>
          <a:p>
            <a:pPr lvl="0" fontAlgn="base">
              <a:spcBef>
                <a:spcPct val="0"/>
              </a:spcBef>
              <a:spcAft>
                <a:spcPct val="0"/>
              </a:spcAft>
            </a:pPr>
            <a:r>
              <a:rPr kumimoji="0" lang="zh-CN" altLang="en-US"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液质联用仪</a:t>
            </a:r>
            <a:endParaRPr kumimoji="0" lang="zh-CN" sz="7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
        <p:nvSpPr>
          <p:cNvPr id="35841" name="Rectangle 1"/>
          <p:cNvSpPr>
            <a:spLocks noChangeArrowheads="1"/>
          </p:cNvSpPr>
          <p:nvPr/>
        </p:nvSpPr>
        <p:spPr bwMode="auto">
          <a:xfrm>
            <a:off x="3868738" y="771525"/>
            <a:ext cx="495141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工作原理</a:t>
            </a:r>
            <a:endParaRPr kumimoji="0" 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Q-TOF/MS</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的基本结构包括</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进样系统</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(LC)</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离子源、质量分析器、检测器，样品在色谱部分和流动相分离，被离子化后，经质谱的质量分析器将离子碎片按质量数分开，经检测器得到质谱图。液质联用体现了色谱和质谱优势的互补，将色谱对复杂样品的高分离能力，与</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MS</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具有高选择性、高灵敏度及能够提供相对分子质量与结构信息的优点结合起来。</a:t>
            </a:r>
            <a:endPar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基本信息</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厂家：</a:t>
            </a:r>
            <a:r>
              <a:rPr kumimoji="0" lang="en-US" altLang="zh-CN" sz="1200" b="0" i="0" u="none" strike="noStrike" cap="none" normalizeH="0" baseline="0" dirty="0" err="1" smtClean="0">
                <a:ln>
                  <a:noFill/>
                </a:ln>
                <a:solidFill>
                  <a:schemeClr val="tx1"/>
                </a:solidFill>
                <a:effectLst/>
                <a:latin typeface="Times New Roman" pitchFamily="18" charset="0"/>
                <a:ea typeface="楷体" pitchFamily="49" charset="-122"/>
                <a:cs typeface="Times New Roman" pitchFamily="18" charset="0"/>
              </a:rPr>
              <a:t>Aglient</a:t>
            </a:r>
            <a:endParaRPr kumimoji="0" lang="en-US" alt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型号：</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6545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仪器特点</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自动调谐技术有助于保留不稳定化合物以便改进检测；</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全新的安捷伦高压脉冲发生器和电源提高了质量分辨率性能；</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使常规筛查具有极高可靠性，满足化合物鉴定所需的灵敏度要求；</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全新的快速自动调谐将小分子应用的灵敏度最高提升了 </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5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倍；</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增强的增益漂移检测器将使用寿命延长了 </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3 </a:t>
            </a: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倍。</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主要技术指标</a:t>
            </a:r>
            <a:endParaRPr kumimoji="0" lang="zh-CN" altLang="en-US"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分辨率</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20000;</a:t>
            </a:r>
            <a:endParaRPr kumimoji="0" lang="en-US" altLang="zh-CN" sz="6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质量准确度小于</a:t>
            </a:r>
            <a:r>
              <a:rPr kumimoji="0" lang="en-US" altLang="zh-CN" sz="12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rPr>
              <a:t>5ppm </a:t>
            </a:r>
            <a:endParaRPr kumimoji="0" lang="en-US" altLang="zh-CN" sz="1800" b="0" i="0" u="none" strike="noStrike" cap="none" normalizeH="0" baseline="0" dirty="0" smtClean="0">
              <a:ln>
                <a:noFill/>
              </a:ln>
              <a:solidFill>
                <a:schemeClr val="tx1"/>
              </a:solidFill>
              <a:effectLst/>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192</TotalTime>
  <Words>1784</Words>
  <Application>Microsoft Office PowerPoint</Application>
  <PresentationFormat>全屏显示(16:9)</PresentationFormat>
  <Paragraphs>350</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夏至</vt:lpstr>
      <vt:lpstr>幻灯片 1</vt:lpstr>
      <vt:lpstr>平台概要</vt:lpstr>
      <vt:lpstr>人员简介</vt:lpstr>
      <vt:lpstr>大仪目录</vt:lpstr>
      <vt:lpstr>大仪目录</vt:lpstr>
      <vt:lpstr>大仪简介</vt:lpstr>
      <vt:lpstr>大仪简介</vt:lpstr>
      <vt:lpstr>大仪简介</vt:lpstr>
      <vt:lpstr>大仪简介</vt:lpstr>
      <vt:lpstr>功能实验室简介</vt:lpstr>
      <vt:lpstr>功能实验室简介</vt:lpstr>
      <vt:lpstr>仪器使用规则</vt:lpstr>
      <vt:lpstr>仪器使用规则</vt:lpstr>
      <vt:lpstr>联系我们</vt:lpstr>
      <vt:lpstr>平台地址</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lenovo</cp:lastModifiedBy>
  <cp:revision>34</cp:revision>
  <dcterms:created xsi:type="dcterms:W3CDTF">2020-12-07T02:34:24Z</dcterms:created>
  <dcterms:modified xsi:type="dcterms:W3CDTF">2020-12-07T09:09:13Z</dcterms:modified>
</cp:coreProperties>
</file>