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2"/>
  </p:notesMasterIdLst>
  <p:handoutMasterIdLst>
    <p:handoutMasterId r:id="rId33"/>
  </p:handoutMasterIdLst>
  <p:sldIdLst>
    <p:sldId id="4517" r:id="rId2"/>
    <p:sldId id="4505" r:id="rId3"/>
    <p:sldId id="4501" r:id="rId4"/>
    <p:sldId id="4534" r:id="rId5"/>
    <p:sldId id="4508" r:id="rId6"/>
    <p:sldId id="4539" r:id="rId7"/>
    <p:sldId id="4573" r:id="rId8"/>
    <p:sldId id="4581" r:id="rId9"/>
    <p:sldId id="4582" r:id="rId10"/>
    <p:sldId id="4583" r:id="rId11"/>
    <p:sldId id="4586" r:id="rId12"/>
    <p:sldId id="4587" r:id="rId13"/>
    <p:sldId id="4509" r:id="rId14"/>
    <p:sldId id="4542" r:id="rId15"/>
    <p:sldId id="4565" r:id="rId16"/>
    <p:sldId id="4529" r:id="rId17"/>
    <p:sldId id="4566" r:id="rId18"/>
    <p:sldId id="4510" r:id="rId19"/>
    <p:sldId id="4567" r:id="rId20"/>
    <p:sldId id="4584" r:id="rId21"/>
    <p:sldId id="4547" r:id="rId22"/>
    <p:sldId id="4572" r:id="rId23"/>
    <p:sldId id="4548" r:id="rId24"/>
    <p:sldId id="4546" r:id="rId25"/>
    <p:sldId id="4570" r:id="rId26"/>
    <p:sldId id="4545" r:id="rId27"/>
    <p:sldId id="4577" r:id="rId28"/>
    <p:sldId id="4585" r:id="rId29"/>
    <p:sldId id="4538" r:id="rId30"/>
    <p:sldId id="4533" r:id="rId31"/>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328">
          <p15:clr>
            <a:srgbClr val="A4A3A4"/>
          </p15:clr>
        </p15:guide>
        <p15:guide id="2" orient="horz" pos="4158">
          <p15:clr>
            <a:srgbClr val="A4A3A4"/>
          </p15:clr>
        </p15:guide>
        <p15:guide id="3" pos="4050">
          <p15:clr>
            <a:srgbClr val="A4A3A4"/>
          </p15:clr>
        </p15:guide>
        <p15:guide id="4" pos="557">
          <p15:clr>
            <a:srgbClr val="A4A3A4"/>
          </p15:clr>
        </p15:guide>
        <p15:guide id="5" pos="7497">
          <p15:clr>
            <a:srgbClr val="A4A3A4"/>
          </p15:clr>
        </p15:guide>
        <p15:guide id="6" pos="6908">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7F7F7F"/>
    <a:srgbClr val="61BB46"/>
    <a:srgbClr val="6153A3"/>
    <a:srgbClr val="E5355B"/>
    <a:srgbClr val="283888"/>
    <a:srgbClr val="898989"/>
    <a:srgbClr val="36ABDC"/>
    <a:srgbClr val="29ABE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9" autoAdjust="0"/>
    <p:restoredTop sz="93849" autoAdjust="0"/>
  </p:normalViewPr>
  <p:slideViewPr>
    <p:cSldViewPr>
      <p:cViewPr varScale="1">
        <p:scale>
          <a:sx n="108" d="100"/>
          <a:sy n="108" d="100"/>
        </p:scale>
        <p:origin x="-378" y="-96"/>
      </p:cViewPr>
      <p:guideLst>
        <p:guide orient="horz" pos="328"/>
        <p:guide orient="horz" pos="4158"/>
        <p:guide pos="4050"/>
        <p:guide pos="557"/>
        <p:guide pos="7497"/>
        <p:guide pos="6908"/>
      </p:guideLst>
    </p:cSldViewPr>
  </p:slideViewPr>
  <p:outlineViewPr>
    <p:cViewPr>
      <p:scale>
        <a:sx n="100" d="100"/>
        <a:sy n="100" d="100"/>
      </p:scale>
      <p:origin x="0" y="-10374"/>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pPr/>
              <a:t>2020/11/25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pPr/>
              <a:t>‹#›</a:t>
            </a:fld>
            <a:endParaRPr lang="zh-CN" altLang="en-US"/>
          </a:p>
        </p:txBody>
      </p:sp>
    </p:spTree>
    <p:extLst>
      <p:ext uri="{BB962C8B-B14F-4D97-AF65-F5344CB8AC3E}">
        <p14:creationId xmlns:p14="http://schemas.microsoft.com/office/powerpoint/2010/main" val="2456547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2020/11/25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8493877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sz="1300" b="1" i="0" kern="1200" dirty="0">
                <a:solidFill>
                  <a:schemeClr val="tx1"/>
                </a:solidFill>
                <a:effectLst/>
                <a:latin typeface="+mn-lt"/>
                <a:ea typeface="+mn-ea"/>
                <a:cs typeface="+mn-cs"/>
              </a:rPr>
              <a:t>全校首期动物实验规范化培训</a:t>
            </a:r>
            <a:endParaRPr lang="en-US" altLang="zh-CN" sz="1300" b="1" i="0" kern="1200" dirty="0">
              <a:solidFill>
                <a:schemeClr val="tx1"/>
              </a:solidFill>
              <a:effectLst/>
              <a:latin typeface="+mn-lt"/>
              <a:ea typeface="+mn-ea"/>
              <a:cs typeface="+mn-cs"/>
            </a:endParaRPr>
          </a:p>
          <a:p>
            <a:r>
              <a:rPr lang="en-US" altLang="zh-CN" sz="1300" b="1" i="0" kern="1200" dirty="0">
                <a:solidFill>
                  <a:schemeClr val="tx1"/>
                </a:solidFill>
                <a:effectLst/>
                <a:latin typeface="+mn-lt"/>
                <a:ea typeface="+mn-ea"/>
                <a:cs typeface="+mn-cs"/>
              </a:rPr>
              <a:t>2.</a:t>
            </a:r>
            <a:r>
              <a:rPr lang="zh-CN" altLang="en-US" sz="1300" b="1" i="0" kern="1200" dirty="0">
                <a:solidFill>
                  <a:schemeClr val="tx1"/>
                </a:solidFill>
                <a:effectLst/>
                <a:latin typeface="+mn-lt"/>
                <a:ea typeface="+mn-ea"/>
                <a:cs typeface="+mn-cs"/>
              </a:rPr>
              <a:t>屏障系统工作人员首次集中培训</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3.</a:t>
            </a:r>
            <a:r>
              <a:rPr lang="zh-CN" altLang="en-US" sz="1300" b="1" i="0" kern="1200" dirty="0">
                <a:solidFill>
                  <a:schemeClr val="tx1"/>
                </a:solidFill>
                <a:effectLst/>
                <a:latin typeface="+mn-lt"/>
                <a:ea typeface="+mn-ea"/>
                <a:cs typeface="+mn-cs"/>
              </a:rPr>
              <a:t>中国药科大学制药有限公司与南京市公安局禁毒支队到我院药学动物实验中心参观交流</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4.</a:t>
            </a:r>
            <a:r>
              <a:rPr lang="zh-CN" altLang="en-US" sz="1300" b="1" i="0" kern="1200" dirty="0">
                <a:solidFill>
                  <a:schemeClr val="tx1"/>
                </a:solidFill>
                <a:effectLst/>
                <a:latin typeface="+mn-lt"/>
                <a:ea typeface="+mn-ea"/>
                <a:cs typeface="+mn-cs"/>
              </a:rPr>
              <a:t>动物高频超声影像系统专题讲座</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5.</a:t>
            </a:r>
            <a:r>
              <a:rPr lang="zh-CN" altLang="en-US" sz="1300" b="1" i="0" kern="1200" dirty="0">
                <a:solidFill>
                  <a:schemeClr val="tx1"/>
                </a:solidFill>
                <a:effectLst/>
                <a:latin typeface="+mn-lt"/>
                <a:ea typeface="+mn-ea"/>
                <a:cs typeface="+mn-cs"/>
              </a:rPr>
              <a:t>动物模型的构建与鉴定讲座</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6.</a:t>
            </a:r>
            <a:r>
              <a:rPr lang="zh-CN" altLang="en-US" sz="1300" b="1" i="0" kern="1200" dirty="0">
                <a:solidFill>
                  <a:schemeClr val="tx1"/>
                </a:solidFill>
                <a:effectLst/>
                <a:latin typeface="+mn-lt"/>
                <a:ea typeface="+mn-ea"/>
                <a:cs typeface="+mn-cs"/>
              </a:rPr>
              <a:t>小动物活体可见光三维成像系统培训讲座</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7.</a:t>
            </a:r>
            <a:r>
              <a:rPr lang="zh-CN" altLang="en-US" sz="1300" b="1" i="0" kern="1200" dirty="0">
                <a:solidFill>
                  <a:schemeClr val="tx1"/>
                </a:solidFill>
                <a:effectLst/>
                <a:latin typeface="+mn-lt"/>
                <a:ea typeface="+mn-ea"/>
                <a:cs typeface="+mn-cs"/>
              </a:rPr>
              <a:t>切片数字扫描成像系统培训讲座</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8.</a:t>
            </a:r>
            <a:r>
              <a:rPr lang="zh-CN" altLang="en-US" sz="1300" b="1" i="0" kern="1200" dirty="0">
                <a:solidFill>
                  <a:schemeClr val="tx1"/>
                </a:solidFill>
                <a:effectLst/>
                <a:latin typeface="+mn-lt"/>
                <a:ea typeface="+mn-ea"/>
                <a:cs typeface="+mn-cs"/>
              </a:rPr>
              <a:t> </a:t>
            </a:r>
            <a:r>
              <a:rPr lang="en-US" altLang="zh-CN" sz="1300" b="1" i="0" kern="1200" dirty="0">
                <a:solidFill>
                  <a:schemeClr val="tx1"/>
                </a:solidFill>
                <a:effectLst/>
                <a:latin typeface="+mn-lt"/>
                <a:ea typeface="+mn-ea"/>
                <a:cs typeface="+mn-cs"/>
              </a:rPr>
              <a:t>BL-420s</a:t>
            </a:r>
            <a:r>
              <a:rPr lang="zh-CN" altLang="en-US" sz="1300" b="1" i="0" kern="1200" dirty="0">
                <a:solidFill>
                  <a:schemeClr val="tx1"/>
                </a:solidFill>
                <a:effectLst/>
                <a:latin typeface="+mn-lt"/>
                <a:ea typeface="+mn-ea"/>
                <a:cs typeface="+mn-cs"/>
              </a:rPr>
              <a:t>生物机能实验系统上机演练</a:t>
            </a:r>
          </a:p>
          <a:p>
            <a:pPr marL="0" marR="0" lvl="0" indent="0" algn="l" defTabSz="914400" rtl="0" eaLnBrk="0" fontAlgn="base" latinLnBrk="0" hangingPunct="0">
              <a:lnSpc>
                <a:spcPct val="100000"/>
              </a:lnSpc>
              <a:spcBef>
                <a:spcPct val="30000"/>
              </a:spcBef>
              <a:spcAft>
                <a:spcPct val="0"/>
              </a:spcAft>
              <a:buClrTx/>
              <a:buSzTx/>
              <a:buFontTx/>
              <a:buNone/>
              <a:defRPr/>
            </a:pPr>
            <a:endParaRPr lang="en-US" altLang="zh-CN" sz="1300" b="1"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28</a:t>
            </a:fld>
            <a:endParaRPr lang="zh-CN" altLang="en-US"/>
          </a:p>
        </p:txBody>
      </p:sp>
    </p:spTree>
    <p:extLst>
      <p:ext uri="{BB962C8B-B14F-4D97-AF65-F5344CB8AC3E}">
        <p14:creationId xmlns:p14="http://schemas.microsoft.com/office/powerpoint/2010/main" val="2613695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sz="1300" b="1" i="0" kern="1200" dirty="0">
                <a:solidFill>
                  <a:schemeClr val="tx1"/>
                </a:solidFill>
                <a:effectLst/>
                <a:latin typeface="+mn-lt"/>
                <a:ea typeface="+mn-ea"/>
                <a:cs typeface="+mn-cs"/>
              </a:rPr>
              <a:t>全校首期动物实验规范化培训</a:t>
            </a:r>
            <a:endParaRPr lang="en-US" altLang="zh-CN" sz="1300" b="1" i="0" kern="1200" dirty="0">
              <a:solidFill>
                <a:schemeClr val="tx1"/>
              </a:solidFill>
              <a:effectLst/>
              <a:latin typeface="+mn-lt"/>
              <a:ea typeface="+mn-ea"/>
              <a:cs typeface="+mn-cs"/>
            </a:endParaRPr>
          </a:p>
          <a:p>
            <a:r>
              <a:rPr lang="en-US" altLang="zh-CN" sz="1300" b="1" i="0" kern="1200" dirty="0">
                <a:solidFill>
                  <a:schemeClr val="tx1"/>
                </a:solidFill>
                <a:effectLst/>
                <a:latin typeface="+mn-lt"/>
                <a:ea typeface="+mn-ea"/>
                <a:cs typeface="+mn-cs"/>
              </a:rPr>
              <a:t>2.</a:t>
            </a:r>
            <a:r>
              <a:rPr lang="zh-CN" altLang="en-US" sz="1300" b="1" i="0" kern="1200" dirty="0">
                <a:solidFill>
                  <a:schemeClr val="tx1"/>
                </a:solidFill>
                <a:effectLst/>
                <a:latin typeface="+mn-lt"/>
                <a:ea typeface="+mn-ea"/>
                <a:cs typeface="+mn-cs"/>
              </a:rPr>
              <a:t>屏障系统工作人员首次集中培训</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3.</a:t>
            </a:r>
            <a:r>
              <a:rPr lang="zh-CN" altLang="en-US" sz="1300" b="1" i="0" kern="1200" dirty="0">
                <a:solidFill>
                  <a:schemeClr val="tx1"/>
                </a:solidFill>
                <a:effectLst/>
                <a:latin typeface="+mn-lt"/>
                <a:ea typeface="+mn-ea"/>
                <a:cs typeface="+mn-cs"/>
              </a:rPr>
              <a:t>中国药科大学制药有限公司与南京市公安局禁毒支队到我院药学动物实验中心参观交流</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4.</a:t>
            </a:r>
            <a:r>
              <a:rPr lang="zh-CN" altLang="en-US" sz="1300" b="1" i="0" kern="1200" dirty="0">
                <a:solidFill>
                  <a:schemeClr val="tx1"/>
                </a:solidFill>
                <a:effectLst/>
                <a:latin typeface="+mn-lt"/>
                <a:ea typeface="+mn-ea"/>
                <a:cs typeface="+mn-cs"/>
              </a:rPr>
              <a:t>动物高频超声影像系统专题讲座</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5.</a:t>
            </a:r>
            <a:r>
              <a:rPr lang="zh-CN" altLang="en-US" sz="1300" b="1" i="0" kern="1200" dirty="0">
                <a:solidFill>
                  <a:schemeClr val="tx1"/>
                </a:solidFill>
                <a:effectLst/>
                <a:latin typeface="+mn-lt"/>
                <a:ea typeface="+mn-ea"/>
                <a:cs typeface="+mn-cs"/>
              </a:rPr>
              <a:t>动物模型的构建与鉴定讲座</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6.</a:t>
            </a:r>
            <a:r>
              <a:rPr lang="zh-CN" altLang="en-US" sz="1300" b="1" i="0" kern="1200" dirty="0">
                <a:solidFill>
                  <a:schemeClr val="tx1"/>
                </a:solidFill>
                <a:effectLst/>
                <a:latin typeface="+mn-lt"/>
                <a:ea typeface="+mn-ea"/>
                <a:cs typeface="+mn-cs"/>
              </a:rPr>
              <a:t>小动物活体可见光三维成像系统培训讲座</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7.</a:t>
            </a:r>
            <a:r>
              <a:rPr lang="zh-CN" altLang="en-US" sz="1300" b="1" i="0" kern="1200" dirty="0">
                <a:solidFill>
                  <a:schemeClr val="tx1"/>
                </a:solidFill>
                <a:effectLst/>
                <a:latin typeface="+mn-lt"/>
                <a:ea typeface="+mn-ea"/>
                <a:cs typeface="+mn-cs"/>
              </a:rPr>
              <a:t>切片数字扫描成像系统培训讲座</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8.</a:t>
            </a:r>
            <a:r>
              <a:rPr lang="zh-CN" altLang="en-US" sz="1300" b="1" i="0" kern="1200" dirty="0">
                <a:solidFill>
                  <a:schemeClr val="tx1"/>
                </a:solidFill>
                <a:effectLst/>
                <a:latin typeface="+mn-lt"/>
                <a:ea typeface="+mn-ea"/>
                <a:cs typeface="+mn-cs"/>
              </a:rPr>
              <a:t> </a:t>
            </a:r>
            <a:r>
              <a:rPr lang="en-US" altLang="zh-CN" sz="1300" b="1" i="0" kern="1200" dirty="0">
                <a:solidFill>
                  <a:schemeClr val="tx1"/>
                </a:solidFill>
                <a:effectLst/>
                <a:latin typeface="+mn-lt"/>
                <a:ea typeface="+mn-ea"/>
                <a:cs typeface="+mn-cs"/>
              </a:rPr>
              <a:t>BL-420s</a:t>
            </a:r>
            <a:r>
              <a:rPr lang="zh-CN" altLang="en-US" sz="1300" b="1" i="0" kern="1200" dirty="0">
                <a:solidFill>
                  <a:schemeClr val="tx1"/>
                </a:solidFill>
                <a:effectLst/>
                <a:latin typeface="+mn-lt"/>
                <a:ea typeface="+mn-ea"/>
                <a:cs typeface="+mn-cs"/>
              </a:rPr>
              <a:t>生物机能实验系统上机演练</a:t>
            </a:r>
          </a:p>
          <a:p>
            <a:pPr marL="0" marR="0" lvl="0" indent="0" algn="l" defTabSz="914400" rtl="0" eaLnBrk="0" fontAlgn="base" latinLnBrk="0" hangingPunct="0">
              <a:lnSpc>
                <a:spcPct val="100000"/>
              </a:lnSpc>
              <a:spcBef>
                <a:spcPct val="30000"/>
              </a:spcBef>
              <a:spcAft>
                <a:spcPct val="0"/>
              </a:spcAft>
              <a:buClrTx/>
              <a:buSzTx/>
              <a:buFontTx/>
              <a:buNone/>
              <a:defRPr/>
            </a:pPr>
            <a:endParaRPr lang="en-US" altLang="zh-CN" sz="1300" b="1"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13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18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sz="1300" b="1" i="0" kern="1200" dirty="0">
                <a:solidFill>
                  <a:schemeClr val="tx1"/>
                </a:solidFill>
                <a:effectLst/>
                <a:latin typeface="+mn-lt"/>
                <a:ea typeface="+mn-ea"/>
                <a:cs typeface="+mn-cs"/>
              </a:rPr>
              <a:t>全校首期动物实验规范化培训</a:t>
            </a:r>
            <a:endParaRPr lang="en-US" altLang="zh-CN" sz="1300" b="1" i="0" kern="1200" dirty="0">
              <a:solidFill>
                <a:schemeClr val="tx1"/>
              </a:solidFill>
              <a:effectLst/>
              <a:latin typeface="+mn-lt"/>
              <a:ea typeface="+mn-ea"/>
              <a:cs typeface="+mn-cs"/>
            </a:endParaRPr>
          </a:p>
          <a:p>
            <a:r>
              <a:rPr lang="en-US" altLang="zh-CN" sz="1300" b="1" i="0" kern="1200" dirty="0">
                <a:solidFill>
                  <a:schemeClr val="tx1"/>
                </a:solidFill>
                <a:effectLst/>
                <a:latin typeface="+mn-lt"/>
                <a:ea typeface="+mn-ea"/>
                <a:cs typeface="+mn-cs"/>
              </a:rPr>
              <a:t>2.</a:t>
            </a:r>
            <a:r>
              <a:rPr lang="zh-CN" altLang="en-US" sz="1300" b="1" i="0" kern="1200" dirty="0">
                <a:solidFill>
                  <a:schemeClr val="tx1"/>
                </a:solidFill>
                <a:effectLst/>
                <a:latin typeface="+mn-lt"/>
                <a:ea typeface="+mn-ea"/>
                <a:cs typeface="+mn-cs"/>
              </a:rPr>
              <a:t>屏障系统工作人员首次集中培训</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3.</a:t>
            </a:r>
            <a:r>
              <a:rPr lang="zh-CN" altLang="en-US" sz="1300" b="1" i="0" kern="1200" dirty="0">
                <a:solidFill>
                  <a:schemeClr val="tx1"/>
                </a:solidFill>
                <a:effectLst/>
                <a:latin typeface="+mn-lt"/>
                <a:ea typeface="+mn-ea"/>
                <a:cs typeface="+mn-cs"/>
              </a:rPr>
              <a:t>中国药科大学制药有限公司与南京市公安局禁毒支队到我院药学动物实验中心参观交流</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4.</a:t>
            </a:r>
            <a:r>
              <a:rPr lang="zh-CN" altLang="en-US" sz="1300" b="1" i="0" kern="1200" dirty="0">
                <a:solidFill>
                  <a:schemeClr val="tx1"/>
                </a:solidFill>
                <a:effectLst/>
                <a:latin typeface="+mn-lt"/>
                <a:ea typeface="+mn-ea"/>
                <a:cs typeface="+mn-cs"/>
              </a:rPr>
              <a:t>动物高频超声影像系统专题讲座</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5.</a:t>
            </a:r>
            <a:r>
              <a:rPr lang="zh-CN" altLang="en-US" sz="1300" b="1" i="0" kern="1200" dirty="0">
                <a:solidFill>
                  <a:schemeClr val="tx1"/>
                </a:solidFill>
                <a:effectLst/>
                <a:latin typeface="+mn-lt"/>
                <a:ea typeface="+mn-ea"/>
                <a:cs typeface="+mn-cs"/>
              </a:rPr>
              <a:t>动物模型的构建与鉴定讲座</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6.</a:t>
            </a:r>
            <a:r>
              <a:rPr lang="zh-CN" altLang="en-US" sz="1300" b="1" i="0" kern="1200" dirty="0">
                <a:solidFill>
                  <a:schemeClr val="tx1"/>
                </a:solidFill>
                <a:effectLst/>
                <a:latin typeface="+mn-lt"/>
                <a:ea typeface="+mn-ea"/>
                <a:cs typeface="+mn-cs"/>
              </a:rPr>
              <a:t>小动物活体可见光三维成像系统培训讲座</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7.</a:t>
            </a:r>
            <a:r>
              <a:rPr lang="zh-CN" altLang="en-US" sz="1300" b="1" i="0" kern="1200" dirty="0">
                <a:solidFill>
                  <a:schemeClr val="tx1"/>
                </a:solidFill>
                <a:effectLst/>
                <a:latin typeface="+mn-lt"/>
                <a:ea typeface="+mn-ea"/>
                <a:cs typeface="+mn-cs"/>
              </a:rPr>
              <a:t>切片数字扫描成像系统培训讲座</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8.</a:t>
            </a:r>
            <a:r>
              <a:rPr lang="zh-CN" altLang="en-US" sz="1300" b="1" i="0" kern="1200" dirty="0">
                <a:solidFill>
                  <a:schemeClr val="tx1"/>
                </a:solidFill>
                <a:effectLst/>
                <a:latin typeface="+mn-lt"/>
                <a:ea typeface="+mn-ea"/>
                <a:cs typeface="+mn-cs"/>
              </a:rPr>
              <a:t> </a:t>
            </a:r>
            <a:r>
              <a:rPr lang="en-US" altLang="zh-CN" sz="1300" b="1" i="0" kern="1200" dirty="0">
                <a:solidFill>
                  <a:schemeClr val="tx1"/>
                </a:solidFill>
                <a:effectLst/>
                <a:latin typeface="+mn-lt"/>
                <a:ea typeface="+mn-ea"/>
                <a:cs typeface="+mn-cs"/>
              </a:rPr>
              <a:t>BL-420s</a:t>
            </a:r>
            <a:r>
              <a:rPr lang="zh-CN" altLang="en-US" sz="1300" b="1" i="0" kern="1200" dirty="0">
                <a:solidFill>
                  <a:schemeClr val="tx1"/>
                </a:solidFill>
                <a:effectLst/>
                <a:latin typeface="+mn-lt"/>
                <a:ea typeface="+mn-ea"/>
                <a:cs typeface="+mn-cs"/>
              </a:rPr>
              <a:t>生物机能实验系统上机演练</a:t>
            </a:r>
          </a:p>
          <a:p>
            <a:pPr marL="0" marR="0" lvl="0" indent="0" algn="l" defTabSz="914400" rtl="0" eaLnBrk="0" fontAlgn="base" latinLnBrk="0" hangingPunct="0">
              <a:lnSpc>
                <a:spcPct val="100000"/>
              </a:lnSpc>
              <a:spcBef>
                <a:spcPct val="30000"/>
              </a:spcBef>
              <a:spcAft>
                <a:spcPct val="0"/>
              </a:spcAft>
              <a:buClrTx/>
              <a:buSzTx/>
              <a:buFontTx/>
              <a:buNone/>
              <a:defRPr/>
            </a:pPr>
            <a:endParaRPr lang="en-US" altLang="zh-CN" sz="1300" b="1"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sz="1300" b="1" i="0" kern="1200" dirty="0">
                <a:solidFill>
                  <a:schemeClr val="tx1"/>
                </a:solidFill>
                <a:effectLst/>
                <a:latin typeface="+mn-lt"/>
                <a:ea typeface="+mn-ea"/>
                <a:cs typeface="+mn-cs"/>
              </a:rPr>
              <a:t>全校首期动物实验规范化培训</a:t>
            </a:r>
            <a:endParaRPr lang="en-US" altLang="zh-CN" sz="1300" b="1" i="0" kern="1200" dirty="0">
              <a:solidFill>
                <a:schemeClr val="tx1"/>
              </a:solidFill>
              <a:effectLst/>
              <a:latin typeface="+mn-lt"/>
              <a:ea typeface="+mn-ea"/>
              <a:cs typeface="+mn-cs"/>
            </a:endParaRPr>
          </a:p>
          <a:p>
            <a:r>
              <a:rPr lang="en-US" altLang="zh-CN" sz="1300" b="1" i="0" kern="1200" dirty="0">
                <a:solidFill>
                  <a:schemeClr val="tx1"/>
                </a:solidFill>
                <a:effectLst/>
                <a:latin typeface="+mn-lt"/>
                <a:ea typeface="+mn-ea"/>
                <a:cs typeface="+mn-cs"/>
              </a:rPr>
              <a:t>2.</a:t>
            </a:r>
            <a:r>
              <a:rPr lang="zh-CN" altLang="en-US" sz="1300" b="1" i="0" kern="1200" dirty="0">
                <a:solidFill>
                  <a:schemeClr val="tx1"/>
                </a:solidFill>
                <a:effectLst/>
                <a:latin typeface="+mn-lt"/>
                <a:ea typeface="+mn-ea"/>
                <a:cs typeface="+mn-cs"/>
              </a:rPr>
              <a:t>屏障系统工作人员首次集中培训</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3.</a:t>
            </a:r>
            <a:r>
              <a:rPr lang="zh-CN" altLang="en-US" sz="1300" b="1" i="0" kern="1200" dirty="0">
                <a:solidFill>
                  <a:schemeClr val="tx1"/>
                </a:solidFill>
                <a:effectLst/>
                <a:latin typeface="+mn-lt"/>
                <a:ea typeface="+mn-ea"/>
                <a:cs typeface="+mn-cs"/>
              </a:rPr>
              <a:t>中国药科大学制药有限公司与南京市公安局禁毒支队到我院药学动物实验中心参观交流</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4.</a:t>
            </a:r>
            <a:r>
              <a:rPr lang="zh-CN" altLang="en-US" sz="1300" b="1" i="0" kern="1200" dirty="0">
                <a:solidFill>
                  <a:schemeClr val="tx1"/>
                </a:solidFill>
                <a:effectLst/>
                <a:latin typeface="+mn-lt"/>
                <a:ea typeface="+mn-ea"/>
                <a:cs typeface="+mn-cs"/>
              </a:rPr>
              <a:t>动物高频超声影像系统专题讲座</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5.</a:t>
            </a:r>
            <a:r>
              <a:rPr lang="zh-CN" altLang="en-US" sz="1300" b="1" i="0" kern="1200" dirty="0">
                <a:solidFill>
                  <a:schemeClr val="tx1"/>
                </a:solidFill>
                <a:effectLst/>
                <a:latin typeface="+mn-lt"/>
                <a:ea typeface="+mn-ea"/>
                <a:cs typeface="+mn-cs"/>
              </a:rPr>
              <a:t>动物模型的构建与鉴定讲座</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6.</a:t>
            </a:r>
            <a:r>
              <a:rPr lang="zh-CN" altLang="en-US" sz="1300" b="1" i="0" kern="1200" dirty="0">
                <a:solidFill>
                  <a:schemeClr val="tx1"/>
                </a:solidFill>
                <a:effectLst/>
                <a:latin typeface="+mn-lt"/>
                <a:ea typeface="+mn-ea"/>
                <a:cs typeface="+mn-cs"/>
              </a:rPr>
              <a:t>小动物活体可见光三维成像系统培训讲座</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7.</a:t>
            </a:r>
            <a:r>
              <a:rPr lang="zh-CN" altLang="en-US" sz="1300" b="1" i="0" kern="1200" dirty="0">
                <a:solidFill>
                  <a:schemeClr val="tx1"/>
                </a:solidFill>
                <a:effectLst/>
                <a:latin typeface="+mn-lt"/>
                <a:ea typeface="+mn-ea"/>
                <a:cs typeface="+mn-cs"/>
              </a:rPr>
              <a:t>切片数字扫描成像系统培训讲座</a:t>
            </a:r>
            <a:endParaRPr lang="en-US" altLang="zh-CN" sz="1300" b="1"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300" b="1" i="0" kern="1200" dirty="0">
                <a:solidFill>
                  <a:schemeClr val="tx1"/>
                </a:solidFill>
                <a:effectLst/>
                <a:latin typeface="+mn-lt"/>
                <a:ea typeface="+mn-ea"/>
                <a:cs typeface="+mn-cs"/>
              </a:rPr>
              <a:t>8.</a:t>
            </a:r>
            <a:r>
              <a:rPr lang="zh-CN" altLang="en-US" sz="1300" b="1" i="0" kern="1200" dirty="0">
                <a:solidFill>
                  <a:schemeClr val="tx1"/>
                </a:solidFill>
                <a:effectLst/>
                <a:latin typeface="+mn-lt"/>
                <a:ea typeface="+mn-ea"/>
                <a:cs typeface="+mn-cs"/>
              </a:rPr>
              <a:t> </a:t>
            </a:r>
            <a:r>
              <a:rPr lang="en-US" altLang="zh-CN" sz="1300" b="1" i="0" kern="1200" dirty="0">
                <a:solidFill>
                  <a:schemeClr val="tx1"/>
                </a:solidFill>
                <a:effectLst/>
                <a:latin typeface="+mn-lt"/>
                <a:ea typeface="+mn-ea"/>
                <a:cs typeface="+mn-cs"/>
              </a:rPr>
              <a:t>BL-420s</a:t>
            </a:r>
            <a:r>
              <a:rPr lang="zh-CN" altLang="en-US" sz="1300" b="1" i="0" kern="1200" dirty="0">
                <a:solidFill>
                  <a:schemeClr val="tx1"/>
                </a:solidFill>
                <a:effectLst/>
                <a:latin typeface="+mn-lt"/>
                <a:ea typeface="+mn-ea"/>
                <a:cs typeface="+mn-cs"/>
              </a:rPr>
              <a:t>生物机能实验系统上机演练</a:t>
            </a:r>
          </a:p>
          <a:p>
            <a:pPr marL="0" marR="0" lvl="0" indent="0" algn="l" defTabSz="914400" rtl="0" eaLnBrk="0" fontAlgn="base" latinLnBrk="0" hangingPunct="0">
              <a:lnSpc>
                <a:spcPct val="100000"/>
              </a:lnSpc>
              <a:spcBef>
                <a:spcPct val="30000"/>
              </a:spcBef>
              <a:spcAft>
                <a:spcPct val="0"/>
              </a:spcAft>
              <a:buClrTx/>
              <a:buSzTx/>
              <a:buFontTx/>
              <a:buNone/>
              <a:defRPr/>
            </a:pPr>
            <a:endParaRPr lang="en-US" altLang="zh-CN" sz="1300" b="1"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2020/11/25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32BF82D2-7A68-459D-A996-9BDDA2518FA4}" type="datetimeFigureOut">
              <a:rPr lang="zh-CN" altLang="en-US" smtClean="0"/>
              <a:pPr/>
              <a:t>2020/11/25</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3E01EE5D-26FB-46D5-A381-ECFB35BF1D34}" type="slidenum">
              <a:rPr lang="zh-CN" altLang="en-US" smtClean="0"/>
              <a:pPr/>
              <a:t>‹#›</a:t>
            </a:fld>
            <a:endParaRPr lang="zh-CN" altLang="en-US"/>
          </a:p>
        </p:txBody>
      </p:sp>
      <p:sp>
        <p:nvSpPr>
          <p:cNvPr id="7" name="矩形 6"/>
          <p:cNvSpPr/>
          <p:nvPr userDrawn="1"/>
        </p:nvSpPr>
        <p:spPr>
          <a:xfrm>
            <a:off x="0" y="0"/>
            <a:ext cx="12858397" cy="7232650"/>
          </a:xfrm>
          <a:prstGeom prst="rect">
            <a:avLst/>
          </a:prstGeom>
          <a:gradFill flip="none" rotWithShape="1">
            <a:gsLst>
              <a:gs pos="0">
                <a:schemeClr val="bg1">
                  <a:lumMod val="95000"/>
                </a:schemeClr>
              </a:gs>
              <a:gs pos="26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tags" Target="../tags/tag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tags" Target="../tags/tag2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14.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858750" cy="7232650"/>
          </a:xfrm>
          <a:prstGeom prst="rect">
            <a:avLst/>
          </a:prstGeom>
          <a:blipFill dpi="0" rotWithShape="1">
            <a:blip r:embed="rId3" cstate="print">
              <a:lum bright="70000" contras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6"/>
          <p:cNvSpPr/>
          <p:nvPr/>
        </p:nvSpPr>
        <p:spPr bwMode="auto">
          <a:xfrm>
            <a:off x="2131082" y="1118381"/>
            <a:ext cx="8596586" cy="6114269"/>
          </a:xfrm>
          <a:custGeom>
            <a:avLst/>
            <a:gdLst>
              <a:gd name="T0" fmla="*/ 1926 w 3851"/>
              <a:gd name="T1" fmla="*/ 0 h 2739"/>
              <a:gd name="T2" fmla="*/ 3851 w 3851"/>
              <a:gd name="T3" fmla="*/ 2739 h 2739"/>
              <a:gd name="T4" fmla="*/ 0 w 3851"/>
              <a:gd name="T5" fmla="*/ 2739 h 2739"/>
              <a:gd name="T6" fmla="*/ 1926 w 3851"/>
              <a:gd name="T7" fmla="*/ 0 h 2739"/>
            </a:gdLst>
            <a:ahLst/>
            <a:cxnLst>
              <a:cxn ang="0">
                <a:pos x="T0" y="T1"/>
              </a:cxn>
              <a:cxn ang="0">
                <a:pos x="T2" y="T3"/>
              </a:cxn>
              <a:cxn ang="0">
                <a:pos x="T4" y="T5"/>
              </a:cxn>
              <a:cxn ang="0">
                <a:pos x="T6" y="T7"/>
              </a:cxn>
            </a:cxnLst>
            <a:rect l="0" t="0" r="r" b="b"/>
            <a:pathLst>
              <a:path w="3851" h="2739">
                <a:moveTo>
                  <a:pt x="1926" y="0"/>
                </a:moveTo>
                <a:lnTo>
                  <a:pt x="3851" y="2739"/>
                </a:lnTo>
                <a:lnTo>
                  <a:pt x="0" y="2739"/>
                </a:lnTo>
                <a:lnTo>
                  <a:pt x="1926" y="0"/>
                </a:lnTo>
                <a:close/>
              </a:path>
            </a:pathLst>
          </a:custGeom>
          <a:solidFill>
            <a:schemeClr val="accent6"/>
          </a:solidFill>
          <a:ln w="0">
            <a:noFill/>
            <a:prstDash val="solid"/>
            <a:round/>
          </a:ln>
        </p:spPr>
        <p:txBody>
          <a:bodyPr vert="horz" wrap="square" lIns="128580" tIns="64290" rIns="128580" bIns="64290" numCol="1" anchor="t" anchorCtr="0" compatLnSpc="1"/>
          <a:lstStyle/>
          <a:p>
            <a:endParaRPr lang="zh-CN" altLang="en-US"/>
          </a:p>
        </p:txBody>
      </p:sp>
      <p:sp>
        <p:nvSpPr>
          <p:cNvPr id="9" name="Freeform 7"/>
          <p:cNvSpPr/>
          <p:nvPr/>
        </p:nvSpPr>
        <p:spPr bwMode="auto">
          <a:xfrm>
            <a:off x="310161" y="0"/>
            <a:ext cx="12239698" cy="5959217"/>
          </a:xfrm>
          <a:custGeom>
            <a:avLst/>
            <a:gdLst>
              <a:gd name="T0" fmla="*/ 0 w 5483"/>
              <a:gd name="T1" fmla="*/ 0 h 2853"/>
              <a:gd name="T2" fmla="*/ 5483 w 5483"/>
              <a:gd name="T3" fmla="*/ 0 h 2853"/>
              <a:gd name="T4" fmla="*/ 2742 w 5483"/>
              <a:gd name="T5" fmla="*/ 2853 h 2853"/>
              <a:gd name="T6" fmla="*/ 0 w 5483"/>
              <a:gd name="T7" fmla="*/ 0 h 2853"/>
            </a:gdLst>
            <a:ahLst/>
            <a:cxnLst>
              <a:cxn ang="0">
                <a:pos x="T0" y="T1"/>
              </a:cxn>
              <a:cxn ang="0">
                <a:pos x="T2" y="T3"/>
              </a:cxn>
              <a:cxn ang="0">
                <a:pos x="T4" y="T5"/>
              </a:cxn>
              <a:cxn ang="0">
                <a:pos x="T6" y="T7"/>
              </a:cxn>
            </a:cxnLst>
            <a:rect l="0" t="0" r="r" b="b"/>
            <a:pathLst>
              <a:path w="5483" h="2853">
                <a:moveTo>
                  <a:pt x="0" y="0"/>
                </a:moveTo>
                <a:lnTo>
                  <a:pt x="5483" y="0"/>
                </a:lnTo>
                <a:lnTo>
                  <a:pt x="2742" y="2853"/>
                </a:lnTo>
                <a:lnTo>
                  <a:pt x="0" y="0"/>
                </a:lnTo>
                <a:close/>
              </a:path>
            </a:pathLst>
          </a:custGeom>
          <a:solidFill>
            <a:schemeClr val="accent5">
              <a:alpha val="89804"/>
            </a:schemeClr>
          </a:solidFill>
          <a:ln w="0">
            <a:noFill/>
            <a:prstDash val="solid"/>
            <a:round/>
          </a:ln>
          <a:effectLst>
            <a:outerShdw blurRad="444500" dist="101600" dir="5400000" algn="t" rotWithShape="0">
              <a:prstClr val="black">
                <a:alpha val="40000"/>
              </a:prstClr>
            </a:outerShdw>
          </a:effectLst>
        </p:spPr>
        <p:txBody>
          <a:bodyPr vert="horz" wrap="square" lIns="128580" tIns="64290" rIns="128580" bIns="64290" numCol="1" anchor="t" anchorCtr="0" compatLnSpc="1"/>
          <a:lstStyle/>
          <a:p>
            <a:endParaRPr lang="zh-CN" altLang="en-US" dirty="0">
              <a:solidFill>
                <a:srgbClr val="262626"/>
              </a:solidFill>
              <a:uFillTx/>
            </a:endParaRPr>
          </a:p>
        </p:txBody>
      </p:sp>
      <p:sp>
        <p:nvSpPr>
          <p:cNvPr id="6" name="矩形 259"/>
          <p:cNvSpPr>
            <a:spLocks noChangeArrowheads="1"/>
          </p:cNvSpPr>
          <p:nvPr/>
        </p:nvSpPr>
        <p:spPr bwMode="auto">
          <a:xfrm>
            <a:off x="2887515" y="808013"/>
            <a:ext cx="7083719" cy="203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6000" b="1" dirty="0">
                <a:solidFill>
                  <a:schemeClr val="tx1"/>
                </a:solidFill>
                <a:latin typeface="Arial" panose="020B0604020202020204" pitchFamily="34" charset="0"/>
                <a:cs typeface="Arial" panose="020B0604020202020204" pitchFamily="34" charset="0"/>
              </a:rPr>
              <a:t>药学动物实验中心</a:t>
            </a:r>
            <a:endParaRPr lang="en-US" altLang="zh-CN" sz="6000" b="1" dirty="0">
              <a:solidFill>
                <a:schemeClr val="tx1"/>
              </a:solidFill>
              <a:latin typeface="Arial" panose="020B0604020202020204" pitchFamily="34" charset="0"/>
              <a:cs typeface="Arial" panose="020B0604020202020204" pitchFamily="34" charset="0"/>
            </a:endParaRPr>
          </a:p>
          <a:p>
            <a:pPr algn="ctr">
              <a:buNone/>
            </a:pPr>
            <a:r>
              <a:rPr lang="zh-CN" altLang="en-US" sz="6000" b="1" dirty="0" smtClean="0">
                <a:solidFill>
                  <a:schemeClr val="tx1"/>
                </a:solidFill>
                <a:latin typeface="Arial" panose="020B0604020202020204" pitchFamily="34" charset="0"/>
                <a:cs typeface="Arial" panose="020B0604020202020204" pitchFamily="34" charset="0"/>
              </a:rPr>
              <a:t>开放服务及平台简介</a:t>
            </a:r>
            <a:endParaRPr lang="zh-CN" altLang="en-US" sz="6000" b="1" dirty="0">
              <a:solidFill>
                <a:schemeClr val="tx1"/>
              </a:solidFill>
              <a:latin typeface="Arial" panose="020B0604020202020204" pitchFamily="34" charset="0"/>
              <a:cs typeface="Arial" panose="020B0604020202020204" pitchFamily="34" charset="0"/>
            </a:endParaRPr>
          </a:p>
        </p:txBody>
      </p:sp>
      <p:sp>
        <p:nvSpPr>
          <p:cNvPr id="7" name="矩形 259"/>
          <p:cNvSpPr>
            <a:spLocks noChangeArrowheads="1"/>
          </p:cNvSpPr>
          <p:nvPr/>
        </p:nvSpPr>
        <p:spPr bwMode="auto">
          <a:xfrm>
            <a:off x="4557167" y="5632549"/>
            <a:ext cx="3872791" cy="812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endParaRPr lang="zh-CN" altLang="en-US" sz="2400" dirty="0">
              <a:solidFill>
                <a:schemeClr val="bg1"/>
              </a:solidFill>
              <a:cs typeface="Arial" panose="020B0604020202020204" pitchFamily="34" charset="0"/>
            </a:endParaRPr>
          </a:p>
          <a:p>
            <a:pPr algn="ctr">
              <a:buNone/>
            </a:pPr>
            <a:r>
              <a:rPr lang="en-US" altLang="zh-CN" sz="2400" b="1" dirty="0" smtClean="0">
                <a:solidFill>
                  <a:schemeClr val="tx1"/>
                </a:solidFill>
                <a:latin typeface="Times New Roman" pitchFamily="18" charset="0"/>
                <a:ea typeface="楷体" panose="02010609060101010101" pitchFamily="49" charset="-122"/>
                <a:cs typeface="Times New Roman" pitchFamily="18" charset="0"/>
              </a:rPr>
              <a:t>2020</a:t>
            </a:r>
            <a:r>
              <a:rPr lang="zh-CN" altLang="en-US" sz="2400" b="1" dirty="0" smtClean="0">
                <a:solidFill>
                  <a:schemeClr val="tx1"/>
                </a:solidFill>
                <a:latin typeface="Times New Roman" pitchFamily="18" charset="0"/>
                <a:ea typeface="楷体" panose="02010609060101010101" pitchFamily="49" charset="-122"/>
                <a:cs typeface="Times New Roman" pitchFamily="18" charset="0"/>
              </a:rPr>
              <a:t>年</a:t>
            </a:r>
            <a:r>
              <a:rPr lang="en-US" altLang="zh-CN" sz="2400" b="1" dirty="0" smtClean="0">
                <a:solidFill>
                  <a:schemeClr val="tx1"/>
                </a:solidFill>
                <a:latin typeface="Times New Roman" pitchFamily="18" charset="0"/>
                <a:ea typeface="楷体" panose="02010609060101010101" pitchFamily="49" charset="-122"/>
                <a:cs typeface="Times New Roman" pitchFamily="18" charset="0"/>
              </a:rPr>
              <a:t>11</a:t>
            </a:r>
            <a:r>
              <a:rPr lang="zh-CN" altLang="en-US" sz="2400" b="1" dirty="0" smtClean="0">
                <a:solidFill>
                  <a:schemeClr val="tx1"/>
                </a:solidFill>
                <a:latin typeface="Times New Roman" pitchFamily="18" charset="0"/>
                <a:ea typeface="楷体" panose="02010609060101010101" pitchFamily="49" charset="-122"/>
                <a:cs typeface="Times New Roman" pitchFamily="18" charset="0"/>
              </a:rPr>
              <a:t>月</a:t>
            </a:r>
            <a:endParaRPr lang="zh-CN" altLang="en-US" sz="2400" b="1" dirty="0">
              <a:solidFill>
                <a:schemeClr val="tx1"/>
              </a:solidFill>
              <a:latin typeface="Times New Roman" pitchFamily="18" charset="0"/>
              <a:ea typeface="楷体" panose="02010609060101010101" pitchFamily="49" charset="-122"/>
              <a:cs typeface="Times New Roman" pitchFamily="18" charset="0"/>
            </a:endParaRPr>
          </a:p>
        </p:txBody>
      </p:sp>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3957" y="3982662"/>
            <a:ext cx="1410836" cy="138254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2167" y="1100909"/>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128986" y="351112"/>
            <a:ext cx="4525192" cy="749797"/>
            <a:chOff x="5288401" y="388543"/>
            <a:chExt cx="4525192" cy="749797"/>
          </a:xfrm>
        </p:grpSpPr>
        <p:grpSp>
          <p:nvGrpSpPr>
            <p:cNvPr id="6" name="组合 5"/>
            <p:cNvGrpSpPr/>
            <p:nvPr/>
          </p:nvGrpSpPr>
          <p:grpSpPr>
            <a:xfrm>
              <a:off x="5374112" y="478073"/>
              <a:ext cx="4439481" cy="570737"/>
              <a:chOff x="5374112" y="444838"/>
              <a:chExt cx="4439481" cy="570737"/>
            </a:xfrm>
          </p:grpSpPr>
          <p:grpSp>
            <p:nvGrpSpPr>
              <p:cNvPr id="7" name="Group 4"/>
              <p:cNvGrpSpPr/>
              <p:nvPr/>
            </p:nvGrpSpPr>
            <p:grpSpPr>
              <a:xfrm>
                <a:off x="5374112" y="444838"/>
                <a:ext cx="558593" cy="398453"/>
                <a:chOff x="6928664" y="4159370"/>
                <a:chExt cx="798033" cy="569249"/>
              </a:xfrm>
            </p:grpSpPr>
            <p:sp>
              <p:nvSpPr>
                <p:cNvPr id="12"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 name="文本框 10"/>
              <p:cNvSpPr txBox="1"/>
              <p:nvPr/>
            </p:nvSpPr>
            <p:spPr>
              <a:xfrm>
                <a:off x="6038200" y="492355"/>
                <a:ext cx="3775393"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学习记忆、行为学系统</a:t>
                </a:r>
              </a:p>
            </p:txBody>
          </p:sp>
        </p:grpSp>
        <p:grpSp>
          <p:nvGrpSpPr>
            <p:cNvPr id="10" name="Group 75"/>
            <p:cNvGrpSpPr/>
            <p:nvPr/>
          </p:nvGrpSpPr>
          <p:grpSpPr>
            <a:xfrm>
              <a:off x="5288401" y="388543"/>
              <a:ext cx="749799" cy="749797"/>
              <a:chOff x="3445843" y="4173075"/>
              <a:chExt cx="710960" cy="710958"/>
            </a:xfrm>
          </p:grpSpPr>
          <p:sp>
            <p:nvSpPr>
              <p:cNvPr id="8" name="Oval 68"/>
              <p:cNvSpPr/>
              <p:nvPr/>
            </p:nvSpPr>
            <p:spPr>
              <a:xfrm>
                <a:off x="3445843" y="4173075"/>
                <a:ext cx="710960" cy="710958"/>
              </a:xfrm>
              <a:prstGeom prst="ellipse">
                <a:avLst/>
              </a:prstGeom>
              <a:noFill/>
              <a:ln>
                <a:solidFill>
                  <a:schemeClr val="accent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spcBef>
                    <a:spcPts val="0"/>
                  </a:spcBef>
                  <a:spcAft>
                    <a:spcPts val="0"/>
                  </a:spcAft>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6"/>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accent3"/>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9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17" name="内容占位符 2"/>
          <p:cNvSpPr txBox="1"/>
          <p:nvPr/>
        </p:nvSpPr>
        <p:spPr>
          <a:xfrm>
            <a:off x="904131" y="1257658"/>
            <a:ext cx="6596814" cy="5234920"/>
          </a:xfrm>
          <a:prstGeom prst="rect">
            <a:avLst/>
          </a:prstGeom>
        </p:spPr>
        <p:txBody>
          <a:bodyPr>
            <a:normAutofit/>
          </a:bodyPr>
          <a:lstStyle/>
          <a:p>
            <a:pPr>
              <a:defRPr/>
            </a:pPr>
            <a:r>
              <a:rPr lang="zh-CN" altLang="en-US" sz="3200" b="1" dirty="0">
                <a:solidFill>
                  <a:schemeClr val="tx1"/>
                </a:solidFill>
              </a:rPr>
              <a:t>学习记忆类</a:t>
            </a:r>
            <a:r>
              <a:rPr lang="zh-CN" altLang="en-US" sz="3000" dirty="0">
                <a:solidFill>
                  <a:schemeClr val="tx1"/>
                </a:solidFill>
              </a:rPr>
              <a:t>（</a:t>
            </a:r>
            <a:r>
              <a:rPr lang="zh-CN" altLang="en-US" sz="3000" dirty="0"/>
              <a:t>高级神经功能）：采用经典的</a:t>
            </a:r>
            <a:r>
              <a:rPr lang="en-US" sz="3000" b="1" dirty="0">
                <a:solidFill>
                  <a:srgbClr val="FF0000"/>
                </a:solidFill>
              </a:rPr>
              <a:t>Morris</a:t>
            </a:r>
            <a:r>
              <a:rPr lang="zh-CN" altLang="en-US" sz="3000" b="1" dirty="0">
                <a:solidFill>
                  <a:srgbClr val="FF0000"/>
                </a:solidFill>
              </a:rPr>
              <a:t>水迷宫</a:t>
            </a:r>
            <a:r>
              <a:rPr lang="zh-CN" altLang="en-US" sz="3000" dirty="0">
                <a:solidFill>
                  <a:srgbClr val="FF0000"/>
                </a:solidFill>
              </a:rPr>
              <a:t>、</a:t>
            </a:r>
            <a:r>
              <a:rPr lang="en-US" sz="3000" b="1" dirty="0">
                <a:solidFill>
                  <a:srgbClr val="FF0000"/>
                </a:solidFill>
              </a:rPr>
              <a:t>Y</a:t>
            </a:r>
            <a:r>
              <a:rPr lang="zh-CN" altLang="en-US" sz="3000" b="1" dirty="0">
                <a:solidFill>
                  <a:srgbClr val="FF0000"/>
                </a:solidFill>
              </a:rPr>
              <a:t>迷宫</a:t>
            </a:r>
            <a:r>
              <a:rPr lang="zh-CN" altLang="en-US" sz="3000" dirty="0"/>
              <a:t>用于研究空间记忆，穿梭、避暗等用于研究条件反射记忆。</a:t>
            </a:r>
            <a:endParaRPr lang="en-US" altLang="zh-CN" sz="3000" dirty="0"/>
          </a:p>
          <a:p>
            <a:pPr>
              <a:defRPr/>
            </a:pPr>
            <a:endParaRPr lang="zh-CN" altLang="en-US" sz="3000" dirty="0"/>
          </a:p>
          <a:p>
            <a:pPr>
              <a:defRPr/>
            </a:pPr>
            <a:r>
              <a:rPr lang="en-US" altLang="zh-CN" sz="3000" dirty="0"/>
              <a:t>•</a:t>
            </a:r>
            <a:r>
              <a:rPr lang="zh-CN" altLang="en-US" sz="3200" b="1" dirty="0">
                <a:solidFill>
                  <a:schemeClr val="tx1"/>
                </a:solidFill>
              </a:rPr>
              <a:t>抗疲劳类：</a:t>
            </a:r>
            <a:r>
              <a:rPr lang="zh-CN" altLang="en-US" sz="3000" dirty="0"/>
              <a:t>采用</a:t>
            </a:r>
            <a:r>
              <a:rPr lang="zh-CN" altLang="en-US" sz="3000" b="1" dirty="0">
                <a:solidFill>
                  <a:srgbClr val="FF0000"/>
                </a:solidFill>
              </a:rPr>
              <a:t>转棒仪</a:t>
            </a:r>
            <a:r>
              <a:rPr lang="zh-CN" altLang="en-US" sz="3000" dirty="0"/>
              <a:t>可进行疲劳实验、骨骼肌松弛实验、中枢神经抑制实验等。</a:t>
            </a:r>
            <a:endParaRPr lang="en-US" altLang="zh-CN" sz="3000" dirty="0"/>
          </a:p>
          <a:p>
            <a:pPr>
              <a:defRPr/>
            </a:pPr>
            <a:endParaRPr lang="zh-CN" altLang="en-US" sz="3000" dirty="0"/>
          </a:p>
          <a:p>
            <a:pPr>
              <a:defRPr/>
            </a:pPr>
            <a:r>
              <a:rPr lang="en-US" altLang="zh-CN" sz="3000" dirty="0"/>
              <a:t>•</a:t>
            </a:r>
            <a:r>
              <a:rPr lang="zh-CN" altLang="en-US" sz="3200" b="1" dirty="0">
                <a:solidFill>
                  <a:schemeClr val="tx1"/>
                </a:solidFill>
              </a:rPr>
              <a:t>其他：</a:t>
            </a:r>
            <a:r>
              <a:rPr lang="zh-CN" altLang="en-US" sz="3000" dirty="0"/>
              <a:t>通过</a:t>
            </a:r>
            <a:r>
              <a:rPr lang="zh-CN" altLang="en-US" sz="3000" b="1" dirty="0">
                <a:solidFill>
                  <a:srgbClr val="FF0000"/>
                </a:solidFill>
              </a:rPr>
              <a:t>旷场</a:t>
            </a:r>
            <a:r>
              <a:rPr lang="zh-CN" altLang="en-US" sz="3000" dirty="0"/>
              <a:t>实验来观察小鼠自发性探索运动活性和焦虑行为</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8" name="组合 17"/>
          <p:cNvGrpSpPr/>
          <p:nvPr/>
        </p:nvGrpSpPr>
        <p:grpSpPr>
          <a:xfrm>
            <a:off x="9072581" y="1687499"/>
            <a:ext cx="3357587" cy="3786214"/>
            <a:chOff x="9144018" y="1115995"/>
            <a:chExt cx="3357587" cy="4214842"/>
          </a:xfrm>
        </p:grpSpPr>
        <p:pic>
          <p:nvPicPr>
            <p:cNvPr id="19" name="图片 17"/>
            <p:cNvPicPr>
              <a:picLocks noChangeAspect="1" noChangeArrowheads="1"/>
            </p:cNvPicPr>
            <p:nvPr/>
          </p:nvPicPr>
          <p:blipFill>
            <a:blip r:embed="rId2" cstate="print"/>
            <a:srcRect/>
            <a:stretch>
              <a:fillRect/>
            </a:stretch>
          </p:blipFill>
          <p:spPr bwMode="auto">
            <a:xfrm>
              <a:off x="9144019" y="1115995"/>
              <a:ext cx="1690690" cy="2439424"/>
            </a:xfrm>
            <a:prstGeom prst="rect">
              <a:avLst/>
            </a:prstGeom>
            <a:noFill/>
            <a:ln w="9525">
              <a:noFill/>
              <a:miter lim="800000"/>
              <a:headEnd/>
              <a:tailEnd/>
            </a:ln>
          </p:spPr>
        </p:pic>
        <p:pic>
          <p:nvPicPr>
            <p:cNvPr id="20" name="图片 22" descr="IMG_256"/>
            <p:cNvPicPr>
              <a:picLocks noChangeAspect="1" noChangeArrowheads="1"/>
            </p:cNvPicPr>
            <p:nvPr/>
          </p:nvPicPr>
          <p:blipFill>
            <a:blip r:embed="rId3" cstate="print"/>
            <a:srcRect l="3989" r="5583"/>
            <a:stretch>
              <a:fillRect/>
            </a:stretch>
          </p:blipFill>
          <p:spPr>
            <a:xfrm>
              <a:off x="10712450" y="1330309"/>
              <a:ext cx="1789155" cy="1747835"/>
            </a:xfrm>
            <a:prstGeom prst="rect">
              <a:avLst/>
            </a:prstGeom>
            <a:noFill/>
          </p:spPr>
        </p:pic>
        <p:pic>
          <p:nvPicPr>
            <p:cNvPr id="21" name="图片 11" descr="IMG_256"/>
            <p:cNvPicPr>
              <a:picLocks noChangeAspect="1" noChangeArrowheads="1"/>
            </p:cNvPicPr>
            <p:nvPr/>
          </p:nvPicPr>
          <p:blipFill>
            <a:blip r:embed="rId4" cstate="print"/>
            <a:srcRect/>
            <a:stretch>
              <a:fillRect/>
            </a:stretch>
          </p:blipFill>
          <p:spPr bwMode="auto">
            <a:xfrm>
              <a:off x="9144018" y="3473449"/>
              <a:ext cx="1785935" cy="1857387"/>
            </a:xfrm>
            <a:prstGeom prst="rect">
              <a:avLst/>
            </a:prstGeom>
            <a:noFill/>
            <a:ln w="9525">
              <a:noFill/>
              <a:miter lim="800000"/>
              <a:headEnd/>
              <a:tailEnd/>
            </a:ln>
          </p:spPr>
        </p:pic>
        <p:pic>
          <p:nvPicPr>
            <p:cNvPr id="22" name="Picture 8" descr="IMG_5141"/>
            <p:cNvPicPr>
              <a:picLocks noChangeAspect="1" noChangeArrowheads="1"/>
            </p:cNvPicPr>
            <p:nvPr/>
          </p:nvPicPr>
          <p:blipFill>
            <a:blip r:embed="rId5" cstate="print"/>
            <a:srcRect/>
            <a:stretch>
              <a:fillRect/>
            </a:stretch>
          </p:blipFill>
          <p:spPr bwMode="auto">
            <a:xfrm>
              <a:off x="11001407" y="3402011"/>
              <a:ext cx="1436779" cy="1928826"/>
            </a:xfrm>
            <a:prstGeom prst="rect">
              <a:avLst/>
            </a:prstGeom>
            <a:noFill/>
            <a:ln w="9525">
              <a:noFill/>
              <a:miter lim="800000"/>
              <a:headEnd/>
              <a:tailEnd/>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2167" y="1100909"/>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128986" y="351112"/>
            <a:ext cx="4525192" cy="749797"/>
            <a:chOff x="5288401" y="388543"/>
            <a:chExt cx="4525192" cy="749797"/>
          </a:xfrm>
        </p:grpSpPr>
        <p:grpSp>
          <p:nvGrpSpPr>
            <p:cNvPr id="6" name="组合 5"/>
            <p:cNvGrpSpPr/>
            <p:nvPr/>
          </p:nvGrpSpPr>
          <p:grpSpPr>
            <a:xfrm>
              <a:off x="5374112" y="478073"/>
              <a:ext cx="4439481" cy="570737"/>
              <a:chOff x="5374112" y="444838"/>
              <a:chExt cx="4439481" cy="570737"/>
            </a:xfrm>
          </p:grpSpPr>
          <p:grpSp>
            <p:nvGrpSpPr>
              <p:cNvPr id="7" name="Group 4"/>
              <p:cNvGrpSpPr/>
              <p:nvPr/>
            </p:nvGrpSpPr>
            <p:grpSpPr>
              <a:xfrm>
                <a:off x="5374112" y="444838"/>
                <a:ext cx="558593" cy="398453"/>
                <a:chOff x="6928664" y="4159370"/>
                <a:chExt cx="798033" cy="569249"/>
              </a:xfrm>
            </p:grpSpPr>
            <p:sp>
              <p:nvSpPr>
                <p:cNvPr id="12"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 name="文本框 10"/>
              <p:cNvSpPr txBox="1"/>
              <p:nvPr/>
            </p:nvSpPr>
            <p:spPr>
              <a:xfrm>
                <a:off x="6038200" y="492355"/>
                <a:ext cx="3775393"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学习记忆、行为学系统</a:t>
                </a:r>
              </a:p>
            </p:txBody>
          </p:sp>
        </p:grpSp>
        <p:grpSp>
          <p:nvGrpSpPr>
            <p:cNvPr id="10" name="Group 75"/>
            <p:cNvGrpSpPr/>
            <p:nvPr/>
          </p:nvGrpSpPr>
          <p:grpSpPr>
            <a:xfrm>
              <a:off x="5288401" y="388543"/>
              <a:ext cx="749799" cy="749797"/>
              <a:chOff x="3445843" y="4173075"/>
              <a:chExt cx="710960" cy="710958"/>
            </a:xfrm>
          </p:grpSpPr>
          <p:sp>
            <p:nvSpPr>
              <p:cNvPr id="8" name="Oval 68"/>
              <p:cNvSpPr/>
              <p:nvPr/>
            </p:nvSpPr>
            <p:spPr>
              <a:xfrm>
                <a:off x="3445843" y="4173075"/>
                <a:ext cx="710960" cy="710958"/>
              </a:xfrm>
              <a:prstGeom prst="ellipse">
                <a:avLst/>
              </a:prstGeom>
              <a:noFill/>
              <a:ln>
                <a:solidFill>
                  <a:schemeClr val="accent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spcBef>
                    <a:spcPts val="0"/>
                  </a:spcBef>
                  <a:spcAft>
                    <a:spcPts val="0"/>
                  </a:spcAft>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6"/>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accent3"/>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9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25" name="组合 24"/>
          <p:cNvGrpSpPr/>
          <p:nvPr/>
        </p:nvGrpSpPr>
        <p:grpSpPr>
          <a:xfrm>
            <a:off x="1100783" y="1942512"/>
            <a:ext cx="10901558" cy="4554133"/>
            <a:chOff x="1266731" y="1386323"/>
            <a:chExt cx="10901558" cy="4554133"/>
          </a:xfrm>
        </p:grpSpPr>
        <p:grpSp>
          <p:nvGrpSpPr>
            <p:cNvPr id="16" name="组合 15"/>
            <p:cNvGrpSpPr/>
            <p:nvPr/>
          </p:nvGrpSpPr>
          <p:grpSpPr>
            <a:xfrm>
              <a:off x="1293099" y="1386323"/>
              <a:ext cx="10875190" cy="2816721"/>
              <a:chOff x="695103" y="1865783"/>
              <a:chExt cx="10875190" cy="2816721"/>
            </a:xfrm>
          </p:grpSpPr>
          <p:pic>
            <p:nvPicPr>
              <p:cNvPr id="1027" name="Picture 3" descr="E:\葛琳\资产入库与报销\2020年购买第二批行为学仪器\仪器现场照片\大小鼠抓力测定仪-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8062" y="1888132"/>
                <a:ext cx="1289398" cy="229444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葛琳\资产入库与报销\2020年购买第二批行为学仪器\仪器现场照片\骨强度测定仪.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4349" y="1888132"/>
                <a:ext cx="1289671" cy="22944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葛琳\资产入库与报销\2020年购买第二批行为学仪器\仪器现场照片\强迫游泳.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4547" y="1888133"/>
                <a:ext cx="1303773" cy="23167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葛琳\资产入库与报销\2020年购买第二批行为学仪器\仪器现场照片\纤维丝.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9774" y="1894303"/>
                <a:ext cx="1300351" cy="23106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E:\葛琳\资产入库与报销\2020年购买第二批行为学仪器\仪器现场照片\旋尾.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7753" y="1865783"/>
                <a:ext cx="1303685" cy="231679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E:\葛琳\资产入库与报销\2020年购买第二批行为学仪器\仪器现场照片\足趾容积测量仪.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4759" y="1888133"/>
                <a:ext cx="1303198" cy="23167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5103" y="4313172"/>
                <a:ext cx="10875190" cy="369332"/>
              </a:xfrm>
              <a:prstGeom prst="rect">
                <a:avLst/>
              </a:prstGeom>
              <a:noFill/>
            </p:spPr>
            <p:txBody>
              <a:bodyPr wrap="square" rtlCol="0">
                <a:spAutoFit/>
              </a:bodyPr>
              <a:lstStyle/>
              <a:p>
                <a:r>
                  <a:rPr lang="zh-CN" altLang="en-US" dirty="0" smtClean="0"/>
                  <a:t>足趾容积测量仪                悬尾             大小鼠抓力测定仪       骨强度测定仪            强迫游泳                纤维丝 </a:t>
                </a:r>
                <a:endParaRPr lang="zh-CN" altLang="en-US" dirty="0"/>
              </a:p>
            </p:txBody>
          </p:sp>
        </p:grpSp>
        <p:grpSp>
          <p:nvGrpSpPr>
            <p:cNvPr id="24" name="组合 23"/>
            <p:cNvGrpSpPr/>
            <p:nvPr/>
          </p:nvGrpSpPr>
          <p:grpSpPr>
            <a:xfrm>
              <a:off x="1266731" y="4459941"/>
              <a:ext cx="10661390" cy="1480515"/>
              <a:chOff x="1266731" y="4459941"/>
              <a:chExt cx="10661390" cy="1480515"/>
            </a:xfrm>
          </p:grpSpPr>
          <p:pic>
            <p:nvPicPr>
              <p:cNvPr id="1028" name="Picture 4" descr="E:\葛琳\资产入库与报销\2020年购买第二批行为学仪器\仪器现场照片\电子压痛仪.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13121" y="4459941"/>
                <a:ext cx="1956475" cy="1100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葛琳\资产入库与报销\2020年购买第二批行为学仪器\仪器现场照片\鼠尾光照测痛仪.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3595" y="4493534"/>
                <a:ext cx="1915475" cy="10775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葛琳\资产入库与报销\2020年购买第二批行为学仪器\仪器现场照片\智能热板仪.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4157" y="4477503"/>
                <a:ext cx="1944216" cy="109362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266731" y="5571124"/>
                <a:ext cx="10661390" cy="369332"/>
              </a:xfrm>
              <a:prstGeom prst="rect">
                <a:avLst/>
              </a:prstGeom>
              <a:noFill/>
            </p:spPr>
            <p:txBody>
              <a:bodyPr wrap="square" rtlCol="0">
                <a:spAutoFit/>
              </a:bodyPr>
              <a:lstStyle/>
              <a:p>
                <a:r>
                  <a:rPr lang="en-US" altLang="zh-CN" dirty="0" smtClean="0"/>
                  <a:t>                       </a:t>
                </a:r>
                <a:r>
                  <a:rPr lang="zh-CN" altLang="en-US" dirty="0" smtClean="0"/>
                  <a:t>电子压痛仪                                          智能热板仪                                        鼠尾光照测痛仪</a:t>
                </a:r>
                <a:endParaRPr lang="zh-CN" altLang="en-US" dirty="0"/>
              </a:p>
            </p:txBody>
          </p:sp>
        </p:grpSp>
      </p:grpSp>
      <p:sp>
        <p:nvSpPr>
          <p:cNvPr id="26" name="TextBox 25"/>
          <p:cNvSpPr txBox="1"/>
          <p:nvPr/>
        </p:nvSpPr>
        <p:spPr>
          <a:xfrm>
            <a:off x="812751" y="1168053"/>
            <a:ext cx="4680557" cy="523220"/>
          </a:xfrm>
          <a:prstGeom prst="rect">
            <a:avLst/>
          </a:prstGeom>
          <a:noFill/>
        </p:spPr>
        <p:txBody>
          <a:bodyPr wrap="square" rtlCol="0">
            <a:spAutoFit/>
          </a:bodyPr>
          <a:lstStyle/>
          <a:p>
            <a:r>
              <a:rPr lang="zh-CN" altLang="en-US" sz="2800" b="1" dirty="0" smtClean="0"/>
              <a:t>即将开放的行为学仪器：</a:t>
            </a:r>
            <a:endParaRPr lang="zh-CN" altLang="en-US" sz="2800" b="1" dirty="0"/>
          </a:p>
        </p:txBody>
      </p:sp>
    </p:spTree>
    <p:extLst>
      <p:ext uri="{BB962C8B-B14F-4D97-AF65-F5344CB8AC3E}">
        <p14:creationId xmlns:p14="http://schemas.microsoft.com/office/powerpoint/2010/main" val="3949282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2167" y="1100909"/>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4485159" y="342124"/>
            <a:ext cx="4525192" cy="749797"/>
            <a:chOff x="5288401" y="388543"/>
            <a:chExt cx="4525192" cy="749797"/>
          </a:xfrm>
        </p:grpSpPr>
        <p:grpSp>
          <p:nvGrpSpPr>
            <p:cNvPr id="6" name="组合 5"/>
            <p:cNvGrpSpPr/>
            <p:nvPr/>
          </p:nvGrpSpPr>
          <p:grpSpPr>
            <a:xfrm>
              <a:off x="5374112" y="478073"/>
              <a:ext cx="4439481" cy="570737"/>
              <a:chOff x="5374112" y="444838"/>
              <a:chExt cx="4439481" cy="570737"/>
            </a:xfrm>
          </p:grpSpPr>
          <p:grpSp>
            <p:nvGrpSpPr>
              <p:cNvPr id="7" name="Group 4"/>
              <p:cNvGrpSpPr/>
              <p:nvPr/>
            </p:nvGrpSpPr>
            <p:grpSpPr>
              <a:xfrm>
                <a:off x="5374112" y="444838"/>
                <a:ext cx="558593" cy="398453"/>
                <a:chOff x="6928664" y="4159370"/>
                <a:chExt cx="798033" cy="569249"/>
              </a:xfrm>
            </p:grpSpPr>
            <p:sp>
              <p:nvSpPr>
                <p:cNvPr id="12"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 name="文本框 10"/>
              <p:cNvSpPr txBox="1"/>
              <p:nvPr/>
            </p:nvSpPr>
            <p:spPr>
              <a:xfrm>
                <a:off x="6038200" y="492355"/>
                <a:ext cx="3775393" cy="523220"/>
              </a:xfrm>
              <a:prstGeom prst="rect">
                <a:avLst/>
              </a:prstGeom>
              <a:noFill/>
            </p:spPr>
            <p:txBody>
              <a:bodyPr wrap="none" rtlCol="0">
                <a:spAutoFit/>
              </a:bodyPr>
              <a:lstStyle/>
              <a:p>
                <a:r>
                  <a:rPr lang="zh-CN" altLang="en-US" sz="2800" b="1" dirty="0" smtClean="0">
                    <a:solidFill>
                      <a:schemeClr val="bg2">
                        <a:lumMod val="50000"/>
                      </a:schemeClr>
                    </a:solidFill>
                    <a:latin typeface="微软雅黑" panose="020B0503020204020204" pitchFamily="34" charset="-122"/>
                    <a:ea typeface="微软雅黑" panose="020B0503020204020204" pitchFamily="34" charset="-122"/>
                  </a:rPr>
                  <a:t>各项生理机能监护系统</a:t>
                </a:r>
                <a:endParaRPr lang="zh-CN" altLang="en-US" sz="2800" b="1" dirty="0">
                  <a:solidFill>
                    <a:schemeClr val="bg2">
                      <a:lumMod val="50000"/>
                    </a:schemeClr>
                  </a:solidFill>
                  <a:latin typeface="微软雅黑" panose="020B0503020204020204" pitchFamily="34" charset="-122"/>
                  <a:ea typeface="微软雅黑" panose="020B0503020204020204" pitchFamily="34" charset="-122"/>
                </a:endParaRPr>
              </a:p>
            </p:txBody>
          </p:sp>
        </p:grpSp>
        <p:grpSp>
          <p:nvGrpSpPr>
            <p:cNvPr id="10" name="Group 75"/>
            <p:cNvGrpSpPr/>
            <p:nvPr/>
          </p:nvGrpSpPr>
          <p:grpSpPr>
            <a:xfrm>
              <a:off x="5288401" y="388543"/>
              <a:ext cx="749799" cy="749797"/>
              <a:chOff x="3445843" y="4173075"/>
              <a:chExt cx="710960" cy="710958"/>
            </a:xfrm>
          </p:grpSpPr>
          <p:sp>
            <p:nvSpPr>
              <p:cNvPr id="8" name="Oval 68"/>
              <p:cNvSpPr/>
              <p:nvPr/>
            </p:nvSpPr>
            <p:spPr>
              <a:xfrm>
                <a:off x="3445843" y="4173075"/>
                <a:ext cx="710960" cy="710958"/>
              </a:xfrm>
              <a:prstGeom prst="ellipse">
                <a:avLst/>
              </a:prstGeom>
              <a:noFill/>
              <a:ln>
                <a:solidFill>
                  <a:schemeClr val="accent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spcBef>
                    <a:spcPts val="0"/>
                  </a:spcBef>
                  <a:spcAft>
                    <a:spcPts val="0"/>
                  </a:spcAft>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6"/>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accent3"/>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9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9" name="组合 18"/>
          <p:cNvGrpSpPr/>
          <p:nvPr/>
        </p:nvGrpSpPr>
        <p:grpSpPr>
          <a:xfrm>
            <a:off x="956767" y="1595524"/>
            <a:ext cx="11233248" cy="5010512"/>
            <a:chOff x="740744" y="1481818"/>
            <a:chExt cx="11593287" cy="5302859"/>
          </a:xfrm>
        </p:grpSpPr>
        <p:grpSp>
          <p:nvGrpSpPr>
            <p:cNvPr id="18" name="组合 17"/>
            <p:cNvGrpSpPr/>
            <p:nvPr/>
          </p:nvGrpSpPr>
          <p:grpSpPr>
            <a:xfrm>
              <a:off x="951527" y="4009680"/>
              <a:ext cx="11382504" cy="2774997"/>
              <a:chOff x="951527" y="4009680"/>
              <a:chExt cx="11382504" cy="2774997"/>
            </a:xfrm>
          </p:grpSpPr>
          <p:pic>
            <p:nvPicPr>
              <p:cNvPr id="2050" name="Picture 2" descr="https://www.bio-equip.com/img2013/6047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923" y="4071362"/>
                <a:ext cx="2335905" cy="21372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enovo\Documents\Tencent Files\760135099\Image\C2C\58C5AF5BAF9F486090E4C7A12DA9DA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3289" y="4259971"/>
                <a:ext cx="2609365" cy="19570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bio-equip.com/img2018/43255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9762" y="4009680"/>
                <a:ext cx="1062373" cy="219893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www.bio-equip.com/imgproduct/2018/20180930393623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91994" y="4148318"/>
                <a:ext cx="1723542" cy="20602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51527" y="6415345"/>
                <a:ext cx="11382504" cy="369332"/>
              </a:xfrm>
              <a:prstGeom prst="rect">
                <a:avLst/>
              </a:prstGeom>
              <a:noFill/>
            </p:spPr>
            <p:txBody>
              <a:bodyPr wrap="square" rtlCol="0">
                <a:spAutoFit/>
              </a:bodyPr>
              <a:lstStyle/>
              <a:p>
                <a:r>
                  <a:rPr lang="zh-CN" altLang="en-US" dirty="0" smtClean="0"/>
                  <a:t>           心电监护仪                                                        生化仪                                               小动物活体肾功能检测系统 </a:t>
                </a:r>
                <a:endParaRPr lang="zh-CN" altLang="en-US" dirty="0"/>
              </a:p>
            </p:txBody>
          </p:sp>
        </p:grpSp>
        <p:grpSp>
          <p:nvGrpSpPr>
            <p:cNvPr id="17" name="组合 16"/>
            <p:cNvGrpSpPr/>
            <p:nvPr/>
          </p:nvGrpSpPr>
          <p:grpSpPr>
            <a:xfrm>
              <a:off x="740744" y="1481818"/>
              <a:ext cx="11074793" cy="2503839"/>
              <a:chOff x="740744" y="1481818"/>
              <a:chExt cx="11074793" cy="2503839"/>
            </a:xfrm>
          </p:grpSpPr>
          <p:pic>
            <p:nvPicPr>
              <p:cNvPr id="2054" name="Picture 6" descr="C:\Users\lenovo\Documents\Tencent Files\760135099\Image\C2C\N$VB]B90Z)~GX4V1`N(4RAX.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744" y="1520137"/>
                <a:ext cx="3240359" cy="20409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lenovo\Documents\Tencent Files\760135099\Image\C2C\G89)T()EQMUPP1N3F~@81TV.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5159" y="1774165"/>
                <a:ext cx="3672408" cy="12924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lenovo\Documents\Tencent Files\760135099\Image\C2C\4OD%ES_N6YNC1]TB9QCXU(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0331" y="1481818"/>
                <a:ext cx="2985206" cy="223124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932915" y="3616325"/>
                <a:ext cx="10825052" cy="369332"/>
              </a:xfrm>
              <a:prstGeom prst="rect">
                <a:avLst/>
              </a:prstGeom>
              <a:noFill/>
            </p:spPr>
            <p:txBody>
              <a:bodyPr wrap="square" rtlCol="0">
                <a:spAutoFit/>
              </a:bodyPr>
              <a:lstStyle/>
              <a:p>
                <a:r>
                  <a:rPr lang="zh-CN" altLang="en-US" dirty="0" smtClean="0"/>
                  <a:t>                                                                                    小动物活体无创血压计</a:t>
                </a:r>
                <a:endParaRPr lang="zh-CN" altLang="en-US" dirty="0"/>
              </a:p>
            </p:txBody>
          </p:sp>
        </p:grpSp>
      </p:grpSp>
      <p:sp>
        <p:nvSpPr>
          <p:cNvPr id="20" name="TextBox 19"/>
          <p:cNvSpPr txBox="1"/>
          <p:nvPr/>
        </p:nvSpPr>
        <p:spPr>
          <a:xfrm>
            <a:off x="812751" y="1168053"/>
            <a:ext cx="4464496" cy="463677"/>
          </a:xfrm>
          <a:prstGeom prst="rect">
            <a:avLst/>
          </a:prstGeom>
          <a:noFill/>
        </p:spPr>
        <p:txBody>
          <a:bodyPr wrap="square" rtlCol="0">
            <a:spAutoFit/>
          </a:bodyPr>
          <a:lstStyle/>
          <a:p>
            <a:r>
              <a:rPr lang="zh-CN" altLang="en-US" sz="2400" b="1" dirty="0" smtClean="0"/>
              <a:t>即将开放的生理指标检测仪器：</a:t>
            </a:r>
            <a:endParaRPr lang="zh-CN" altLang="en-US" sz="2400" b="1" dirty="0"/>
          </a:p>
        </p:txBody>
      </p:sp>
    </p:spTree>
    <p:extLst>
      <p:ext uri="{BB962C8B-B14F-4D97-AF65-F5344CB8AC3E}">
        <p14:creationId xmlns:p14="http://schemas.microsoft.com/office/powerpoint/2010/main" val="2218835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951421" cy="74849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6"/>
          <p:cNvSpPr/>
          <p:nvPr/>
        </p:nvSpPr>
        <p:spPr bwMode="auto">
          <a:xfrm>
            <a:off x="1237462" y="2162555"/>
            <a:ext cx="4937180" cy="4349428"/>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solidFill>
            <a:schemeClr val="bg1">
              <a:alpha val="30196"/>
            </a:schemeClr>
          </a:solidFill>
          <a:ln w="0">
            <a:noFill/>
            <a:prstDash val="solid"/>
            <a:round/>
          </a:ln>
        </p:spPr>
        <p:txBody>
          <a:bodyPr vert="horz" wrap="square" lIns="128580" tIns="64290" rIns="128580" bIns="64290" numCol="1" anchor="t" anchorCtr="0" compatLnSpc="1"/>
          <a:lstStyle/>
          <a:p>
            <a:endParaRPr lang="zh-CN" altLang="en-US"/>
          </a:p>
        </p:txBody>
      </p:sp>
      <p:sp>
        <p:nvSpPr>
          <p:cNvPr id="17" name="Freeform 11"/>
          <p:cNvSpPr/>
          <p:nvPr/>
        </p:nvSpPr>
        <p:spPr bwMode="auto">
          <a:xfrm>
            <a:off x="1648542" y="1423110"/>
            <a:ext cx="4115020" cy="3581420"/>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noFill/>
          <a:ln w="19050">
            <a:solidFill>
              <a:schemeClr val="bg1"/>
            </a:solidFill>
            <a:prstDash val="solid"/>
            <a:round/>
          </a:ln>
        </p:spPr>
        <p:txBody>
          <a:bodyPr vert="horz" wrap="square" lIns="128580" tIns="64290" rIns="128580" bIns="64290" numCol="1" anchor="t" anchorCtr="0" compatLnSpc="1"/>
          <a:lstStyle/>
          <a:p>
            <a:endParaRPr lang="zh-CN" altLang="en-US" dirty="0"/>
          </a:p>
        </p:txBody>
      </p:sp>
      <p:sp>
        <p:nvSpPr>
          <p:cNvPr id="2050" name="文本框 2"/>
          <p:cNvSpPr txBox="1">
            <a:spLocks noChangeArrowheads="1"/>
          </p:cNvSpPr>
          <p:nvPr>
            <p:custDataLst>
              <p:tags r:id="rId2"/>
            </p:custDataLst>
          </p:nvPr>
        </p:nvSpPr>
        <p:spPr bwMode="auto">
          <a:xfrm>
            <a:off x="2952413" y="2428696"/>
            <a:ext cx="1695986" cy="15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02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03</a:t>
            </a:r>
          </a:p>
        </p:txBody>
      </p:sp>
      <p:cxnSp>
        <p:nvCxnSpPr>
          <p:cNvPr id="7" name="直接连接符 6"/>
          <p:cNvCxnSpPr/>
          <p:nvPr>
            <p:custDataLst>
              <p:tags r:id="rId3"/>
            </p:custDataLst>
          </p:nvPr>
        </p:nvCxnSpPr>
        <p:spPr>
          <a:xfrm>
            <a:off x="6205337" y="3616325"/>
            <a:ext cx="4143101"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52" name="文本框 11"/>
          <p:cNvSpPr txBox="1">
            <a:spLocks noChangeArrowheads="1"/>
          </p:cNvSpPr>
          <p:nvPr>
            <p:custDataLst>
              <p:tags r:id="rId4"/>
            </p:custDataLst>
          </p:nvPr>
        </p:nvSpPr>
        <p:spPr bwMode="auto">
          <a:xfrm>
            <a:off x="2067237" y="3868624"/>
            <a:ext cx="3466334" cy="43088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8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p>
        </p:txBody>
      </p:sp>
      <p:sp>
        <p:nvSpPr>
          <p:cNvPr id="8" name="矩形 7"/>
          <p:cNvSpPr/>
          <p:nvPr/>
        </p:nvSpPr>
        <p:spPr>
          <a:xfrm>
            <a:off x="6205340" y="2748641"/>
            <a:ext cx="4468132" cy="830997"/>
          </a:xfrm>
          <a:prstGeom prst="rect">
            <a:avLst/>
          </a:prstGeom>
        </p:spPr>
        <p:txBody>
          <a:bodyPr wrap="square" lIns="0" tIns="0" rIns="0" bIns="0">
            <a:spAutoFit/>
          </a:bodyPr>
          <a:lstStyle/>
          <a:p>
            <a:r>
              <a:rPr lang="zh-CN" altLang="en-US" sz="5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人员组成</a:t>
            </a:r>
          </a:p>
        </p:txBody>
      </p:sp>
      <p:sp>
        <p:nvSpPr>
          <p:cNvPr id="11" name="TextBox 11"/>
          <p:cNvSpPr txBox="1"/>
          <p:nvPr/>
        </p:nvSpPr>
        <p:spPr>
          <a:xfrm>
            <a:off x="6205342" y="3696133"/>
            <a:ext cx="1640193" cy="400110"/>
          </a:xfrm>
          <a:prstGeom prst="rect">
            <a:avLst/>
          </a:prstGeom>
          <a:noFill/>
        </p:spPr>
        <p:txBody>
          <a:bodyPr wrap="none" rtlCol="0">
            <a:spAutoFit/>
          </a:bodyPr>
          <a:lstStyle/>
          <a:p>
            <a:pPr marL="171450" lvl="1" indent="-171450">
              <a:buFont typeface="Arial" panose="020B0604020202020204" pitchFamily="34" charset="0"/>
              <a:buChar char="•"/>
            </a:pPr>
            <a:r>
              <a:rPr lang="zh-CN" altLang="en-US" sz="2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组织架构图</a:t>
            </a:r>
          </a:p>
        </p:txBody>
      </p:sp>
      <p:sp>
        <p:nvSpPr>
          <p:cNvPr id="12" name="TextBox 11"/>
          <p:cNvSpPr txBox="1"/>
          <p:nvPr/>
        </p:nvSpPr>
        <p:spPr>
          <a:xfrm>
            <a:off x="8349395" y="3696133"/>
            <a:ext cx="1640193" cy="400110"/>
          </a:xfrm>
          <a:prstGeom prst="rect">
            <a:avLst/>
          </a:prstGeom>
          <a:noFill/>
        </p:spPr>
        <p:txBody>
          <a:bodyPr wrap="none" rtlCol="0">
            <a:spAutoFit/>
          </a:bodyPr>
          <a:lstStyle/>
          <a:p>
            <a:pPr marL="171450" lvl="1" indent="-171450">
              <a:buFont typeface="Arial" panose="020B0604020202020204" pitchFamily="34" charset="0"/>
              <a:buChar char="•"/>
            </a:pPr>
            <a:r>
              <a:rPr lang="zh-CN" altLang="en-US" sz="2000" dirty="0">
                <a:solidFill>
                  <a:schemeClr val="tx1"/>
                </a:solidFill>
                <a:latin typeface="Arial" panose="020B0604020202020204" pitchFamily="34" charset="0"/>
                <a:ea typeface="微软雅黑" panose="020B0503020204020204" pitchFamily="34" charset="-122"/>
                <a:sym typeface="Arial" panose="020B0604020202020204" pitchFamily="34" charset="0"/>
              </a:rPr>
              <a:t>伦理委员会</a:t>
            </a:r>
          </a:p>
        </p:txBody>
      </p:sp>
      <p:sp>
        <p:nvSpPr>
          <p:cNvPr id="13" name="TextBox 11"/>
          <p:cNvSpPr txBox="1"/>
          <p:nvPr/>
        </p:nvSpPr>
        <p:spPr>
          <a:xfrm>
            <a:off x="6205342" y="4070502"/>
            <a:ext cx="1896673" cy="400110"/>
          </a:xfrm>
          <a:prstGeom prst="rect">
            <a:avLst/>
          </a:prstGeom>
          <a:noFill/>
        </p:spPr>
        <p:txBody>
          <a:bodyPr wrap="none" rtlCol="0">
            <a:spAutoFit/>
          </a:bodyPr>
          <a:lstStyle/>
          <a:p>
            <a:pPr marL="171450" lvl="1" indent="-171450">
              <a:buFont typeface="Arial" panose="020B0604020202020204" pitchFamily="34" charset="0"/>
              <a:buChar char="•"/>
            </a:pPr>
            <a:r>
              <a:rPr lang="zh-CN" altLang="en-US" sz="2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中心人员配备</a:t>
            </a:r>
          </a:p>
        </p:txBody>
      </p:sp>
      <p:sp>
        <p:nvSpPr>
          <p:cNvPr id="14" name="TextBox 11"/>
          <p:cNvSpPr txBox="1"/>
          <p:nvPr/>
        </p:nvSpPr>
        <p:spPr>
          <a:xfrm>
            <a:off x="8349395" y="4070502"/>
            <a:ext cx="1896673" cy="400110"/>
          </a:xfrm>
          <a:prstGeom prst="rect">
            <a:avLst/>
          </a:prstGeom>
          <a:noFill/>
        </p:spPr>
        <p:txBody>
          <a:bodyPr wrap="none" rtlCol="0">
            <a:spAutoFit/>
          </a:bodyPr>
          <a:lstStyle/>
          <a:p>
            <a:pPr marL="171450" lvl="1" indent="-171450">
              <a:buFont typeface="Arial" panose="020B0604020202020204" pitchFamily="34" charset="0"/>
              <a:buChar char="•"/>
            </a:pPr>
            <a:r>
              <a:rPr lang="zh-CN" altLang="en-US" sz="2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从业人员资质</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1" accel="40000" fill="hold" grpId="0" nodeType="withEffect" p14:presetBounceEnd="40000">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14:bounceEnd="40000">
                                          <p:cBhvr additive="base">
                                            <p:cTn id="10" dur="1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11" dur="1750" fill="hold"/>
                                            <p:tgtEl>
                                              <p:spTgt spid="16"/>
                                            </p:tgtEl>
                                            <p:attrNameLst>
                                              <p:attrName>ppt_y</p:attrName>
                                            </p:attrNameLst>
                                          </p:cBhvr>
                                          <p:tavLst>
                                            <p:tav tm="0">
                                              <p:val>
                                                <p:strVal val="0-#ppt_h/2"/>
                                              </p:val>
                                            </p:tav>
                                            <p:tav tm="100000">
                                              <p:val>
                                                <p:strVal val="#ppt_y"/>
                                              </p:val>
                                            </p:tav>
                                          </p:tavLst>
                                        </p:anim>
                                      </p:childTnLst>
                                    </p:cTn>
                                  </p:par>
                                  <p:par>
                                    <p:cTn id="12" presetID="2" presetClass="entr" presetSubtype="4" accel="40000" fill="hold" grpId="0" nodeType="withEffect" p14:presetBounceEnd="4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40000">
                                          <p:cBhvr additive="base">
                                            <p:cTn id="14" dur="1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5" dur="1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0-#ppt_w/2"/>
                                              </p:val>
                                            </p:tav>
                                            <p:tav tm="100000">
                                              <p:val>
                                                <p:strVal val="#ppt_x"/>
                                              </p:val>
                                            </p:tav>
                                          </p:tavLst>
                                        </p:anim>
                                        <p:anim calcmode="lin" valueType="num">
                                          <p:cBhvr additive="base">
                                            <p:cTn id="26"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strVal val="4*#ppt_w"/>
                                              </p:val>
                                            </p:tav>
                                            <p:tav tm="100000">
                                              <p:val>
                                                <p:strVal val="#ppt_w"/>
                                              </p:val>
                                            </p:tav>
                                          </p:tavLst>
                                        </p:anim>
                                        <p:anim calcmode="lin" valueType="num">
                                          <p:cBhvr>
                                            <p:cTn id="32"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par>
                              <p:cTn id="38" fill="hold">
                                <p:stCondLst>
                                  <p:cond delay="500"/>
                                </p:stCondLst>
                                <p:childTnLst>
                                  <p:par>
                                    <p:cTn id="39" presetID="1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p:tgtEl>
                                              <p:spTgt spid="11"/>
                                            </p:tgtEl>
                                            <p:attrNameLst>
                                              <p:attrName>ppt_x</p:attrName>
                                            </p:attrNameLst>
                                          </p:cBhvr>
                                          <p:tavLst>
                                            <p:tav tm="0">
                                              <p:val>
                                                <p:strVal val="#ppt_x-#ppt_w*1.125000"/>
                                              </p:val>
                                            </p:tav>
                                            <p:tav tm="100000">
                                              <p:val>
                                                <p:strVal val="#ppt_x"/>
                                              </p:val>
                                            </p:tav>
                                          </p:tavLst>
                                        </p:anim>
                                        <p:animEffect transition="in" filter="wipe(right)">
                                          <p:cBhvr>
                                            <p:cTn id="42" dur="500"/>
                                            <p:tgtEl>
                                              <p:spTgt spid="11"/>
                                            </p:tgtEl>
                                          </p:cBhvr>
                                        </p:animEffect>
                                      </p:childTnLst>
                                    </p:cTn>
                                  </p:par>
                                </p:childTnLst>
                              </p:cTn>
                            </p:par>
                            <p:par>
                              <p:cTn id="43" fill="hold">
                                <p:stCondLst>
                                  <p:cond delay="1000"/>
                                </p:stCondLst>
                                <p:childTnLst>
                                  <p:par>
                                    <p:cTn id="44" presetID="1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p:tgtEl>
                                              <p:spTgt spid="12"/>
                                            </p:tgtEl>
                                            <p:attrNameLst>
                                              <p:attrName>ppt_x</p:attrName>
                                            </p:attrNameLst>
                                          </p:cBhvr>
                                          <p:tavLst>
                                            <p:tav tm="0">
                                              <p:val>
                                                <p:strVal val="#ppt_x-#ppt_w*1.125000"/>
                                              </p:val>
                                            </p:tav>
                                            <p:tav tm="100000">
                                              <p:val>
                                                <p:strVal val="#ppt_x"/>
                                              </p:val>
                                            </p:tav>
                                          </p:tavLst>
                                        </p:anim>
                                        <p:animEffect transition="in" filter="wipe(right)">
                                          <p:cBhvr>
                                            <p:cTn id="47" dur="500"/>
                                            <p:tgtEl>
                                              <p:spTgt spid="12"/>
                                            </p:tgtEl>
                                          </p:cBhvr>
                                        </p:animEffect>
                                      </p:childTnLst>
                                    </p:cTn>
                                  </p:par>
                                </p:childTnLst>
                              </p:cTn>
                            </p:par>
                            <p:par>
                              <p:cTn id="48" fill="hold">
                                <p:stCondLst>
                                  <p:cond delay="1500"/>
                                </p:stCondLst>
                                <p:childTnLst>
                                  <p:par>
                                    <p:cTn id="49" presetID="1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p:tgtEl>
                                              <p:spTgt spid="13"/>
                                            </p:tgtEl>
                                            <p:attrNameLst>
                                              <p:attrName>ppt_x</p:attrName>
                                            </p:attrNameLst>
                                          </p:cBhvr>
                                          <p:tavLst>
                                            <p:tav tm="0">
                                              <p:val>
                                                <p:strVal val="#ppt_x-#ppt_w*1.125000"/>
                                              </p:val>
                                            </p:tav>
                                            <p:tav tm="100000">
                                              <p:val>
                                                <p:strVal val="#ppt_x"/>
                                              </p:val>
                                            </p:tav>
                                          </p:tavLst>
                                        </p:anim>
                                        <p:animEffect transition="in" filter="wipe(right)">
                                          <p:cBhvr>
                                            <p:cTn id="52" dur="500"/>
                                            <p:tgtEl>
                                              <p:spTgt spid="13"/>
                                            </p:tgtEl>
                                          </p:cBhvr>
                                        </p:animEffect>
                                      </p:childTnLst>
                                    </p:cTn>
                                  </p:par>
                                </p:childTnLst>
                              </p:cTn>
                            </p:par>
                            <p:par>
                              <p:cTn id="53" fill="hold">
                                <p:stCondLst>
                                  <p:cond delay="2000"/>
                                </p:stCondLst>
                                <p:childTnLst>
                                  <p:par>
                                    <p:cTn id="54" presetID="12" presetClass="entr" presetSubtype="8"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p:tgtEl>
                                              <p:spTgt spid="14"/>
                                            </p:tgtEl>
                                            <p:attrNameLst>
                                              <p:attrName>ppt_x</p:attrName>
                                            </p:attrNameLst>
                                          </p:cBhvr>
                                          <p:tavLst>
                                            <p:tav tm="0">
                                              <p:val>
                                                <p:strVal val="#ppt_x-#ppt_w*1.125000"/>
                                              </p:val>
                                            </p:tav>
                                            <p:tav tm="100000">
                                              <p:val>
                                                <p:strVal val="#ppt_x"/>
                                              </p:val>
                                            </p:tav>
                                          </p:tavLst>
                                        </p:anim>
                                        <p:animEffect transition="in" filter="wipe(righ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050" grpId="0"/>
          <p:bldP spid="2052" grpId="0"/>
          <p:bldP spid="8" grpId="0"/>
          <p:bldP spid="11"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1" accel="4000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1750" fill="hold"/>
                                            <p:tgtEl>
                                              <p:spTgt spid="16"/>
                                            </p:tgtEl>
                                            <p:attrNameLst>
                                              <p:attrName>ppt_x</p:attrName>
                                            </p:attrNameLst>
                                          </p:cBhvr>
                                          <p:tavLst>
                                            <p:tav tm="0">
                                              <p:val>
                                                <p:strVal val="#ppt_x"/>
                                              </p:val>
                                            </p:tav>
                                            <p:tav tm="100000">
                                              <p:val>
                                                <p:strVal val="#ppt_x"/>
                                              </p:val>
                                            </p:tav>
                                          </p:tavLst>
                                        </p:anim>
                                        <p:anim calcmode="lin" valueType="num">
                                          <p:cBhvr additive="base">
                                            <p:cTn id="11" dur="1750" fill="hold"/>
                                            <p:tgtEl>
                                              <p:spTgt spid="16"/>
                                            </p:tgtEl>
                                            <p:attrNameLst>
                                              <p:attrName>ppt_y</p:attrName>
                                            </p:attrNameLst>
                                          </p:cBhvr>
                                          <p:tavLst>
                                            <p:tav tm="0">
                                              <p:val>
                                                <p:strVal val="0-#ppt_h/2"/>
                                              </p:val>
                                            </p:tav>
                                            <p:tav tm="100000">
                                              <p:val>
                                                <p:strVal val="#ppt_y"/>
                                              </p:val>
                                            </p:tav>
                                          </p:tavLst>
                                        </p:anim>
                                      </p:childTnLst>
                                    </p:cTn>
                                  </p:par>
                                  <p:par>
                                    <p:cTn id="12" presetID="2" presetClass="entr" presetSubtype="4" accel="4000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1750" fill="hold"/>
                                            <p:tgtEl>
                                              <p:spTgt spid="17"/>
                                            </p:tgtEl>
                                            <p:attrNameLst>
                                              <p:attrName>ppt_x</p:attrName>
                                            </p:attrNameLst>
                                          </p:cBhvr>
                                          <p:tavLst>
                                            <p:tav tm="0">
                                              <p:val>
                                                <p:strVal val="#ppt_x"/>
                                              </p:val>
                                            </p:tav>
                                            <p:tav tm="100000">
                                              <p:val>
                                                <p:strVal val="#ppt_x"/>
                                              </p:val>
                                            </p:tav>
                                          </p:tavLst>
                                        </p:anim>
                                        <p:anim calcmode="lin" valueType="num">
                                          <p:cBhvr additive="base">
                                            <p:cTn id="15" dur="1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0-#ppt_w/2"/>
                                              </p:val>
                                            </p:tav>
                                            <p:tav tm="100000">
                                              <p:val>
                                                <p:strVal val="#ppt_x"/>
                                              </p:val>
                                            </p:tav>
                                          </p:tavLst>
                                        </p:anim>
                                        <p:anim calcmode="lin" valueType="num">
                                          <p:cBhvr additive="base">
                                            <p:cTn id="26"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strVal val="4*#ppt_w"/>
                                              </p:val>
                                            </p:tav>
                                            <p:tav tm="100000">
                                              <p:val>
                                                <p:strVal val="#ppt_w"/>
                                              </p:val>
                                            </p:tav>
                                          </p:tavLst>
                                        </p:anim>
                                        <p:anim calcmode="lin" valueType="num">
                                          <p:cBhvr>
                                            <p:cTn id="32"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par>
                              <p:cTn id="38" fill="hold">
                                <p:stCondLst>
                                  <p:cond delay="500"/>
                                </p:stCondLst>
                                <p:childTnLst>
                                  <p:par>
                                    <p:cTn id="39" presetID="1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p:tgtEl>
                                              <p:spTgt spid="11"/>
                                            </p:tgtEl>
                                            <p:attrNameLst>
                                              <p:attrName>ppt_x</p:attrName>
                                            </p:attrNameLst>
                                          </p:cBhvr>
                                          <p:tavLst>
                                            <p:tav tm="0">
                                              <p:val>
                                                <p:strVal val="#ppt_x-#ppt_w*1.125000"/>
                                              </p:val>
                                            </p:tav>
                                            <p:tav tm="100000">
                                              <p:val>
                                                <p:strVal val="#ppt_x"/>
                                              </p:val>
                                            </p:tav>
                                          </p:tavLst>
                                        </p:anim>
                                        <p:animEffect transition="in" filter="wipe(right)">
                                          <p:cBhvr>
                                            <p:cTn id="42" dur="500"/>
                                            <p:tgtEl>
                                              <p:spTgt spid="11"/>
                                            </p:tgtEl>
                                          </p:cBhvr>
                                        </p:animEffect>
                                      </p:childTnLst>
                                    </p:cTn>
                                  </p:par>
                                </p:childTnLst>
                              </p:cTn>
                            </p:par>
                            <p:par>
                              <p:cTn id="43" fill="hold">
                                <p:stCondLst>
                                  <p:cond delay="1000"/>
                                </p:stCondLst>
                                <p:childTnLst>
                                  <p:par>
                                    <p:cTn id="44" presetID="1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p:tgtEl>
                                              <p:spTgt spid="12"/>
                                            </p:tgtEl>
                                            <p:attrNameLst>
                                              <p:attrName>ppt_x</p:attrName>
                                            </p:attrNameLst>
                                          </p:cBhvr>
                                          <p:tavLst>
                                            <p:tav tm="0">
                                              <p:val>
                                                <p:strVal val="#ppt_x-#ppt_w*1.125000"/>
                                              </p:val>
                                            </p:tav>
                                            <p:tav tm="100000">
                                              <p:val>
                                                <p:strVal val="#ppt_x"/>
                                              </p:val>
                                            </p:tav>
                                          </p:tavLst>
                                        </p:anim>
                                        <p:animEffect transition="in" filter="wipe(right)">
                                          <p:cBhvr>
                                            <p:cTn id="47" dur="500"/>
                                            <p:tgtEl>
                                              <p:spTgt spid="12"/>
                                            </p:tgtEl>
                                          </p:cBhvr>
                                        </p:animEffect>
                                      </p:childTnLst>
                                    </p:cTn>
                                  </p:par>
                                </p:childTnLst>
                              </p:cTn>
                            </p:par>
                            <p:par>
                              <p:cTn id="48" fill="hold">
                                <p:stCondLst>
                                  <p:cond delay="1500"/>
                                </p:stCondLst>
                                <p:childTnLst>
                                  <p:par>
                                    <p:cTn id="49" presetID="1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p:tgtEl>
                                              <p:spTgt spid="13"/>
                                            </p:tgtEl>
                                            <p:attrNameLst>
                                              <p:attrName>ppt_x</p:attrName>
                                            </p:attrNameLst>
                                          </p:cBhvr>
                                          <p:tavLst>
                                            <p:tav tm="0">
                                              <p:val>
                                                <p:strVal val="#ppt_x-#ppt_w*1.125000"/>
                                              </p:val>
                                            </p:tav>
                                            <p:tav tm="100000">
                                              <p:val>
                                                <p:strVal val="#ppt_x"/>
                                              </p:val>
                                            </p:tav>
                                          </p:tavLst>
                                        </p:anim>
                                        <p:animEffect transition="in" filter="wipe(right)">
                                          <p:cBhvr>
                                            <p:cTn id="52" dur="500"/>
                                            <p:tgtEl>
                                              <p:spTgt spid="13"/>
                                            </p:tgtEl>
                                          </p:cBhvr>
                                        </p:animEffect>
                                      </p:childTnLst>
                                    </p:cTn>
                                  </p:par>
                                </p:childTnLst>
                              </p:cTn>
                            </p:par>
                            <p:par>
                              <p:cTn id="53" fill="hold">
                                <p:stCondLst>
                                  <p:cond delay="2000"/>
                                </p:stCondLst>
                                <p:childTnLst>
                                  <p:par>
                                    <p:cTn id="54" presetID="12" presetClass="entr" presetSubtype="8"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p:tgtEl>
                                              <p:spTgt spid="14"/>
                                            </p:tgtEl>
                                            <p:attrNameLst>
                                              <p:attrName>ppt_x</p:attrName>
                                            </p:attrNameLst>
                                          </p:cBhvr>
                                          <p:tavLst>
                                            <p:tav tm="0">
                                              <p:val>
                                                <p:strVal val="#ppt_x-#ppt_w*1.125000"/>
                                              </p:val>
                                            </p:tav>
                                            <p:tav tm="100000">
                                              <p:val>
                                                <p:strVal val="#ppt_x"/>
                                              </p:val>
                                            </p:tav>
                                          </p:tavLst>
                                        </p:anim>
                                        <p:animEffect transition="in" filter="wipe(righ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050" grpId="0"/>
          <p:bldP spid="2052" grpId="0"/>
          <p:bldP spid="8" grpId="0"/>
          <p:bldP spid="11" grpId="0"/>
          <p:bldP spid="12" grpId="0"/>
          <p:bldP spid="13" grpId="0"/>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2167" y="1100909"/>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128986" y="351112"/>
            <a:ext cx="2729828" cy="749797"/>
            <a:chOff x="5288401" y="388543"/>
            <a:chExt cx="2729828" cy="749797"/>
          </a:xfrm>
        </p:grpSpPr>
        <p:grpSp>
          <p:nvGrpSpPr>
            <p:cNvPr id="6" name="组合 5"/>
            <p:cNvGrpSpPr/>
            <p:nvPr/>
          </p:nvGrpSpPr>
          <p:grpSpPr>
            <a:xfrm>
              <a:off x="5374112" y="478073"/>
              <a:ext cx="2644117" cy="570737"/>
              <a:chOff x="5374112" y="444838"/>
              <a:chExt cx="2644117" cy="570737"/>
            </a:xfrm>
          </p:grpSpPr>
          <p:grpSp>
            <p:nvGrpSpPr>
              <p:cNvPr id="10" name="Group 4"/>
              <p:cNvGrpSpPr/>
              <p:nvPr/>
            </p:nvGrpSpPr>
            <p:grpSpPr>
              <a:xfrm>
                <a:off x="5374112" y="444838"/>
                <a:ext cx="558593" cy="398453"/>
                <a:chOff x="6928664" y="4159370"/>
                <a:chExt cx="798033" cy="569249"/>
              </a:xfrm>
            </p:grpSpPr>
            <p:sp>
              <p:nvSpPr>
                <p:cNvPr id="12"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 name="文本框 10"/>
              <p:cNvSpPr txBox="1"/>
              <p:nvPr/>
            </p:nvSpPr>
            <p:spPr>
              <a:xfrm>
                <a:off x="6038200" y="492355"/>
                <a:ext cx="1980029"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组织架构图</a:t>
                </a:r>
              </a:p>
            </p:txBody>
          </p:sp>
        </p:grpSp>
        <p:grpSp>
          <p:nvGrpSpPr>
            <p:cNvPr id="7" name="Group 75"/>
            <p:cNvGrpSpPr/>
            <p:nvPr/>
          </p:nvGrpSpPr>
          <p:grpSpPr>
            <a:xfrm>
              <a:off x="5288401" y="388543"/>
              <a:ext cx="749799" cy="749797"/>
              <a:chOff x="3445843" y="4173075"/>
              <a:chExt cx="710960" cy="710958"/>
            </a:xfrm>
          </p:grpSpPr>
          <p:sp>
            <p:nvSpPr>
              <p:cNvPr id="8" name="Oval 68"/>
              <p:cNvSpPr/>
              <p:nvPr/>
            </p:nvSpPr>
            <p:spPr>
              <a:xfrm>
                <a:off x="3445843" y="4173075"/>
                <a:ext cx="710960" cy="710958"/>
              </a:xfrm>
              <a:prstGeom prst="ellipse">
                <a:avLst/>
              </a:prstGeom>
              <a:noFill/>
              <a:ln>
                <a:solidFill>
                  <a:schemeClr val="accent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spcBef>
                    <a:spcPts val="0"/>
                  </a:spcBef>
                  <a:spcAft>
                    <a:spcPts val="0"/>
                  </a:spcAft>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6"/>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accent3"/>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9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59" name="任意多边形: 形状 58"/>
          <p:cNvSpPr/>
          <p:nvPr/>
        </p:nvSpPr>
        <p:spPr>
          <a:xfrm>
            <a:off x="5748040" y="1674545"/>
            <a:ext cx="1421030" cy="947353"/>
          </a:xfrm>
          <a:custGeom>
            <a:avLst/>
            <a:gdLst>
              <a:gd name="connsiteX0" fmla="*/ 0 w 1421030"/>
              <a:gd name="connsiteY0" fmla="*/ 94735 h 947353"/>
              <a:gd name="connsiteX1" fmla="*/ 94735 w 1421030"/>
              <a:gd name="connsiteY1" fmla="*/ 0 h 947353"/>
              <a:gd name="connsiteX2" fmla="*/ 1326295 w 1421030"/>
              <a:gd name="connsiteY2" fmla="*/ 0 h 947353"/>
              <a:gd name="connsiteX3" fmla="*/ 1421030 w 1421030"/>
              <a:gd name="connsiteY3" fmla="*/ 94735 h 947353"/>
              <a:gd name="connsiteX4" fmla="*/ 1421030 w 1421030"/>
              <a:gd name="connsiteY4" fmla="*/ 852618 h 947353"/>
              <a:gd name="connsiteX5" fmla="*/ 1326295 w 1421030"/>
              <a:gd name="connsiteY5" fmla="*/ 947353 h 947353"/>
              <a:gd name="connsiteX6" fmla="*/ 94735 w 1421030"/>
              <a:gd name="connsiteY6" fmla="*/ 947353 h 947353"/>
              <a:gd name="connsiteX7" fmla="*/ 0 w 1421030"/>
              <a:gd name="connsiteY7" fmla="*/ 852618 h 947353"/>
              <a:gd name="connsiteX8" fmla="*/ 0 w 1421030"/>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1030" h="947353">
                <a:moveTo>
                  <a:pt x="0" y="94735"/>
                </a:moveTo>
                <a:cubicBezTo>
                  <a:pt x="0" y="42414"/>
                  <a:pt x="42414" y="0"/>
                  <a:pt x="94735" y="0"/>
                </a:cubicBezTo>
                <a:lnTo>
                  <a:pt x="1326295" y="0"/>
                </a:lnTo>
                <a:cubicBezTo>
                  <a:pt x="1378616" y="0"/>
                  <a:pt x="1421030" y="42414"/>
                  <a:pt x="1421030" y="94735"/>
                </a:cubicBezTo>
                <a:lnTo>
                  <a:pt x="1421030" y="852618"/>
                </a:lnTo>
                <a:cubicBezTo>
                  <a:pt x="1421030" y="904939"/>
                  <a:pt x="1378616" y="947353"/>
                  <a:pt x="1326295" y="947353"/>
                </a:cubicBezTo>
                <a:lnTo>
                  <a:pt x="94735" y="947353"/>
                </a:lnTo>
                <a:cubicBezTo>
                  <a:pt x="42414" y="947353"/>
                  <a:pt x="0" y="904939"/>
                  <a:pt x="0" y="852618"/>
                </a:cubicBezTo>
                <a:lnTo>
                  <a:pt x="0" y="94735"/>
                </a:lnTo>
                <a:close/>
              </a:path>
            </a:pathLst>
          </a:custGeom>
          <a:solidFill>
            <a:srgbClr val="E5355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latin typeface="微软雅黑" panose="020B0503020204020204" pitchFamily="34" charset="-122"/>
                <a:ea typeface="微软雅黑" panose="020B0503020204020204" pitchFamily="34" charset="-122"/>
              </a:rPr>
              <a:t>院长</a:t>
            </a:r>
          </a:p>
        </p:txBody>
      </p:sp>
      <p:sp>
        <p:nvSpPr>
          <p:cNvPr id="60" name="任意多边形: 形状 59"/>
          <p:cNvSpPr/>
          <p:nvPr/>
        </p:nvSpPr>
        <p:spPr>
          <a:xfrm>
            <a:off x="5229883" y="2621899"/>
            <a:ext cx="1228672" cy="378941"/>
          </a:xfrm>
          <a:custGeom>
            <a:avLst/>
            <a:gdLst/>
            <a:ahLst/>
            <a:cxnLst/>
            <a:rect l="0" t="0" r="0" b="0"/>
            <a:pathLst>
              <a:path>
                <a:moveTo>
                  <a:pt x="1228672" y="0"/>
                </a:moveTo>
                <a:lnTo>
                  <a:pt x="1228672" y="189470"/>
                </a:lnTo>
                <a:lnTo>
                  <a:pt x="0" y="189470"/>
                </a:lnTo>
                <a:lnTo>
                  <a:pt x="0" y="378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1" name="任意多边形: 形状 60"/>
          <p:cNvSpPr/>
          <p:nvPr/>
        </p:nvSpPr>
        <p:spPr>
          <a:xfrm>
            <a:off x="4519367" y="3000840"/>
            <a:ext cx="1421030" cy="947353"/>
          </a:xfrm>
          <a:custGeom>
            <a:avLst/>
            <a:gdLst>
              <a:gd name="connsiteX0" fmla="*/ 0 w 1421030"/>
              <a:gd name="connsiteY0" fmla="*/ 94735 h 947353"/>
              <a:gd name="connsiteX1" fmla="*/ 94735 w 1421030"/>
              <a:gd name="connsiteY1" fmla="*/ 0 h 947353"/>
              <a:gd name="connsiteX2" fmla="*/ 1326295 w 1421030"/>
              <a:gd name="connsiteY2" fmla="*/ 0 h 947353"/>
              <a:gd name="connsiteX3" fmla="*/ 1421030 w 1421030"/>
              <a:gd name="connsiteY3" fmla="*/ 94735 h 947353"/>
              <a:gd name="connsiteX4" fmla="*/ 1421030 w 1421030"/>
              <a:gd name="connsiteY4" fmla="*/ 852618 h 947353"/>
              <a:gd name="connsiteX5" fmla="*/ 1326295 w 1421030"/>
              <a:gd name="connsiteY5" fmla="*/ 947353 h 947353"/>
              <a:gd name="connsiteX6" fmla="*/ 94735 w 1421030"/>
              <a:gd name="connsiteY6" fmla="*/ 947353 h 947353"/>
              <a:gd name="connsiteX7" fmla="*/ 0 w 1421030"/>
              <a:gd name="connsiteY7" fmla="*/ 852618 h 947353"/>
              <a:gd name="connsiteX8" fmla="*/ 0 w 1421030"/>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1030" h="947353">
                <a:moveTo>
                  <a:pt x="0" y="94735"/>
                </a:moveTo>
                <a:cubicBezTo>
                  <a:pt x="0" y="42414"/>
                  <a:pt x="42414" y="0"/>
                  <a:pt x="94735" y="0"/>
                </a:cubicBezTo>
                <a:lnTo>
                  <a:pt x="1326295" y="0"/>
                </a:lnTo>
                <a:cubicBezTo>
                  <a:pt x="1378616" y="0"/>
                  <a:pt x="1421030" y="42414"/>
                  <a:pt x="1421030" y="94735"/>
                </a:cubicBezTo>
                <a:lnTo>
                  <a:pt x="1421030" y="852618"/>
                </a:lnTo>
                <a:cubicBezTo>
                  <a:pt x="1421030" y="904939"/>
                  <a:pt x="1378616" y="947353"/>
                  <a:pt x="1326295" y="947353"/>
                </a:cubicBezTo>
                <a:lnTo>
                  <a:pt x="94735" y="947353"/>
                </a:lnTo>
                <a:cubicBezTo>
                  <a:pt x="42414" y="947353"/>
                  <a:pt x="0" y="904939"/>
                  <a:pt x="0" y="852618"/>
                </a:cubicBezTo>
                <a:lnTo>
                  <a:pt x="0" y="94735"/>
                </a:lnTo>
                <a:close/>
              </a:path>
            </a:pathLst>
          </a:custGeom>
          <a:solidFill>
            <a:srgbClr val="6153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latin typeface="微软雅黑" panose="020B0503020204020204" pitchFamily="34" charset="-122"/>
                <a:ea typeface="微软雅黑" panose="020B0503020204020204" pitchFamily="34" charset="-122"/>
              </a:rPr>
              <a:t>中心主任</a:t>
            </a:r>
          </a:p>
        </p:txBody>
      </p:sp>
      <p:sp>
        <p:nvSpPr>
          <p:cNvPr id="62" name="任意多边形: 形状 61"/>
          <p:cNvSpPr/>
          <p:nvPr/>
        </p:nvSpPr>
        <p:spPr>
          <a:xfrm>
            <a:off x="4080624" y="3948194"/>
            <a:ext cx="1149258" cy="378941"/>
          </a:xfrm>
          <a:custGeom>
            <a:avLst/>
            <a:gdLst/>
            <a:ahLst/>
            <a:cxnLst/>
            <a:rect l="0" t="0" r="0" b="0"/>
            <a:pathLst>
              <a:path>
                <a:moveTo>
                  <a:pt x="1149258" y="0"/>
                </a:moveTo>
                <a:lnTo>
                  <a:pt x="1149258" y="189470"/>
                </a:lnTo>
                <a:lnTo>
                  <a:pt x="0" y="189470"/>
                </a:lnTo>
                <a:lnTo>
                  <a:pt x="0" y="37894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3" name="任意多边形: 形状 62"/>
          <p:cNvSpPr/>
          <p:nvPr/>
        </p:nvSpPr>
        <p:spPr>
          <a:xfrm>
            <a:off x="3094287" y="4327135"/>
            <a:ext cx="1972674" cy="947353"/>
          </a:xfrm>
          <a:custGeom>
            <a:avLst/>
            <a:gdLst>
              <a:gd name="connsiteX0" fmla="*/ 0 w 1972674"/>
              <a:gd name="connsiteY0" fmla="*/ 94735 h 947353"/>
              <a:gd name="connsiteX1" fmla="*/ 94735 w 1972674"/>
              <a:gd name="connsiteY1" fmla="*/ 0 h 947353"/>
              <a:gd name="connsiteX2" fmla="*/ 1877939 w 1972674"/>
              <a:gd name="connsiteY2" fmla="*/ 0 h 947353"/>
              <a:gd name="connsiteX3" fmla="*/ 1972674 w 1972674"/>
              <a:gd name="connsiteY3" fmla="*/ 94735 h 947353"/>
              <a:gd name="connsiteX4" fmla="*/ 1972674 w 1972674"/>
              <a:gd name="connsiteY4" fmla="*/ 852618 h 947353"/>
              <a:gd name="connsiteX5" fmla="*/ 1877939 w 1972674"/>
              <a:gd name="connsiteY5" fmla="*/ 947353 h 947353"/>
              <a:gd name="connsiteX6" fmla="*/ 94735 w 1972674"/>
              <a:gd name="connsiteY6" fmla="*/ 947353 h 947353"/>
              <a:gd name="connsiteX7" fmla="*/ 0 w 1972674"/>
              <a:gd name="connsiteY7" fmla="*/ 852618 h 947353"/>
              <a:gd name="connsiteX8" fmla="*/ 0 w 1972674"/>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2674" h="947353">
                <a:moveTo>
                  <a:pt x="0" y="94735"/>
                </a:moveTo>
                <a:cubicBezTo>
                  <a:pt x="0" y="42414"/>
                  <a:pt x="42414" y="0"/>
                  <a:pt x="94735" y="0"/>
                </a:cubicBezTo>
                <a:lnTo>
                  <a:pt x="1877939" y="0"/>
                </a:lnTo>
                <a:cubicBezTo>
                  <a:pt x="1930260" y="0"/>
                  <a:pt x="1972674" y="42414"/>
                  <a:pt x="1972674" y="94735"/>
                </a:cubicBezTo>
                <a:lnTo>
                  <a:pt x="1972674" y="852618"/>
                </a:lnTo>
                <a:cubicBezTo>
                  <a:pt x="1972674" y="904939"/>
                  <a:pt x="1930260" y="947353"/>
                  <a:pt x="1877939" y="947353"/>
                </a:cubicBezTo>
                <a:lnTo>
                  <a:pt x="94735" y="947353"/>
                </a:lnTo>
                <a:cubicBezTo>
                  <a:pt x="42414" y="947353"/>
                  <a:pt x="0" y="904939"/>
                  <a:pt x="0" y="852618"/>
                </a:cubicBezTo>
                <a:lnTo>
                  <a:pt x="0" y="94735"/>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latin typeface="微软雅黑" panose="020B0503020204020204" pitchFamily="34" charset="-122"/>
                <a:ea typeface="微软雅黑" panose="020B0503020204020204" pitchFamily="34" charset="-122"/>
              </a:rPr>
              <a:t>质量保证室</a:t>
            </a:r>
          </a:p>
        </p:txBody>
      </p:sp>
      <p:sp>
        <p:nvSpPr>
          <p:cNvPr id="64" name="任意多边形: 形状 63"/>
          <p:cNvSpPr/>
          <p:nvPr/>
        </p:nvSpPr>
        <p:spPr>
          <a:xfrm>
            <a:off x="5229883" y="3948194"/>
            <a:ext cx="1199491" cy="378941"/>
          </a:xfrm>
          <a:custGeom>
            <a:avLst/>
            <a:gdLst/>
            <a:ahLst/>
            <a:cxnLst/>
            <a:rect l="0" t="0" r="0" b="0"/>
            <a:pathLst>
              <a:path>
                <a:moveTo>
                  <a:pt x="0" y="0"/>
                </a:moveTo>
                <a:lnTo>
                  <a:pt x="0" y="189470"/>
                </a:lnTo>
                <a:lnTo>
                  <a:pt x="1199491" y="189470"/>
                </a:lnTo>
                <a:lnTo>
                  <a:pt x="1199491" y="37894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5" name="任意多边形: 形状 64"/>
          <p:cNvSpPr/>
          <p:nvPr/>
        </p:nvSpPr>
        <p:spPr>
          <a:xfrm>
            <a:off x="5493271" y="4327135"/>
            <a:ext cx="1872207" cy="947353"/>
          </a:xfrm>
          <a:custGeom>
            <a:avLst/>
            <a:gdLst>
              <a:gd name="connsiteX0" fmla="*/ 0 w 1872207"/>
              <a:gd name="connsiteY0" fmla="*/ 94735 h 947353"/>
              <a:gd name="connsiteX1" fmla="*/ 94735 w 1872207"/>
              <a:gd name="connsiteY1" fmla="*/ 0 h 947353"/>
              <a:gd name="connsiteX2" fmla="*/ 1777472 w 1872207"/>
              <a:gd name="connsiteY2" fmla="*/ 0 h 947353"/>
              <a:gd name="connsiteX3" fmla="*/ 1872207 w 1872207"/>
              <a:gd name="connsiteY3" fmla="*/ 94735 h 947353"/>
              <a:gd name="connsiteX4" fmla="*/ 1872207 w 1872207"/>
              <a:gd name="connsiteY4" fmla="*/ 852618 h 947353"/>
              <a:gd name="connsiteX5" fmla="*/ 1777472 w 1872207"/>
              <a:gd name="connsiteY5" fmla="*/ 947353 h 947353"/>
              <a:gd name="connsiteX6" fmla="*/ 94735 w 1872207"/>
              <a:gd name="connsiteY6" fmla="*/ 947353 h 947353"/>
              <a:gd name="connsiteX7" fmla="*/ 0 w 1872207"/>
              <a:gd name="connsiteY7" fmla="*/ 852618 h 947353"/>
              <a:gd name="connsiteX8" fmla="*/ 0 w 1872207"/>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207" h="947353">
                <a:moveTo>
                  <a:pt x="0" y="94735"/>
                </a:moveTo>
                <a:cubicBezTo>
                  <a:pt x="0" y="42414"/>
                  <a:pt x="42414" y="0"/>
                  <a:pt x="94735" y="0"/>
                </a:cubicBezTo>
                <a:lnTo>
                  <a:pt x="1777472" y="0"/>
                </a:lnTo>
                <a:cubicBezTo>
                  <a:pt x="1829793" y="0"/>
                  <a:pt x="1872207" y="42414"/>
                  <a:pt x="1872207" y="94735"/>
                </a:cubicBezTo>
                <a:lnTo>
                  <a:pt x="1872207" y="852618"/>
                </a:lnTo>
                <a:cubicBezTo>
                  <a:pt x="1872207" y="904939"/>
                  <a:pt x="1829793" y="947353"/>
                  <a:pt x="1777472" y="947353"/>
                </a:cubicBezTo>
                <a:lnTo>
                  <a:pt x="94735" y="947353"/>
                </a:lnTo>
                <a:cubicBezTo>
                  <a:pt x="42414" y="947353"/>
                  <a:pt x="0" y="904939"/>
                  <a:pt x="0" y="852618"/>
                </a:cubicBezTo>
                <a:lnTo>
                  <a:pt x="0" y="94735"/>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latin typeface="微软雅黑" panose="020B0503020204020204" pitchFamily="34" charset="-122"/>
                <a:ea typeface="微软雅黑" panose="020B0503020204020204" pitchFamily="34" charset="-122"/>
              </a:rPr>
              <a:t>管理办公室</a:t>
            </a:r>
          </a:p>
        </p:txBody>
      </p:sp>
      <p:sp>
        <p:nvSpPr>
          <p:cNvPr id="66" name="任意多边形: 形状 65"/>
          <p:cNvSpPr/>
          <p:nvPr/>
        </p:nvSpPr>
        <p:spPr>
          <a:xfrm>
            <a:off x="3658365" y="5274489"/>
            <a:ext cx="2771009" cy="378941"/>
          </a:xfrm>
          <a:custGeom>
            <a:avLst/>
            <a:gdLst/>
            <a:ahLst/>
            <a:cxnLst/>
            <a:rect l="0" t="0" r="0" b="0"/>
            <a:pathLst>
              <a:path>
                <a:moveTo>
                  <a:pt x="2771009" y="0"/>
                </a:moveTo>
                <a:lnTo>
                  <a:pt x="2771009" y="189470"/>
                </a:lnTo>
                <a:lnTo>
                  <a:pt x="0" y="189470"/>
                </a:lnTo>
                <a:lnTo>
                  <a:pt x="0" y="37894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7" name="任意多边形: 形状 66"/>
          <p:cNvSpPr/>
          <p:nvPr/>
        </p:nvSpPr>
        <p:spPr>
          <a:xfrm>
            <a:off x="2947849" y="5653430"/>
            <a:ext cx="1421030" cy="947353"/>
          </a:xfrm>
          <a:custGeom>
            <a:avLst/>
            <a:gdLst>
              <a:gd name="connsiteX0" fmla="*/ 0 w 1421030"/>
              <a:gd name="connsiteY0" fmla="*/ 94735 h 947353"/>
              <a:gd name="connsiteX1" fmla="*/ 94735 w 1421030"/>
              <a:gd name="connsiteY1" fmla="*/ 0 h 947353"/>
              <a:gd name="connsiteX2" fmla="*/ 1326295 w 1421030"/>
              <a:gd name="connsiteY2" fmla="*/ 0 h 947353"/>
              <a:gd name="connsiteX3" fmla="*/ 1421030 w 1421030"/>
              <a:gd name="connsiteY3" fmla="*/ 94735 h 947353"/>
              <a:gd name="connsiteX4" fmla="*/ 1421030 w 1421030"/>
              <a:gd name="connsiteY4" fmla="*/ 852618 h 947353"/>
              <a:gd name="connsiteX5" fmla="*/ 1326295 w 1421030"/>
              <a:gd name="connsiteY5" fmla="*/ 947353 h 947353"/>
              <a:gd name="connsiteX6" fmla="*/ 94735 w 1421030"/>
              <a:gd name="connsiteY6" fmla="*/ 947353 h 947353"/>
              <a:gd name="connsiteX7" fmla="*/ 0 w 1421030"/>
              <a:gd name="connsiteY7" fmla="*/ 852618 h 947353"/>
              <a:gd name="connsiteX8" fmla="*/ 0 w 1421030"/>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1030" h="947353">
                <a:moveTo>
                  <a:pt x="0" y="94735"/>
                </a:moveTo>
                <a:cubicBezTo>
                  <a:pt x="0" y="42414"/>
                  <a:pt x="42414" y="0"/>
                  <a:pt x="94735" y="0"/>
                </a:cubicBezTo>
                <a:lnTo>
                  <a:pt x="1326295" y="0"/>
                </a:lnTo>
                <a:cubicBezTo>
                  <a:pt x="1378616" y="0"/>
                  <a:pt x="1421030" y="42414"/>
                  <a:pt x="1421030" y="94735"/>
                </a:cubicBezTo>
                <a:lnTo>
                  <a:pt x="1421030" y="852618"/>
                </a:lnTo>
                <a:cubicBezTo>
                  <a:pt x="1421030" y="904939"/>
                  <a:pt x="1378616" y="947353"/>
                  <a:pt x="1326295" y="947353"/>
                </a:cubicBezTo>
                <a:lnTo>
                  <a:pt x="94735" y="947353"/>
                </a:lnTo>
                <a:cubicBezTo>
                  <a:pt x="42414" y="947353"/>
                  <a:pt x="0" y="904939"/>
                  <a:pt x="0" y="852618"/>
                </a:cubicBezTo>
                <a:lnTo>
                  <a:pt x="0" y="9473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latin typeface="微软雅黑" panose="020B0503020204020204" pitchFamily="34" charset="-122"/>
                <a:ea typeface="微软雅黑" panose="020B0503020204020204" pitchFamily="34" charset="-122"/>
              </a:rPr>
              <a:t>档案管理</a:t>
            </a:r>
          </a:p>
        </p:txBody>
      </p:sp>
      <p:sp>
        <p:nvSpPr>
          <p:cNvPr id="68" name="任意多边形: 形状 67"/>
          <p:cNvSpPr/>
          <p:nvPr/>
        </p:nvSpPr>
        <p:spPr>
          <a:xfrm>
            <a:off x="5505705" y="5274489"/>
            <a:ext cx="923669" cy="378941"/>
          </a:xfrm>
          <a:custGeom>
            <a:avLst/>
            <a:gdLst/>
            <a:ahLst/>
            <a:cxnLst/>
            <a:rect l="0" t="0" r="0" b="0"/>
            <a:pathLst>
              <a:path>
                <a:moveTo>
                  <a:pt x="923669" y="0"/>
                </a:moveTo>
                <a:lnTo>
                  <a:pt x="923669" y="189470"/>
                </a:lnTo>
                <a:lnTo>
                  <a:pt x="0" y="189470"/>
                </a:lnTo>
                <a:lnTo>
                  <a:pt x="0" y="37894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9" name="任意多边形: 形状 68"/>
          <p:cNvSpPr/>
          <p:nvPr/>
        </p:nvSpPr>
        <p:spPr>
          <a:xfrm>
            <a:off x="4795189" y="5653430"/>
            <a:ext cx="1421030" cy="947353"/>
          </a:xfrm>
          <a:custGeom>
            <a:avLst/>
            <a:gdLst>
              <a:gd name="connsiteX0" fmla="*/ 0 w 1421030"/>
              <a:gd name="connsiteY0" fmla="*/ 94735 h 947353"/>
              <a:gd name="connsiteX1" fmla="*/ 94735 w 1421030"/>
              <a:gd name="connsiteY1" fmla="*/ 0 h 947353"/>
              <a:gd name="connsiteX2" fmla="*/ 1326295 w 1421030"/>
              <a:gd name="connsiteY2" fmla="*/ 0 h 947353"/>
              <a:gd name="connsiteX3" fmla="*/ 1421030 w 1421030"/>
              <a:gd name="connsiteY3" fmla="*/ 94735 h 947353"/>
              <a:gd name="connsiteX4" fmla="*/ 1421030 w 1421030"/>
              <a:gd name="connsiteY4" fmla="*/ 852618 h 947353"/>
              <a:gd name="connsiteX5" fmla="*/ 1326295 w 1421030"/>
              <a:gd name="connsiteY5" fmla="*/ 947353 h 947353"/>
              <a:gd name="connsiteX6" fmla="*/ 94735 w 1421030"/>
              <a:gd name="connsiteY6" fmla="*/ 947353 h 947353"/>
              <a:gd name="connsiteX7" fmla="*/ 0 w 1421030"/>
              <a:gd name="connsiteY7" fmla="*/ 852618 h 947353"/>
              <a:gd name="connsiteX8" fmla="*/ 0 w 1421030"/>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1030" h="947353">
                <a:moveTo>
                  <a:pt x="0" y="94735"/>
                </a:moveTo>
                <a:cubicBezTo>
                  <a:pt x="0" y="42414"/>
                  <a:pt x="42414" y="0"/>
                  <a:pt x="94735" y="0"/>
                </a:cubicBezTo>
                <a:lnTo>
                  <a:pt x="1326295" y="0"/>
                </a:lnTo>
                <a:cubicBezTo>
                  <a:pt x="1378616" y="0"/>
                  <a:pt x="1421030" y="42414"/>
                  <a:pt x="1421030" y="94735"/>
                </a:cubicBezTo>
                <a:lnTo>
                  <a:pt x="1421030" y="852618"/>
                </a:lnTo>
                <a:cubicBezTo>
                  <a:pt x="1421030" y="904939"/>
                  <a:pt x="1378616" y="947353"/>
                  <a:pt x="1326295" y="947353"/>
                </a:cubicBezTo>
                <a:lnTo>
                  <a:pt x="94735" y="947353"/>
                </a:lnTo>
                <a:cubicBezTo>
                  <a:pt x="42414" y="947353"/>
                  <a:pt x="0" y="904939"/>
                  <a:pt x="0" y="852618"/>
                </a:cubicBezTo>
                <a:lnTo>
                  <a:pt x="0" y="9473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just" defTabSz="889000">
              <a:lnSpc>
                <a:spcPct val="90000"/>
              </a:lnSpc>
              <a:spcBef>
                <a:spcPct val="0"/>
              </a:spcBef>
              <a:spcAft>
                <a:spcPct val="35000"/>
              </a:spcAft>
              <a:buNone/>
            </a:pPr>
            <a:r>
              <a:rPr lang="zh-CN" altLang="en-US" sz="2000" b="1" kern="1200" dirty="0">
                <a:solidFill>
                  <a:schemeClr val="tx1"/>
                </a:solidFill>
                <a:latin typeface="微软雅黑" panose="020B0503020204020204" pitchFamily="34" charset="-122"/>
                <a:ea typeface="微软雅黑" panose="020B0503020204020204" pitchFamily="34" charset="-122"/>
              </a:rPr>
              <a:t>屏障及普通环境实验室</a:t>
            </a:r>
          </a:p>
        </p:txBody>
      </p:sp>
      <p:sp>
        <p:nvSpPr>
          <p:cNvPr id="70" name="任意多边形: 形状 69"/>
          <p:cNvSpPr/>
          <p:nvPr/>
        </p:nvSpPr>
        <p:spPr>
          <a:xfrm>
            <a:off x="6429375" y="5274489"/>
            <a:ext cx="923669" cy="378941"/>
          </a:xfrm>
          <a:custGeom>
            <a:avLst/>
            <a:gdLst/>
            <a:ahLst/>
            <a:cxnLst/>
            <a:rect l="0" t="0" r="0" b="0"/>
            <a:pathLst>
              <a:path>
                <a:moveTo>
                  <a:pt x="0" y="0"/>
                </a:moveTo>
                <a:lnTo>
                  <a:pt x="0" y="189470"/>
                </a:lnTo>
                <a:lnTo>
                  <a:pt x="923669" y="189470"/>
                </a:lnTo>
                <a:lnTo>
                  <a:pt x="923669" y="37894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1" name="任意多边形: 形状 70"/>
          <p:cNvSpPr/>
          <p:nvPr/>
        </p:nvSpPr>
        <p:spPr>
          <a:xfrm>
            <a:off x="6642529" y="5653430"/>
            <a:ext cx="1421030" cy="947353"/>
          </a:xfrm>
          <a:custGeom>
            <a:avLst/>
            <a:gdLst>
              <a:gd name="connsiteX0" fmla="*/ 0 w 1421030"/>
              <a:gd name="connsiteY0" fmla="*/ 94735 h 947353"/>
              <a:gd name="connsiteX1" fmla="*/ 94735 w 1421030"/>
              <a:gd name="connsiteY1" fmla="*/ 0 h 947353"/>
              <a:gd name="connsiteX2" fmla="*/ 1326295 w 1421030"/>
              <a:gd name="connsiteY2" fmla="*/ 0 h 947353"/>
              <a:gd name="connsiteX3" fmla="*/ 1421030 w 1421030"/>
              <a:gd name="connsiteY3" fmla="*/ 94735 h 947353"/>
              <a:gd name="connsiteX4" fmla="*/ 1421030 w 1421030"/>
              <a:gd name="connsiteY4" fmla="*/ 852618 h 947353"/>
              <a:gd name="connsiteX5" fmla="*/ 1326295 w 1421030"/>
              <a:gd name="connsiteY5" fmla="*/ 947353 h 947353"/>
              <a:gd name="connsiteX6" fmla="*/ 94735 w 1421030"/>
              <a:gd name="connsiteY6" fmla="*/ 947353 h 947353"/>
              <a:gd name="connsiteX7" fmla="*/ 0 w 1421030"/>
              <a:gd name="connsiteY7" fmla="*/ 852618 h 947353"/>
              <a:gd name="connsiteX8" fmla="*/ 0 w 1421030"/>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1030" h="947353">
                <a:moveTo>
                  <a:pt x="0" y="94735"/>
                </a:moveTo>
                <a:cubicBezTo>
                  <a:pt x="0" y="42414"/>
                  <a:pt x="42414" y="0"/>
                  <a:pt x="94735" y="0"/>
                </a:cubicBezTo>
                <a:lnTo>
                  <a:pt x="1326295" y="0"/>
                </a:lnTo>
                <a:cubicBezTo>
                  <a:pt x="1378616" y="0"/>
                  <a:pt x="1421030" y="42414"/>
                  <a:pt x="1421030" y="94735"/>
                </a:cubicBezTo>
                <a:lnTo>
                  <a:pt x="1421030" y="852618"/>
                </a:lnTo>
                <a:cubicBezTo>
                  <a:pt x="1421030" y="904939"/>
                  <a:pt x="1378616" y="947353"/>
                  <a:pt x="1326295" y="947353"/>
                </a:cubicBezTo>
                <a:lnTo>
                  <a:pt x="94735" y="947353"/>
                </a:lnTo>
                <a:cubicBezTo>
                  <a:pt x="42414" y="947353"/>
                  <a:pt x="0" y="904939"/>
                  <a:pt x="0" y="852618"/>
                </a:cubicBezTo>
                <a:lnTo>
                  <a:pt x="0" y="9473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latin typeface="微软雅黑" panose="020B0503020204020204" pitchFamily="34" charset="-122"/>
                <a:ea typeface="微软雅黑" panose="020B0503020204020204" pitchFamily="34" charset="-122"/>
              </a:rPr>
              <a:t>观察室</a:t>
            </a:r>
          </a:p>
        </p:txBody>
      </p:sp>
      <p:sp>
        <p:nvSpPr>
          <p:cNvPr id="72" name="任意多边形: 形状 71"/>
          <p:cNvSpPr/>
          <p:nvPr/>
        </p:nvSpPr>
        <p:spPr>
          <a:xfrm>
            <a:off x="6429375" y="5274489"/>
            <a:ext cx="2771009" cy="378941"/>
          </a:xfrm>
          <a:custGeom>
            <a:avLst/>
            <a:gdLst/>
            <a:ahLst/>
            <a:cxnLst/>
            <a:rect l="0" t="0" r="0" b="0"/>
            <a:pathLst>
              <a:path>
                <a:moveTo>
                  <a:pt x="0" y="0"/>
                </a:moveTo>
                <a:lnTo>
                  <a:pt x="0" y="189470"/>
                </a:lnTo>
                <a:lnTo>
                  <a:pt x="2771009" y="189470"/>
                </a:lnTo>
                <a:lnTo>
                  <a:pt x="2771009" y="37894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3" name="任意多边形: 形状 72"/>
          <p:cNvSpPr/>
          <p:nvPr/>
        </p:nvSpPr>
        <p:spPr>
          <a:xfrm>
            <a:off x="8489869" y="5653430"/>
            <a:ext cx="1421030" cy="947353"/>
          </a:xfrm>
          <a:custGeom>
            <a:avLst/>
            <a:gdLst>
              <a:gd name="connsiteX0" fmla="*/ 0 w 1421030"/>
              <a:gd name="connsiteY0" fmla="*/ 94735 h 947353"/>
              <a:gd name="connsiteX1" fmla="*/ 94735 w 1421030"/>
              <a:gd name="connsiteY1" fmla="*/ 0 h 947353"/>
              <a:gd name="connsiteX2" fmla="*/ 1326295 w 1421030"/>
              <a:gd name="connsiteY2" fmla="*/ 0 h 947353"/>
              <a:gd name="connsiteX3" fmla="*/ 1421030 w 1421030"/>
              <a:gd name="connsiteY3" fmla="*/ 94735 h 947353"/>
              <a:gd name="connsiteX4" fmla="*/ 1421030 w 1421030"/>
              <a:gd name="connsiteY4" fmla="*/ 852618 h 947353"/>
              <a:gd name="connsiteX5" fmla="*/ 1326295 w 1421030"/>
              <a:gd name="connsiteY5" fmla="*/ 947353 h 947353"/>
              <a:gd name="connsiteX6" fmla="*/ 94735 w 1421030"/>
              <a:gd name="connsiteY6" fmla="*/ 947353 h 947353"/>
              <a:gd name="connsiteX7" fmla="*/ 0 w 1421030"/>
              <a:gd name="connsiteY7" fmla="*/ 852618 h 947353"/>
              <a:gd name="connsiteX8" fmla="*/ 0 w 1421030"/>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1030" h="947353">
                <a:moveTo>
                  <a:pt x="0" y="94735"/>
                </a:moveTo>
                <a:cubicBezTo>
                  <a:pt x="0" y="42414"/>
                  <a:pt x="42414" y="0"/>
                  <a:pt x="94735" y="0"/>
                </a:cubicBezTo>
                <a:lnTo>
                  <a:pt x="1326295" y="0"/>
                </a:lnTo>
                <a:cubicBezTo>
                  <a:pt x="1378616" y="0"/>
                  <a:pt x="1421030" y="42414"/>
                  <a:pt x="1421030" y="94735"/>
                </a:cubicBezTo>
                <a:lnTo>
                  <a:pt x="1421030" y="852618"/>
                </a:lnTo>
                <a:cubicBezTo>
                  <a:pt x="1421030" y="904939"/>
                  <a:pt x="1378616" y="947353"/>
                  <a:pt x="1326295" y="947353"/>
                </a:cubicBezTo>
                <a:lnTo>
                  <a:pt x="94735" y="947353"/>
                </a:lnTo>
                <a:cubicBezTo>
                  <a:pt x="42414" y="947353"/>
                  <a:pt x="0" y="904939"/>
                  <a:pt x="0" y="852618"/>
                </a:cubicBezTo>
                <a:lnTo>
                  <a:pt x="0" y="9473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latin typeface="微软雅黑" panose="020B0503020204020204" pitchFamily="34" charset="-122"/>
                <a:ea typeface="微软雅黑" panose="020B0503020204020204" pitchFamily="34" charset="-122"/>
              </a:rPr>
              <a:t>仪器室</a:t>
            </a:r>
          </a:p>
        </p:txBody>
      </p:sp>
      <p:sp>
        <p:nvSpPr>
          <p:cNvPr id="74" name="任意多边形: 形状 73"/>
          <p:cNvSpPr/>
          <p:nvPr/>
        </p:nvSpPr>
        <p:spPr>
          <a:xfrm>
            <a:off x="6458555" y="2621899"/>
            <a:ext cx="923669" cy="378941"/>
          </a:xfrm>
          <a:custGeom>
            <a:avLst/>
            <a:gdLst/>
            <a:ahLst/>
            <a:cxnLst/>
            <a:rect l="0" t="0" r="0" b="0"/>
            <a:pathLst>
              <a:path>
                <a:moveTo>
                  <a:pt x="0" y="0"/>
                </a:moveTo>
                <a:lnTo>
                  <a:pt x="0" y="189470"/>
                </a:lnTo>
                <a:lnTo>
                  <a:pt x="923669" y="189470"/>
                </a:lnTo>
                <a:lnTo>
                  <a:pt x="923669" y="3789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5" name="任意多边形: 形状 74"/>
          <p:cNvSpPr/>
          <p:nvPr/>
        </p:nvSpPr>
        <p:spPr>
          <a:xfrm>
            <a:off x="6366707" y="3000840"/>
            <a:ext cx="2031036" cy="947353"/>
          </a:xfrm>
          <a:custGeom>
            <a:avLst/>
            <a:gdLst>
              <a:gd name="connsiteX0" fmla="*/ 0 w 2031036"/>
              <a:gd name="connsiteY0" fmla="*/ 94735 h 947353"/>
              <a:gd name="connsiteX1" fmla="*/ 94735 w 2031036"/>
              <a:gd name="connsiteY1" fmla="*/ 0 h 947353"/>
              <a:gd name="connsiteX2" fmla="*/ 1936301 w 2031036"/>
              <a:gd name="connsiteY2" fmla="*/ 0 h 947353"/>
              <a:gd name="connsiteX3" fmla="*/ 2031036 w 2031036"/>
              <a:gd name="connsiteY3" fmla="*/ 94735 h 947353"/>
              <a:gd name="connsiteX4" fmla="*/ 2031036 w 2031036"/>
              <a:gd name="connsiteY4" fmla="*/ 852618 h 947353"/>
              <a:gd name="connsiteX5" fmla="*/ 1936301 w 2031036"/>
              <a:gd name="connsiteY5" fmla="*/ 947353 h 947353"/>
              <a:gd name="connsiteX6" fmla="*/ 94735 w 2031036"/>
              <a:gd name="connsiteY6" fmla="*/ 947353 h 947353"/>
              <a:gd name="connsiteX7" fmla="*/ 0 w 2031036"/>
              <a:gd name="connsiteY7" fmla="*/ 852618 h 947353"/>
              <a:gd name="connsiteX8" fmla="*/ 0 w 2031036"/>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1036" h="947353">
                <a:moveTo>
                  <a:pt x="0" y="94735"/>
                </a:moveTo>
                <a:cubicBezTo>
                  <a:pt x="0" y="42414"/>
                  <a:pt x="42414" y="0"/>
                  <a:pt x="94735" y="0"/>
                </a:cubicBezTo>
                <a:lnTo>
                  <a:pt x="1936301" y="0"/>
                </a:lnTo>
                <a:cubicBezTo>
                  <a:pt x="1988622" y="0"/>
                  <a:pt x="2031036" y="42414"/>
                  <a:pt x="2031036" y="94735"/>
                </a:cubicBezTo>
                <a:lnTo>
                  <a:pt x="2031036" y="852618"/>
                </a:lnTo>
                <a:cubicBezTo>
                  <a:pt x="2031036" y="904939"/>
                  <a:pt x="1988622" y="947353"/>
                  <a:pt x="1936301" y="947353"/>
                </a:cubicBezTo>
                <a:lnTo>
                  <a:pt x="94735" y="947353"/>
                </a:lnTo>
                <a:cubicBezTo>
                  <a:pt x="42414" y="947353"/>
                  <a:pt x="0" y="904939"/>
                  <a:pt x="0" y="852618"/>
                </a:cubicBezTo>
                <a:lnTo>
                  <a:pt x="0" y="94735"/>
                </a:lnTo>
                <a:close/>
              </a:path>
            </a:pathLst>
          </a:custGeom>
          <a:solidFill>
            <a:srgbClr val="6153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latin typeface="微软雅黑" panose="020B0503020204020204" pitchFamily="34" charset="-122"/>
                <a:ea typeface="微软雅黑" panose="020B0503020204020204" pitchFamily="34" charset="-122"/>
              </a:rPr>
              <a:t>监督委员会</a:t>
            </a:r>
          </a:p>
        </p:txBody>
      </p:sp>
      <p:cxnSp>
        <p:nvCxnSpPr>
          <p:cNvPr id="32" name="直接连接符 31"/>
          <p:cNvCxnSpPr/>
          <p:nvPr/>
        </p:nvCxnSpPr>
        <p:spPr>
          <a:xfrm rot="5400000">
            <a:off x="4036202" y="5366556"/>
            <a:ext cx="214314"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additive="base">
                                        <p:cTn id="12" dur="500" fill="hold"/>
                                        <p:tgtEl>
                                          <p:spTgt spid="74"/>
                                        </p:tgtEl>
                                        <p:attrNameLst>
                                          <p:attrName>ppt_x</p:attrName>
                                        </p:attrNameLst>
                                      </p:cBhvr>
                                      <p:tavLst>
                                        <p:tav tm="0">
                                          <p:val>
                                            <p:strVal val="#ppt_x"/>
                                          </p:val>
                                        </p:tav>
                                        <p:tav tm="100000">
                                          <p:val>
                                            <p:strVal val="#ppt_x"/>
                                          </p:val>
                                        </p:tav>
                                      </p:tavLst>
                                    </p:anim>
                                    <p:anim calcmode="lin" valueType="num">
                                      <p:cBhvr additive="base">
                                        <p:cTn id="13" dur="500" fill="hold"/>
                                        <p:tgtEl>
                                          <p:spTgt spid="7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additive="base">
                                        <p:cTn id="21" dur="500" fill="hold"/>
                                        <p:tgtEl>
                                          <p:spTgt spid="61"/>
                                        </p:tgtEl>
                                        <p:attrNameLst>
                                          <p:attrName>ppt_x</p:attrName>
                                        </p:attrNameLst>
                                      </p:cBhvr>
                                      <p:tavLst>
                                        <p:tav tm="0">
                                          <p:val>
                                            <p:strVal val="#ppt_x"/>
                                          </p:val>
                                        </p:tav>
                                        <p:tav tm="100000">
                                          <p:val>
                                            <p:strVal val="#ppt_x"/>
                                          </p:val>
                                        </p:tav>
                                      </p:tavLst>
                                    </p:anim>
                                    <p:anim calcmode="lin" valueType="num">
                                      <p:cBhvr additive="base">
                                        <p:cTn id="22" dur="500" fill="hold"/>
                                        <p:tgtEl>
                                          <p:spTgt spid="6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500" fill="hold"/>
                                        <p:tgtEl>
                                          <p:spTgt spid="75"/>
                                        </p:tgtEl>
                                        <p:attrNameLst>
                                          <p:attrName>ppt_x</p:attrName>
                                        </p:attrNameLst>
                                      </p:cBhvr>
                                      <p:tavLst>
                                        <p:tav tm="0">
                                          <p:val>
                                            <p:strVal val="#ppt_x"/>
                                          </p:val>
                                        </p:tav>
                                        <p:tav tm="100000">
                                          <p:val>
                                            <p:strVal val="#ppt_x"/>
                                          </p:val>
                                        </p:tav>
                                      </p:tavLst>
                                    </p:anim>
                                    <p:anim calcmode="lin" valueType="num">
                                      <p:cBhvr additive="base">
                                        <p:cTn id="26" dur="500" fill="hold"/>
                                        <p:tgtEl>
                                          <p:spTgt spid="75"/>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ppt_x"/>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additive="base">
                                        <p:cTn id="34" dur="500" fill="hold"/>
                                        <p:tgtEl>
                                          <p:spTgt spid="64"/>
                                        </p:tgtEl>
                                        <p:attrNameLst>
                                          <p:attrName>ppt_x</p:attrName>
                                        </p:attrNameLst>
                                      </p:cBhvr>
                                      <p:tavLst>
                                        <p:tav tm="0">
                                          <p:val>
                                            <p:strVal val="#ppt_x"/>
                                          </p:val>
                                        </p:tav>
                                        <p:tav tm="100000">
                                          <p:val>
                                            <p:strVal val="#ppt_x"/>
                                          </p:val>
                                        </p:tav>
                                      </p:tavLst>
                                    </p:anim>
                                    <p:anim calcmode="lin" valueType="num">
                                      <p:cBhvr additive="base">
                                        <p:cTn id="35" dur="500" fill="hold"/>
                                        <p:tgtEl>
                                          <p:spTgt spid="6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3"/>
                                        </p:tgtEl>
                                        <p:attrNameLst>
                                          <p:attrName>style.visibility</p:attrName>
                                        </p:attrNameLst>
                                      </p:cBhvr>
                                      <p:to>
                                        <p:strVal val="visible"/>
                                      </p:to>
                                    </p:set>
                                    <p:anim calcmode="lin" valueType="num">
                                      <p:cBhvr additive="base">
                                        <p:cTn id="38" dur="500" fill="hold"/>
                                        <p:tgtEl>
                                          <p:spTgt spid="63"/>
                                        </p:tgtEl>
                                        <p:attrNameLst>
                                          <p:attrName>ppt_x</p:attrName>
                                        </p:attrNameLst>
                                      </p:cBhvr>
                                      <p:tavLst>
                                        <p:tav tm="0">
                                          <p:val>
                                            <p:strVal val="#ppt_x"/>
                                          </p:val>
                                        </p:tav>
                                        <p:tav tm="100000">
                                          <p:val>
                                            <p:strVal val="#ppt_x"/>
                                          </p:val>
                                        </p:tav>
                                      </p:tavLst>
                                    </p:anim>
                                    <p:anim calcmode="lin" valueType="num">
                                      <p:cBhvr additive="base">
                                        <p:cTn id="39" dur="500" fill="hold"/>
                                        <p:tgtEl>
                                          <p:spTgt spid="6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ppt_x"/>
                                          </p:val>
                                        </p:tav>
                                        <p:tav tm="100000">
                                          <p:val>
                                            <p:strVal val="#ppt_x"/>
                                          </p:val>
                                        </p:tav>
                                      </p:tavLst>
                                    </p:anim>
                                    <p:anim calcmode="lin" valueType="num">
                                      <p:cBhvr additive="base">
                                        <p:cTn id="43" dur="500" fill="hold"/>
                                        <p:tgtEl>
                                          <p:spTgt spid="65"/>
                                        </p:tgtEl>
                                        <p:attrNameLst>
                                          <p:attrName>ppt_y</p:attrName>
                                        </p:attrNameLst>
                                      </p:cBhvr>
                                      <p:tavLst>
                                        <p:tav tm="0">
                                          <p:val>
                                            <p:strVal val="1+#ppt_h/2"/>
                                          </p:val>
                                        </p:tav>
                                        <p:tav tm="100000">
                                          <p:val>
                                            <p:strVal val="#ppt_y"/>
                                          </p:val>
                                        </p:tav>
                                      </p:tavLst>
                                    </p:anim>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66"/>
                                        </p:tgtEl>
                                        <p:attrNameLst>
                                          <p:attrName>style.visibility</p:attrName>
                                        </p:attrNameLst>
                                      </p:cBhvr>
                                      <p:to>
                                        <p:strVal val="visible"/>
                                      </p:to>
                                    </p:set>
                                    <p:anim calcmode="lin" valueType="num">
                                      <p:cBhvr additive="base">
                                        <p:cTn id="47" dur="500" fill="hold"/>
                                        <p:tgtEl>
                                          <p:spTgt spid="66"/>
                                        </p:tgtEl>
                                        <p:attrNameLst>
                                          <p:attrName>ppt_x</p:attrName>
                                        </p:attrNameLst>
                                      </p:cBhvr>
                                      <p:tavLst>
                                        <p:tav tm="0">
                                          <p:val>
                                            <p:strVal val="#ppt_x"/>
                                          </p:val>
                                        </p:tav>
                                        <p:tav tm="100000">
                                          <p:val>
                                            <p:strVal val="#ppt_x"/>
                                          </p:val>
                                        </p:tav>
                                      </p:tavLst>
                                    </p:anim>
                                    <p:anim calcmode="lin" valueType="num">
                                      <p:cBhvr additive="base">
                                        <p:cTn id="48" dur="500" fill="hold"/>
                                        <p:tgtEl>
                                          <p:spTgt spid="6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anim calcmode="lin" valueType="num">
                                      <p:cBhvr additive="base">
                                        <p:cTn id="51" dur="500" fill="hold"/>
                                        <p:tgtEl>
                                          <p:spTgt spid="67"/>
                                        </p:tgtEl>
                                        <p:attrNameLst>
                                          <p:attrName>ppt_x</p:attrName>
                                        </p:attrNameLst>
                                      </p:cBhvr>
                                      <p:tavLst>
                                        <p:tav tm="0">
                                          <p:val>
                                            <p:strVal val="#ppt_x"/>
                                          </p:val>
                                        </p:tav>
                                        <p:tav tm="100000">
                                          <p:val>
                                            <p:strVal val="#ppt_x"/>
                                          </p:val>
                                        </p:tav>
                                      </p:tavLst>
                                    </p:anim>
                                    <p:anim calcmode="lin" valueType="num">
                                      <p:cBhvr additive="base">
                                        <p:cTn id="52" dur="500" fill="hold"/>
                                        <p:tgtEl>
                                          <p:spTgt spid="6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additive="base">
                                        <p:cTn id="55" dur="500" fill="hold"/>
                                        <p:tgtEl>
                                          <p:spTgt spid="68"/>
                                        </p:tgtEl>
                                        <p:attrNameLst>
                                          <p:attrName>ppt_x</p:attrName>
                                        </p:attrNameLst>
                                      </p:cBhvr>
                                      <p:tavLst>
                                        <p:tav tm="0">
                                          <p:val>
                                            <p:strVal val="#ppt_x"/>
                                          </p:val>
                                        </p:tav>
                                        <p:tav tm="100000">
                                          <p:val>
                                            <p:strVal val="#ppt_x"/>
                                          </p:val>
                                        </p:tav>
                                      </p:tavLst>
                                    </p:anim>
                                    <p:anim calcmode="lin" valueType="num">
                                      <p:cBhvr additive="base">
                                        <p:cTn id="56" dur="500" fill="hold"/>
                                        <p:tgtEl>
                                          <p:spTgt spid="6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additive="base">
                                        <p:cTn id="59" dur="500" fill="hold"/>
                                        <p:tgtEl>
                                          <p:spTgt spid="69"/>
                                        </p:tgtEl>
                                        <p:attrNameLst>
                                          <p:attrName>ppt_x</p:attrName>
                                        </p:attrNameLst>
                                      </p:cBhvr>
                                      <p:tavLst>
                                        <p:tav tm="0">
                                          <p:val>
                                            <p:strVal val="#ppt_x"/>
                                          </p:val>
                                        </p:tav>
                                        <p:tav tm="100000">
                                          <p:val>
                                            <p:strVal val="#ppt_x"/>
                                          </p:val>
                                        </p:tav>
                                      </p:tavLst>
                                    </p:anim>
                                    <p:anim calcmode="lin" valueType="num">
                                      <p:cBhvr additive="base">
                                        <p:cTn id="60" dur="500" fill="hold"/>
                                        <p:tgtEl>
                                          <p:spTgt spid="6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0"/>
                                        </p:tgtEl>
                                        <p:attrNameLst>
                                          <p:attrName>style.visibility</p:attrName>
                                        </p:attrNameLst>
                                      </p:cBhvr>
                                      <p:to>
                                        <p:strVal val="visible"/>
                                      </p:to>
                                    </p:set>
                                    <p:anim calcmode="lin" valueType="num">
                                      <p:cBhvr additive="base">
                                        <p:cTn id="63" dur="500" fill="hold"/>
                                        <p:tgtEl>
                                          <p:spTgt spid="70"/>
                                        </p:tgtEl>
                                        <p:attrNameLst>
                                          <p:attrName>ppt_x</p:attrName>
                                        </p:attrNameLst>
                                      </p:cBhvr>
                                      <p:tavLst>
                                        <p:tav tm="0">
                                          <p:val>
                                            <p:strVal val="#ppt_x"/>
                                          </p:val>
                                        </p:tav>
                                        <p:tav tm="100000">
                                          <p:val>
                                            <p:strVal val="#ppt_x"/>
                                          </p:val>
                                        </p:tav>
                                      </p:tavLst>
                                    </p:anim>
                                    <p:anim calcmode="lin" valueType="num">
                                      <p:cBhvr additive="base">
                                        <p:cTn id="64" dur="500" fill="hold"/>
                                        <p:tgtEl>
                                          <p:spTgt spid="7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anim calcmode="lin" valueType="num">
                                      <p:cBhvr additive="base">
                                        <p:cTn id="67" dur="500" fill="hold"/>
                                        <p:tgtEl>
                                          <p:spTgt spid="71"/>
                                        </p:tgtEl>
                                        <p:attrNameLst>
                                          <p:attrName>ppt_x</p:attrName>
                                        </p:attrNameLst>
                                      </p:cBhvr>
                                      <p:tavLst>
                                        <p:tav tm="0">
                                          <p:val>
                                            <p:strVal val="#ppt_x"/>
                                          </p:val>
                                        </p:tav>
                                        <p:tav tm="100000">
                                          <p:val>
                                            <p:strVal val="#ppt_x"/>
                                          </p:val>
                                        </p:tav>
                                      </p:tavLst>
                                    </p:anim>
                                    <p:anim calcmode="lin" valueType="num">
                                      <p:cBhvr additive="base">
                                        <p:cTn id="68" dur="500" fill="hold"/>
                                        <p:tgtEl>
                                          <p:spTgt spid="7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500" fill="hold"/>
                                        <p:tgtEl>
                                          <p:spTgt spid="72"/>
                                        </p:tgtEl>
                                        <p:attrNameLst>
                                          <p:attrName>ppt_x</p:attrName>
                                        </p:attrNameLst>
                                      </p:cBhvr>
                                      <p:tavLst>
                                        <p:tav tm="0">
                                          <p:val>
                                            <p:strVal val="#ppt_x"/>
                                          </p:val>
                                        </p:tav>
                                        <p:tav tm="100000">
                                          <p:val>
                                            <p:strVal val="#ppt_x"/>
                                          </p:val>
                                        </p:tav>
                                      </p:tavLst>
                                    </p:anim>
                                    <p:anim calcmode="lin" valueType="num">
                                      <p:cBhvr additive="base">
                                        <p:cTn id="72" dur="500" fill="hold"/>
                                        <p:tgtEl>
                                          <p:spTgt spid="7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3"/>
                                        </p:tgtEl>
                                        <p:attrNameLst>
                                          <p:attrName>style.visibility</p:attrName>
                                        </p:attrNameLst>
                                      </p:cBhvr>
                                      <p:to>
                                        <p:strVal val="visible"/>
                                      </p:to>
                                    </p:set>
                                    <p:anim calcmode="lin" valueType="num">
                                      <p:cBhvr additive="base">
                                        <p:cTn id="75" dur="500" fill="hold"/>
                                        <p:tgtEl>
                                          <p:spTgt spid="73"/>
                                        </p:tgtEl>
                                        <p:attrNameLst>
                                          <p:attrName>ppt_x</p:attrName>
                                        </p:attrNameLst>
                                      </p:cBhvr>
                                      <p:tavLst>
                                        <p:tav tm="0">
                                          <p:val>
                                            <p:strVal val="#ppt_x"/>
                                          </p:val>
                                        </p:tav>
                                        <p:tav tm="100000">
                                          <p:val>
                                            <p:strVal val="#ppt_x"/>
                                          </p:val>
                                        </p:tav>
                                      </p:tavLst>
                                    </p:anim>
                                    <p:anim calcmode="lin" valueType="num">
                                      <p:cBhvr additive="base">
                                        <p:cTn id="7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1" grpId="0" bldLvl="0" animBg="1"/>
      <p:bldP spid="63" grpId="0" animBg="1"/>
      <p:bldP spid="65" grpId="0" bldLvl="0" animBg="1"/>
      <p:bldP spid="67" grpId="0" bldLvl="0" animBg="1"/>
      <p:bldP spid="69" grpId="0" bldLvl="0" animBg="1"/>
      <p:bldP spid="71" grpId="0" bldLvl="0" animBg="1"/>
      <p:bldP spid="73" grpId="0" bldLvl="0" animBg="1"/>
      <p:bldP spid="7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2167" y="1100909"/>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128986" y="351112"/>
            <a:ext cx="3777479" cy="749797"/>
            <a:chOff x="5288401" y="388543"/>
            <a:chExt cx="3777479" cy="749797"/>
          </a:xfrm>
        </p:grpSpPr>
        <p:grpSp>
          <p:nvGrpSpPr>
            <p:cNvPr id="6" name="组合 5"/>
            <p:cNvGrpSpPr/>
            <p:nvPr/>
          </p:nvGrpSpPr>
          <p:grpSpPr>
            <a:xfrm>
              <a:off x="5374112" y="478073"/>
              <a:ext cx="3691768" cy="569487"/>
              <a:chOff x="5374112" y="444838"/>
              <a:chExt cx="3691768" cy="569487"/>
            </a:xfrm>
          </p:grpSpPr>
          <p:grpSp>
            <p:nvGrpSpPr>
              <p:cNvPr id="10" name="Group 4"/>
              <p:cNvGrpSpPr/>
              <p:nvPr/>
            </p:nvGrpSpPr>
            <p:grpSpPr>
              <a:xfrm>
                <a:off x="5374112" y="444838"/>
                <a:ext cx="558593" cy="398453"/>
                <a:chOff x="6928664" y="4159370"/>
                <a:chExt cx="798033" cy="569249"/>
              </a:xfrm>
            </p:grpSpPr>
            <p:sp>
              <p:nvSpPr>
                <p:cNvPr id="12"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marL="0" marR="0" lvl="0" indent="0" algn="just" defTabSz="914400" rtl="0" eaLnBrk="1" fontAlgn="base" latinLnBrk="0" hangingPunct="1">
                    <a:lnSpc>
                      <a:spcPct val="120000"/>
                    </a:lnSpc>
                    <a:spcBef>
                      <a:spcPct val="0"/>
                    </a:spcBef>
                    <a:spcAft>
                      <a:spcPct val="0"/>
                    </a:spcAft>
                    <a:buClrTx/>
                    <a:buSzTx/>
                    <a:buFontTx/>
                    <a:buNone/>
                    <a:defRPr/>
                  </a:pPr>
                  <a:endParaRPr kumimoji="0" lang="en-GB" sz="95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marL="0" marR="0" lvl="0" indent="0" algn="just" defTabSz="914400" rtl="0" eaLnBrk="1" fontAlgn="base" latinLnBrk="0" hangingPunct="1">
                    <a:lnSpc>
                      <a:spcPct val="120000"/>
                    </a:lnSpc>
                    <a:spcBef>
                      <a:spcPct val="0"/>
                    </a:spcBef>
                    <a:spcAft>
                      <a:spcPct val="0"/>
                    </a:spcAft>
                    <a:buClrTx/>
                    <a:buSzTx/>
                    <a:buFontTx/>
                    <a:buNone/>
                    <a:defRPr/>
                  </a:pPr>
                  <a:endParaRPr kumimoji="0" lang="en-GB" sz="95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11" name="文本框 10"/>
              <p:cNvSpPr txBox="1"/>
              <p:nvPr/>
            </p:nvSpPr>
            <p:spPr>
              <a:xfrm>
                <a:off x="6038200" y="492355"/>
                <a:ext cx="3027680" cy="52197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E7E6E6">
                        <a:lumMod val="50000"/>
                      </a:srgbClr>
                    </a:solidFill>
                    <a:effectLst/>
                    <a:uLnTx/>
                    <a:uFillTx/>
                    <a:latin typeface="微软雅黑" panose="020B0503020204020204" pitchFamily="34" charset="-122"/>
                    <a:ea typeface="微软雅黑" panose="020B0503020204020204" pitchFamily="34" charset="-122"/>
                    <a:cs typeface="+mn-cs"/>
                  </a:rPr>
                  <a:t>管理及伦理委员会</a:t>
                </a:r>
              </a:p>
            </p:txBody>
          </p:sp>
        </p:grpSp>
        <p:grpSp>
          <p:nvGrpSpPr>
            <p:cNvPr id="7" name="Group 75"/>
            <p:cNvGrpSpPr/>
            <p:nvPr/>
          </p:nvGrpSpPr>
          <p:grpSpPr>
            <a:xfrm>
              <a:off x="5288401" y="388543"/>
              <a:ext cx="749799" cy="749797"/>
              <a:chOff x="3445843" y="4173075"/>
              <a:chExt cx="710960" cy="710958"/>
            </a:xfrm>
          </p:grpSpPr>
          <p:sp>
            <p:nvSpPr>
              <p:cNvPr id="8" name="Oval 68"/>
              <p:cNvSpPr/>
              <p:nvPr/>
            </p:nvSpPr>
            <p:spPr>
              <a:xfrm>
                <a:off x="3445843" y="4173075"/>
                <a:ext cx="710960" cy="710958"/>
              </a:xfrm>
              <a:prstGeom prst="ellipse">
                <a:avLst/>
              </a:prstGeom>
              <a:noFill/>
              <a:ln>
                <a:solidFill>
                  <a:schemeClr val="accent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marL="0" marR="0" lvl="0" indent="0" algn="just" defTabSz="914400" rtl="0" eaLnBrk="1" fontAlgn="base" latinLnBrk="0" hangingPunct="1">
                  <a:lnSpc>
                    <a:spcPct val="12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6"/>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accent3"/>
              </a:solidFill>
              <a:ln>
                <a:noFill/>
              </a:ln>
            </p:spPr>
            <p:txBody>
              <a:bodyPr vert="horz" wrap="square" lIns="96435" tIns="48218" rIns="96435" bIns="48218" numCol="1" anchor="t" anchorCtr="0" compatLnSpc="1"/>
              <a:lstStyle/>
              <a:p>
                <a:pPr marL="0" marR="0" lvl="0" indent="0" algn="just" defTabSz="914400" rtl="0" eaLnBrk="1" fontAlgn="base" latinLnBrk="0" hangingPunct="1">
                  <a:lnSpc>
                    <a:spcPct val="120000"/>
                  </a:lnSpc>
                  <a:spcBef>
                    <a:spcPts val="0"/>
                  </a:spcBef>
                  <a:spcAft>
                    <a:spcPts val="0"/>
                  </a:spcAft>
                  <a:buClrTx/>
                  <a:buSzTx/>
                  <a:buFontTx/>
                  <a:buNone/>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pic>
        <p:nvPicPr>
          <p:cNvPr id="14" name="图片 13"/>
          <p:cNvPicPr>
            <a:picLocks noChangeAspect="1"/>
          </p:cNvPicPr>
          <p:nvPr/>
        </p:nvPicPr>
        <p:blipFill>
          <a:blip r:embed="rId2" cstate="print"/>
          <a:stretch>
            <a:fillRect/>
          </a:stretch>
        </p:blipFill>
        <p:spPr>
          <a:xfrm>
            <a:off x="1243330" y="1543685"/>
            <a:ext cx="4958080" cy="4927600"/>
          </a:xfrm>
          <a:prstGeom prst="rect">
            <a:avLst/>
          </a:prstGeom>
        </p:spPr>
      </p:pic>
      <p:pic>
        <p:nvPicPr>
          <p:cNvPr id="15" name="图片 14"/>
          <p:cNvPicPr>
            <a:picLocks noChangeAspect="1"/>
          </p:cNvPicPr>
          <p:nvPr/>
        </p:nvPicPr>
        <p:blipFill>
          <a:blip r:embed="rId3" cstate="print"/>
          <a:stretch>
            <a:fillRect/>
          </a:stretch>
        </p:blipFill>
        <p:spPr>
          <a:xfrm>
            <a:off x="6758305" y="1543685"/>
            <a:ext cx="5149850" cy="51034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50185" y="2320181"/>
            <a:ext cx="4332610" cy="4266143"/>
            <a:chOff x="3716515" y="2198268"/>
            <a:chExt cx="4730828" cy="4658251"/>
          </a:xfrm>
        </p:grpSpPr>
        <p:sp>
          <p:nvSpPr>
            <p:cNvPr id="6" name="Freeform 5"/>
            <p:cNvSpPr/>
            <p:nvPr/>
          </p:nvSpPr>
          <p:spPr bwMode="auto">
            <a:xfrm>
              <a:off x="4700746" y="2438216"/>
              <a:ext cx="2618693" cy="1561884"/>
            </a:xfrm>
            <a:custGeom>
              <a:avLst/>
              <a:gdLst>
                <a:gd name="T0" fmla="*/ 1495 w 1495"/>
                <a:gd name="T1" fmla="*/ 197 h 892"/>
                <a:gd name="T2" fmla="*/ 1475 w 1495"/>
                <a:gd name="T3" fmla="*/ 197 h 892"/>
                <a:gd name="T4" fmla="*/ 1475 w 1495"/>
                <a:gd name="T5" fmla="*/ 204 h 892"/>
                <a:gd name="T6" fmla="*/ 740 w 1495"/>
                <a:gd name="T7" fmla="*/ 0 h 892"/>
                <a:gd name="T8" fmla="*/ 32 w 1495"/>
                <a:gd name="T9" fmla="*/ 269 h 892"/>
                <a:gd name="T10" fmla="*/ 0 w 1495"/>
                <a:gd name="T11" fmla="*/ 269 h 892"/>
                <a:gd name="T12" fmla="*/ 0 w 1495"/>
                <a:gd name="T13" fmla="*/ 281 h 892"/>
                <a:gd name="T14" fmla="*/ 0 w 1495"/>
                <a:gd name="T15" fmla="*/ 281 h 892"/>
                <a:gd name="T16" fmla="*/ 0 w 1495"/>
                <a:gd name="T17" fmla="*/ 281 h 892"/>
                <a:gd name="T18" fmla="*/ 311 w 1495"/>
                <a:gd name="T19" fmla="*/ 392 h 892"/>
                <a:gd name="T20" fmla="*/ 311 w 1495"/>
                <a:gd name="T21" fmla="*/ 392 h 892"/>
                <a:gd name="T22" fmla="*/ 325 w 1495"/>
                <a:gd name="T23" fmla="*/ 685 h 892"/>
                <a:gd name="T24" fmla="*/ 1158 w 1495"/>
                <a:gd name="T25" fmla="*/ 641 h 892"/>
                <a:gd name="T26" fmla="*/ 1144 w 1495"/>
                <a:gd name="T27" fmla="*/ 360 h 892"/>
                <a:gd name="T28" fmla="*/ 1280 w 1495"/>
                <a:gd name="T29" fmla="*/ 302 h 892"/>
                <a:gd name="T30" fmla="*/ 1287 w 1495"/>
                <a:gd name="T31" fmla="*/ 451 h 892"/>
                <a:gd name="T32" fmla="*/ 1270 w 1495"/>
                <a:gd name="T33" fmla="*/ 477 h 892"/>
                <a:gd name="T34" fmla="*/ 1281 w 1495"/>
                <a:gd name="T35" fmla="*/ 497 h 892"/>
                <a:gd name="T36" fmla="*/ 1278 w 1495"/>
                <a:gd name="T37" fmla="*/ 635 h 892"/>
                <a:gd name="T38" fmla="*/ 1304 w 1495"/>
                <a:gd name="T39" fmla="*/ 633 h 892"/>
                <a:gd name="T40" fmla="*/ 1331 w 1495"/>
                <a:gd name="T41" fmla="*/ 632 h 892"/>
                <a:gd name="T42" fmla="*/ 1314 w 1495"/>
                <a:gd name="T43" fmla="*/ 495 h 892"/>
                <a:gd name="T44" fmla="*/ 1323 w 1495"/>
                <a:gd name="T45" fmla="*/ 474 h 892"/>
                <a:gd name="T46" fmla="*/ 1304 w 1495"/>
                <a:gd name="T47" fmla="*/ 450 h 892"/>
                <a:gd name="T48" fmla="*/ 1297 w 1495"/>
                <a:gd name="T49" fmla="*/ 294 h 892"/>
                <a:gd name="T50" fmla="*/ 1495 w 1495"/>
                <a:gd name="T51" fmla="*/ 209 h 892"/>
                <a:gd name="T52" fmla="*/ 1495 w 1495"/>
                <a:gd name="T53" fmla="*/ 197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95" h="892">
                  <a:moveTo>
                    <a:pt x="1495" y="197"/>
                  </a:moveTo>
                  <a:cubicBezTo>
                    <a:pt x="1475" y="197"/>
                    <a:pt x="1475" y="197"/>
                    <a:pt x="1475" y="197"/>
                  </a:cubicBezTo>
                  <a:cubicBezTo>
                    <a:pt x="1475" y="204"/>
                    <a:pt x="1475" y="204"/>
                    <a:pt x="1475" y="204"/>
                  </a:cubicBezTo>
                  <a:cubicBezTo>
                    <a:pt x="740" y="0"/>
                    <a:pt x="740" y="0"/>
                    <a:pt x="740" y="0"/>
                  </a:cubicBezTo>
                  <a:cubicBezTo>
                    <a:pt x="32" y="269"/>
                    <a:pt x="32" y="269"/>
                    <a:pt x="32" y="269"/>
                  </a:cubicBezTo>
                  <a:cubicBezTo>
                    <a:pt x="0" y="269"/>
                    <a:pt x="0" y="269"/>
                    <a:pt x="0" y="269"/>
                  </a:cubicBezTo>
                  <a:cubicBezTo>
                    <a:pt x="0" y="281"/>
                    <a:pt x="0" y="281"/>
                    <a:pt x="0" y="281"/>
                  </a:cubicBezTo>
                  <a:cubicBezTo>
                    <a:pt x="0" y="281"/>
                    <a:pt x="0" y="281"/>
                    <a:pt x="0" y="281"/>
                  </a:cubicBezTo>
                  <a:cubicBezTo>
                    <a:pt x="0" y="281"/>
                    <a:pt x="0" y="281"/>
                    <a:pt x="0" y="281"/>
                  </a:cubicBezTo>
                  <a:cubicBezTo>
                    <a:pt x="311" y="392"/>
                    <a:pt x="311" y="392"/>
                    <a:pt x="311" y="392"/>
                  </a:cubicBezTo>
                  <a:cubicBezTo>
                    <a:pt x="311" y="392"/>
                    <a:pt x="311" y="392"/>
                    <a:pt x="311" y="392"/>
                  </a:cubicBezTo>
                  <a:cubicBezTo>
                    <a:pt x="325" y="685"/>
                    <a:pt x="325" y="685"/>
                    <a:pt x="325" y="685"/>
                  </a:cubicBezTo>
                  <a:cubicBezTo>
                    <a:pt x="325" y="685"/>
                    <a:pt x="752" y="892"/>
                    <a:pt x="1158" y="641"/>
                  </a:cubicBezTo>
                  <a:cubicBezTo>
                    <a:pt x="1144" y="360"/>
                    <a:pt x="1144" y="360"/>
                    <a:pt x="1144" y="360"/>
                  </a:cubicBezTo>
                  <a:cubicBezTo>
                    <a:pt x="1280" y="302"/>
                    <a:pt x="1280" y="302"/>
                    <a:pt x="1280" y="302"/>
                  </a:cubicBezTo>
                  <a:cubicBezTo>
                    <a:pt x="1287" y="451"/>
                    <a:pt x="1287" y="451"/>
                    <a:pt x="1287" y="451"/>
                  </a:cubicBezTo>
                  <a:cubicBezTo>
                    <a:pt x="1277" y="455"/>
                    <a:pt x="1270" y="465"/>
                    <a:pt x="1270" y="477"/>
                  </a:cubicBezTo>
                  <a:cubicBezTo>
                    <a:pt x="1271" y="485"/>
                    <a:pt x="1275" y="492"/>
                    <a:pt x="1281" y="497"/>
                  </a:cubicBezTo>
                  <a:cubicBezTo>
                    <a:pt x="1264" y="533"/>
                    <a:pt x="1278" y="635"/>
                    <a:pt x="1278" y="635"/>
                  </a:cubicBezTo>
                  <a:cubicBezTo>
                    <a:pt x="1304" y="633"/>
                    <a:pt x="1304" y="633"/>
                    <a:pt x="1304" y="633"/>
                  </a:cubicBezTo>
                  <a:cubicBezTo>
                    <a:pt x="1331" y="632"/>
                    <a:pt x="1331" y="632"/>
                    <a:pt x="1331" y="632"/>
                  </a:cubicBezTo>
                  <a:cubicBezTo>
                    <a:pt x="1331" y="632"/>
                    <a:pt x="1335" y="529"/>
                    <a:pt x="1314" y="495"/>
                  </a:cubicBezTo>
                  <a:cubicBezTo>
                    <a:pt x="1320" y="490"/>
                    <a:pt x="1323" y="483"/>
                    <a:pt x="1323" y="474"/>
                  </a:cubicBezTo>
                  <a:cubicBezTo>
                    <a:pt x="1323" y="463"/>
                    <a:pt x="1315" y="453"/>
                    <a:pt x="1304" y="450"/>
                  </a:cubicBezTo>
                  <a:cubicBezTo>
                    <a:pt x="1297" y="294"/>
                    <a:pt x="1297" y="294"/>
                    <a:pt x="1297" y="294"/>
                  </a:cubicBezTo>
                  <a:cubicBezTo>
                    <a:pt x="1495" y="209"/>
                    <a:pt x="1495" y="209"/>
                    <a:pt x="1495" y="209"/>
                  </a:cubicBezTo>
                  <a:lnTo>
                    <a:pt x="1495" y="197"/>
                  </a:lnTo>
                  <a:close/>
                </a:path>
              </a:pathLst>
            </a:custGeom>
            <a:solidFill>
              <a:schemeClr val="accent1"/>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 name="Freeform 7"/>
            <p:cNvSpPr/>
            <p:nvPr/>
          </p:nvSpPr>
          <p:spPr bwMode="auto">
            <a:xfrm>
              <a:off x="4862193" y="4440005"/>
              <a:ext cx="1959576" cy="1293794"/>
            </a:xfrm>
            <a:custGeom>
              <a:avLst/>
              <a:gdLst>
                <a:gd name="T0" fmla="*/ 1119 w 1119"/>
                <a:gd name="T1" fmla="*/ 439 h 739"/>
                <a:gd name="T2" fmla="*/ 1092 w 1119"/>
                <a:gd name="T3" fmla="*/ 439 h 739"/>
                <a:gd name="T4" fmla="*/ 1065 w 1119"/>
                <a:gd name="T5" fmla="*/ 419 h 739"/>
                <a:gd name="T6" fmla="*/ 1011 w 1119"/>
                <a:gd name="T7" fmla="*/ 324 h 739"/>
                <a:gd name="T8" fmla="*/ 975 w 1119"/>
                <a:gd name="T9" fmla="*/ 262 h 739"/>
                <a:gd name="T10" fmla="*/ 974 w 1119"/>
                <a:gd name="T11" fmla="*/ 261 h 739"/>
                <a:gd name="T12" fmla="*/ 973 w 1119"/>
                <a:gd name="T13" fmla="*/ 252 h 739"/>
                <a:gd name="T14" fmla="*/ 973 w 1119"/>
                <a:gd name="T15" fmla="*/ 249 h 739"/>
                <a:gd name="T16" fmla="*/ 972 w 1119"/>
                <a:gd name="T17" fmla="*/ 240 h 739"/>
                <a:gd name="T18" fmla="*/ 972 w 1119"/>
                <a:gd name="T19" fmla="*/ 239 h 739"/>
                <a:gd name="T20" fmla="*/ 246 w 1119"/>
                <a:gd name="T21" fmla="*/ 17 h 739"/>
                <a:gd name="T22" fmla="*/ 237 w 1119"/>
                <a:gd name="T23" fmla="*/ 0 h 739"/>
                <a:gd name="T24" fmla="*/ 237 w 1119"/>
                <a:gd name="T25" fmla="*/ 12 h 739"/>
                <a:gd name="T26" fmla="*/ 348 w 1119"/>
                <a:gd name="T27" fmla="*/ 121 h 739"/>
                <a:gd name="T28" fmla="*/ 391 w 1119"/>
                <a:gd name="T29" fmla="*/ 242 h 739"/>
                <a:gd name="T30" fmla="*/ 424 w 1119"/>
                <a:gd name="T31" fmla="*/ 336 h 739"/>
                <a:gd name="T32" fmla="*/ 400 w 1119"/>
                <a:gd name="T33" fmla="*/ 399 h 739"/>
                <a:gd name="T34" fmla="*/ 378 w 1119"/>
                <a:gd name="T35" fmla="*/ 468 h 739"/>
                <a:gd name="T36" fmla="*/ 25 w 1119"/>
                <a:gd name="T37" fmla="*/ 629 h 739"/>
                <a:gd name="T38" fmla="*/ 0 w 1119"/>
                <a:gd name="T39" fmla="*/ 629 h 739"/>
                <a:gd name="T40" fmla="*/ 0 w 1119"/>
                <a:gd name="T41" fmla="*/ 641 h 739"/>
                <a:gd name="T42" fmla="*/ 961 w 1119"/>
                <a:gd name="T43" fmla="*/ 546 h 739"/>
                <a:gd name="T44" fmla="*/ 1119 w 1119"/>
                <a:gd name="T45" fmla="*/ 451 h 739"/>
                <a:gd name="T46" fmla="*/ 1119 w 1119"/>
                <a:gd name="T47" fmla="*/ 451 h 739"/>
                <a:gd name="T48" fmla="*/ 1119 w 1119"/>
                <a:gd name="T49" fmla="*/ 451 h 739"/>
                <a:gd name="T50" fmla="*/ 1119 w 1119"/>
                <a:gd name="T51" fmla="*/ 439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9" h="739">
                  <a:moveTo>
                    <a:pt x="1119" y="439"/>
                  </a:moveTo>
                  <a:cubicBezTo>
                    <a:pt x="1092" y="439"/>
                    <a:pt x="1092" y="439"/>
                    <a:pt x="1092" y="439"/>
                  </a:cubicBezTo>
                  <a:cubicBezTo>
                    <a:pt x="1080" y="432"/>
                    <a:pt x="1070" y="426"/>
                    <a:pt x="1065" y="419"/>
                  </a:cubicBezTo>
                  <a:cubicBezTo>
                    <a:pt x="1045" y="394"/>
                    <a:pt x="1021" y="351"/>
                    <a:pt x="1011" y="324"/>
                  </a:cubicBezTo>
                  <a:cubicBezTo>
                    <a:pt x="1000" y="296"/>
                    <a:pt x="980" y="297"/>
                    <a:pt x="975" y="262"/>
                  </a:cubicBezTo>
                  <a:cubicBezTo>
                    <a:pt x="975" y="262"/>
                    <a:pt x="974" y="261"/>
                    <a:pt x="974" y="261"/>
                  </a:cubicBezTo>
                  <a:cubicBezTo>
                    <a:pt x="974" y="258"/>
                    <a:pt x="974" y="255"/>
                    <a:pt x="973" y="252"/>
                  </a:cubicBezTo>
                  <a:cubicBezTo>
                    <a:pt x="973" y="251"/>
                    <a:pt x="973" y="250"/>
                    <a:pt x="973" y="249"/>
                  </a:cubicBezTo>
                  <a:cubicBezTo>
                    <a:pt x="972" y="246"/>
                    <a:pt x="972" y="243"/>
                    <a:pt x="972" y="240"/>
                  </a:cubicBezTo>
                  <a:cubicBezTo>
                    <a:pt x="972" y="240"/>
                    <a:pt x="972" y="240"/>
                    <a:pt x="972" y="239"/>
                  </a:cubicBezTo>
                  <a:cubicBezTo>
                    <a:pt x="670" y="187"/>
                    <a:pt x="407" y="87"/>
                    <a:pt x="246" y="17"/>
                  </a:cubicBezTo>
                  <a:cubicBezTo>
                    <a:pt x="237" y="0"/>
                    <a:pt x="237" y="0"/>
                    <a:pt x="237" y="0"/>
                  </a:cubicBezTo>
                  <a:cubicBezTo>
                    <a:pt x="237" y="12"/>
                    <a:pt x="237" y="12"/>
                    <a:pt x="237" y="12"/>
                  </a:cubicBezTo>
                  <a:cubicBezTo>
                    <a:pt x="254" y="73"/>
                    <a:pt x="275" y="134"/>
                    <a:pt x="348" y="121"/>
                  </a:cubicBezTo>
                  <a:cubicBezTo>
                    <a:pt x="348" y="121"/>
                    <a:pt x="378" y="210"/>
                    <a:pt x="391" y="242"/>
                  </a:cubicBezTo>
                  <a:cubicBezTo>
                    <a:pt x="404" y="273"/>
                    <a:pt x="424" y="336"/>
                    <a:pt x="424" y="336"/>
                  </a:cubicBezTo>
                  <a:cubicBezTo>
                    <a:pt x="424" y="336"/>
                    <a:pt x="409" y="341"/>
                    <a:pt x="400" y="399"/>
                  </a:cubicBezTo>
                  <a:cubicBezTo>
                    <a:pt x="391" y="458"/>
                    <a:pt x="378" y="468"/>
                    <a:pt x="378" y="468"/>
                  </a:cubicBezTo>
                  <a:cubicBezTo>
                    <a:pt x="378" y="468"/>
                    <a:pt x="169" y="560"/>
                    <a:pt x="25" y="629"/>
                  </a:cubicBezTo>
                  <a:cubicBezTo>
                    <a:pt x="0" y="629"/>
                    <a:pt x="0" y="629"/>
                    <a:pt x="0" y="629"/>
                  </a:cubicBezTo>
                  <a:cubicBezTo>
                    <a:pt x="0" y="641"/>
                    <a:pt x="0" y="641"/>
                    <a:pt x="0" y="641"/>
                  </a:cubicBezTo>
                  <a:cubicBezTo>
                    <a:pt x="438" y="739"/>
                    <a:pt x="760" y="648"/>
                    <a:pt x="961" y="546"/>
                  </a:cubicBezTo>
                  <a:cubicBezTo>
                    <a:pt x="1021" y="516"/>
                    <a:pt x="1074" y="483"/>
                    <a:pt x="1119" y="451"/>
                  </a:cubicBezTo>
                  <a:cubicBezTo>
                    <a:pt x="1119" y="451"/>
                    <a:pt x="1119" y="451"/>
                    <a:pt x="1119" y="451"/>
                  </a:cubicBezTo>
                  <a:cubicBezTo>
                    <a:pt x="1119" y="451"/>
                    <a:pt x="1119" y="451"/>
                    <a:pt x="1119" y="451"/>
                  </a:cubicBezTo>
                  <a:lnTo>
                    <a:pt x="1119" y="439"/>
                  </a:lnTo>
                  <a:close/>
                </a:path>
              </a:pathLst>
            </a:custGeom>
            <a:solidFill>
              <a:schemeClr val="accent3"/>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0" name="Freeform 9"/>
            <p:cNvSpPr/>
            <p:nvPr/>
          </p:nvSpPr>
          <p:spPr bwMode="auto">
            <a:xfrm>
              <a:off x="4765917" y="5247238"/>
              <a:ext cx="2639429" cy="1609281"/>
            </a:xfrm>
            <a:custGeom>
              <a:avLst/>
              <a:gdLst>
                <a:gd name="T0" fmla="*/ 1467 w 1507"/>
                <a:gd name="T1" fmla="*/ 47 h 919"/>
                <a:gd name="T2" fmla="*/ 1467 w 1507"/>
                <a:gd name="T3" fmla="*/ 49 h 919"/>
                <a:gd name="T4" fmla="*/ 1326 w 1507"/>
                <a:gd name="T5" fmla="*/ 26 h 919"/>
                <a:gd name="T6" fmla="*/ 1202 w 1507"/>
                <a:gd name="T7" fmla="*/ 0 h 919"/>
                <a:gd name="T8" fmla="*/ 1027 w 1507"/>
                <a:gd name="T9" fmla="*/ 107 h 919"/>
                <a:gd name="T10" fmla="*/ 548 w 1507"/>
                <a:gd name="T11" fmla="*/ 241 h 919"/>
                <a:gd name="T12" fmla="*/ 21 w 1507"/>
                <a:gd name="T13" fmla="*/ 197 h 919"/>
                <a:gd name="T14" fmla="*/ 16 w 1507"/>
                <a:gd name="T15" fmla="*/ 199 h 919"/>
                <a:gd name="T16" fmla="*/ 16 w 1507"/>
                <a:gd name="T17" fmla="*/ 196 h 919"/>
                <a:gd name="T18" fmla="*/ 0 w 1507"/>
                <a:gd name="T19" fmla="*/ 196 h 919"/>
                <a:gd name="T20" fmla="*/ 0 w 1507"/>
                <a:gd name="T21" fmla="*/ 208 h 919"/>
                <a:gd name="T22" fmla="*/ 0 w 1507"/>
                <a:gd name="T23" fmla="*/ 208 h 919"/>
                <a:gd name="T24" fmla="*/ 0 w 1507"/>
                <a:gd name="T25" fmla="*/ 208 h 919"/>
                <a:gd name="T26" fmla="*/ 1110 w 1507"/>
                <a:gd name="T27" fmla="*/ 919 h 919"/>
                <a:gd name="T28" fmla="*/ 1293 w 1507"/>
                <a:gd name="T29" fmla="*/ 919 h 919"/>
                <a:gd name="T30" fmla="*/ 1507 w 1507"/>
                <a:gd name="T31" fmla="*/ 61 h 919"/>
                <a:gd name="T32" fmla="*/ 1507 w 1507"/>
                <a:gd name="T33" fmla="*/ 61 h 919"/>
                <a:gd name="T34" fmla="*/ 1507 w 1507"/>
                <a:gd name="T35" fmla="*/ 47 h 919"/>
                <a:gd name="T36" fmla="*/ 1467 w 1507"/>
                <a:gd name="T37" fmla="*/ 47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7" h="919">
                  <a:moveTo>
                    <a:pt x="1467" y="47"/>
                  </a:moveTo>
                  <a:cubicBezTo>
                    <a:pt x="1467" y="49"/>
                    <a:pt x="1467" y="49"/>
                    <a:pt x="1467" y="49"/>
                  </a:cubicBezTo>
                  <a:cubicBezTo>
                    <a:pt x="1423" y="38"/>
                    <a:pt x="1373" y="32"/>
                    <a:pt x="1326" y="26"/>
                  </a:cubicBezTo>
                  <a:cubicBezTo>
                    <a:pt x="1282" y="21"/>
                    <a:pt x="1239" y="11"/>
                    <a:pt x="1202" y="0"/>
                  </a:cubicBezTo>
                  <a:cubicBezTo>
                    <a:pt x="1153" y="36"/>
                    <a:pt x="1095" y="73"/>
                    <a:pt x="1027" y="107"/>
                  </a:cubicBezTo>
                  <a:cubicBezTo>
                    <a:pt x="880" y="181"/>
                    <a:pt x="719" y="226"/>
                    <a:pt x="548" y="241"/>
                  </a:cubicBezTo>
                  <a:cubicBezTo>
                    <a:pt x="381" y="256"/>
                    <a:pt x="204" y="241"/>
                    <a:pt x="21" y="197"/>
                  </a:cubicBezTo>
                  <a:cubicBezTo>
                    <a:pt x="20" y="198"/>
                    <a:pt x="18" y="198"/>
                    <a:pt x="16" y="199"/>
                  </a:cubicBezTo>
                  <a:cubicBezTo>
                    <a:pt x="16" y="196"/>
                    <a:pt x="16" y="196"/>
                    <a:pt x="16" y="196"/>
                  </a:cubicBezTo>
                  <a:cubicBezTo>
                    <a:pt x="0" y="196"/>
                    <a:pt x="0" y="196"/>
                    <a:pt x="0" y="196"/>
                  </a:cubicBezTo>
                  <a:cubicBezTo>
                    <a:pt x="0" y="208"/>
                    <a:pt x="0" y="208"/>
                    <a:pt x="0" y="208"/>
                  </a:cubicBezTo>
                  <a:cubicBezTo>
                    <a:pt x="0" y="208"/>
                    <a:pt x="0" y="208"/>
                    <a:pt x="0" y="208"/>
                  </a:cubicBezTo>
                  <a:cubicBezTo>
                    <a:pt x="0" y="208"/>
                    <a:pt x="0" y="208"/>
                    <a:pt x="0" y="208"/>
                  </a:cubicBezTo>
                  <a:cubicBezTo>
                    <a:pt x="1110" y="919"/>
                    <a:pt x="1110" y="919"/>
                    <a:pt x="1110" y="919"/>
                  </a:cubicBezTo>
                  <a:cubicBezTo>
                    <a:pt x="1293" y="919"/>
                    <a:pt x="1293" y="919"/>
                    <a:pt x="1293" y="919"/>
                  </a:cubicBezTo>
                  <a:cubicBezTo>
                    <a:pt x="1507" y="61"/>
                    <a:pt x="1507" y="61"/>
                    <a:pt x="1507" y="61"/>
                  </a:cubicBezTo>
                  <a:cubicBezTo>
                    <a:pt x="1507" y="61"/>
                    <a:pt x="1507" y="61"/>
                    <a:pt x="1507" y="61"/>
                  </a:cubicBezTo>
                  <a:cubicBezTo>
                    <a:pt x="1507" y="47"/>
                    <a:pt x="1507" y="47"/>
                    <a:pt x="1507" y="47"/>
                  </a:cubicBezTo>
                  <a:lnTo>
                    <a:pt x="1467" y="47"/>
                  </a:lnTo>
                  <a:close/>
                </a:path>
              </a:pathLst>
            </a:custGeom>
            <a:solidFill>
              <a:schemeClr val="tx2"/>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2" name="Freeform 11"/>
            <p:cNvSpPr/>
            <p:nvPr/>
          </p:nvSpPr>
          <p:spPr bwMode="auto">
            <a:xfrm>
              <a:off x="7074307" y="5365730"/>
              <a:ext cx="1033110" cy="1490788"/>
            </a:xfrm>
            <a:custGeom>
              <a:avLst/>
              <a:gdLst>
                <a:gd name="T0" fmla="*/ 589 w 590"/>
                <a:gd name="T1" fmla="*/ 839 h 851"/>
                <a:gd name="T2" fmla="*/ 551 w 590"/>
                <a:gd name="T3" fmla="*/ 335 h 851"/>
                <a:gd name="T4" fmla="*/ 509 w 590"/>
                <a:gd name="T5" fmla="*/ 245 h 851"/>
                <a:gd name="T6" fmla="*/ 333 w 590"/>
                <a:gd name="T7" fmla="*/ 103 h 851"/>
                <a:gd name="T8" fmla="*/ 300 w 590"/>
                <a:gd name="T9" fmla="*/ 79 h 851"/>
                <a:gd name="T10" fmla="*/ 249 w 590"/>
                <a:gd name="T11" fmla="*/ 20 h 851"/>
                <a:gd name="T12" fmla="*/ 212 w 590"/>
                <a:gd name="T13" fmla="*/ 0 h 851"/>
                <a:gd name="T14" fmla="*/ 3 w 590"/>
                <a:gd name="T15" fmla="*/ 839 h 851"/>
                <a:gd name="T16" fmla="*/ 0 w 590"/>
                <a:gd name="T17" fmla="*/ 839 h 851"/>
                <a:gd name="T18" fmla="*/ 0 w 590"/>
                <a:gd name="T19" fmla="*/ 851 h 851"/>
                <a:gd name="T20" fmla="*/ 590 w 590"/>
                <a:gd name="T21" fmla="*/ 851 h 851"/>
                <a:gd name="T22" fmla="*/ 590 w 590"/>
                <a:gd name="T23" fmla="*/ 839 h 851"/>
                <a:gd name="T24" fmla="*/ 589 w 590"/>
                <a:gd name="T25" fmla="*/ 839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851">
                  <a:moveTo>
                    <a:pt x="589" y="839"/>
                  </a:moveTo>
                  <a:cubicBezTo>
                    <a:pt x="584" y="763"/>
                    <a:pt x="559" y="363"/>
                    <a:pt x="551" y="335"/>
                  </a:cubicBezTo>
                  <a:cubicBezTo>
                    <a:pt x="541" y="303"/>
                    <a:pt x="535" y="269"/>
                    <a:pt x="509" y="245"/>
                  </a:cubicBezTo>
                  <a:cubicBezTo>
                    <a:pt x="484" y="221"/>
                    <a:pt x="340" y="123"/>
                    <a:pt x="333" y="103"/>
                  </a:cubicBezTo>
                  <a:cubicBezTo>
                    <a:pt x="326" y="83"/>
                    <a:pt x="300" y="79"/>
                    <a:pt x="300" y="79"/>
                  </a:cubicBezTo>
                  <a:cubicBezTo>
                    <a:pt x="300" y="79"/>
                    <a:pt x="298" y="56"/>
                    <a:pt x="249" y="20"/>
                  </a:cubicBezTo>
                  <a:cubicBezTo>
                    <a:pt x="238" y="12"/>
                    <a:pt x="226" y="6"/>
                    <a:pt x="212" y="0"/>
                  </a:cubicBezTo>
                  <a:cubicBezTo>
                    <a:pt x="3" y="839"/>
                    <a:pt x="3" y="839"/>
                    <a:pt x="3" y="839"/>
                  </a:cubicBezTo>
                  <a:cubicBezTo>
                    <a:pt x="0" y="839"/>
                    <a:pt x="0" y="839"/>
                    <a:pt x="0" y="839"/>
                  </a:cubicBezTo>
                  <a:cubicBezTo>
                    <a:pt x="0" y="851"/>
                    <a:pt x="0" y="851"/>
                    <a:pt x="0" y="851"/>
                  </a:cubicBezTo>
                  <a:cubicBezTo>
                    <a:pt x="590" y="851"/>
                    <a:pt x="590" y="851"/>
                    <a:pt x="590" y="851"/>
                  </a:cubicBezTo>
                  <a:cubicBezTo>
                    <a:pt x="590" y="839"/>
                    <a:pt x="590" y="839"/>
                    <a:pt x="590" y="839"/>
                  </a:cubicBezTo>
                  <a:lnTo>
                    <a:pt x="589" y="839"/>
                  </a:lnTo>
                  <a:close/>
                </a:path>
              </a:pathLst>
            </a:custGeom>
            <a:solidFill>
              <a:schemeClr val="accent4"/>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4" name="Freeform 13"/>
            <p:cNvSpPr/>
            <p:nvPr/>
          </p:nvSpPr>
          <p:spPr bwMode="auto">
            <a:xfrm>
              <a:off x="4159382" y="5633821"/>
              <a:ext cx="2472058" cy="1222698"/>
            </a:xfrm>
            <a:custGeom>
              <a:avLst/>
              <a:gdLst>
                <a:gd name="T0" fmla="*/ 1392 w 1411"/>
                <a:gd name="T1" fmla="*/ 686 h 698"/>
                <a:gd name="T2" fmla="*/ 321 w 1411"/>
                <a:gd name="T3" fmla="*/ 0 h 698"/>
                <a:gd name="T4" fmla="*/ 298 w 1411"/>
                <a:gd name="T5" fmla="*/ 16 h 698"/>
                <a:gd name="T6" fmla="*/ 115 w 1411"/>
                <a:gd name="T7" fmla="*/ 311 h 698"/>
                <a:gd name="T8" fmla="*/ 4 w 1411"/>
                <a:gd name="T9" fmla="*/ 686 h 698"/>
                <a:gd name="T10" fmla="*/ 0 w 1411"/>
                <a:gd name="T11" fmla="*/ 686 h 698"/>
                <a:gd name="T12" fmla="*/ 0 w 1411"/>
                <a:gd name="T13" fmla="*/ 698 h 698"/>
                <a:gd name="T14" fmla="*/ 1411 w 1411"/>
                <a:gd name="T15" fmla="*/ 698 h 698"/>
                <a:gd name="T16" fmla="*/ 1411 w 1411"/>
                <a:gd name="T17" fmla="*/ 686 h 698"/>
                <a:gd name="T18" fmla="*/ 1392 w 1411"/>
                <a:gd name="T19" fmla="*/ 686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1" h="698">
                  <a:moveTo>
                    <a:pt x="1392" y="686"/>
                  </a:moveTo>
                  <a:cubicBezTo>
                    <a:pt x="321" y="0"/>
                    <a:pt x="321" y="0"/>
                    <a:pt x="321" y="0"/>
                  </a:cubicBezTo>
                  <a:cubicBezTo>
                    <a:pt x="310" y="7"/>
                    <a:pt x="302" y="12"/>
                    <a:pt x="298" y="16"/>
                  </a:cubicBezTo>
                  <a:cubicBezTo>
                    <a:pt x="252" y="55"/>
                    <a:pt x="140" y="169"/>
                    <a:pt x="115" y="311"/>
                  </a:cubicBezTo>
                  <a:cubicBezTo>
                    <a:pt x="103" y="380"/>
                    <a:pt x="53" y="531"/>
                    <a:pt x="4" y="686"/>
                  </a:cubicBezTo>
                  <a:cubicBezTo>
                    <a:pt x="0" y="686"/>
                    <a:pt x="0" y="686"/>
                    <a:pt x="0" y="686"/>
                  </a:cubicBezTo>
                  <a:cubicBezTo>
                    <a:pt x="0" y="698"/>
                    <a:pt x="0" y="698"/>
                    <a:pt x="0" y="698"/>
                  </a:cubicBezTo>
                  <a:cubicBezTo>
                    <a:pt x="1411" y="698"/>
                    <a:pt x="1411" y="698"/>
                    <a:pt x="1411" y="698"/>
                  </a:cubicBezTo>
                  <a:cubicBezTo>
                    <a:pt x="1411" y="686"/>
                    <a:pt x="1411" y="686"/>
                    <a:pt x="1411" y="686"/>
                  </a:cubicBezTo>
                  <a:lnTo>
                    <a:pt x="1392" y="686"/>
                  </a:lnTo>
                  <a:close/>
                </a:path>
              </a:pathLst>
            </a:custGeom>
            <a:solidFill>
              <a:schemeClr val="accent1"/>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7" name="Freeform 16"/>
            <p:cNvSpPr/>
            <p:nvPr/>
          </p:nvSpPr>
          <p:spPr bwMode="auto">
            <a:xfrm>
              <a:off x="5182864" y="3593522"/>
              <a:ext cx="1604097" cy="1201962"/>
            </a:xfrm>
            <a:custGeom>
              <a:avLst/>
              <a:gdLst>
                <a:gd name="T0" fmla="*/ 42 w 916"/>
                <a:gd name="T1" fmla="*/ 442 h 686"/>
                <a:gd name="T2" fmla="*/ 45 w 916"/>
                <a:gd name="T3" fmla="*/ 453 h 686"/>
                <a:gd name="T4" fmla="*/ 788 w 916"/>
                <a:gd name="T5" fmla="*/ 686 h 686"/>
                <a:gd name="T6" fmla="*/ 788 w 916"/>
                <a:gd name="T7" fmla="*/ 685 h 686"/>
                <a:gd name="T8" fmla="*/ 788 w 916"/>
                <a:gd name="T9" fmla="*/ 680 h 686"/>
                <a:gd name="T10" fmla="*/ 790 w 916"/>
                <a:gd name="T11" fmla="*/ 669 h 686"/>
                <a:gd name="T12" fmla="*/ 811 w 916"/>
                <a:gd name="T13" fmla="*/ 546 h 686"/>
                <a:gd name="T14" fmla="*/ 853 w 916"/>
                <a:gd name="T15" fmla="*/ 545 h 686"/>
                <a:gd name="T16" fmla="*/ 915 w 916"/>
                <a:gd name="T17" fmla="*/ 340 h 686"/>
                <a:gd name="T18" fmla="*/ 891 w 916"/>
                <a:gd name="T19" fmla="*/ 280 h 686"/>
                <a:gd name="T20" fmla="*/ 890 w 916"/>
                <a:gd name="T21" fmla="*/ 279 h 686"/>
                <a:gd name="T22" fmla="*/ 889 w 916"/>
                <a:gd name="T23" fmla="*/ 277 h 686"/>
                <a:gd name="T24" fmla="*/ 889 w 916"/>
                <a:gd name="T25" fmla="*/ 274 h 686"/>
                <a:gd name="T26" fmla="*/ 889 w 916"/>
                <a:gd name="T27" fmla="*/ 271 h 686"/>
                <a:gd name="T28" fmla="*/ 889 w 916"/>
                <a:gd name="T29" fmla="*/ 266 h 686"/>
                <a:gd name="T30" fmla="*/ 890 w 916"/>
                <a:gd name="T31" fmla="*/ 261 h 686"/>
                <a:gd name="T32" fmla="*/ 891 w 916"/>
                <a:gd name="T33" fmla="*/ 253 h 686"/>
                <a:gd name="T34" fmla="*/ 891 w 916"/>
                <a:gd name="T35" fmla="*/ 248 h 686"/>
                <a:gd name="T36" fmla="*/ 893 w 916"/>
                <a:gd name="T37" fmla="*/ 234 h 686"/>
                <a:gd name="T38" fmla="*/ 894 w 916"/>
                <a:gd name="T39" fmla="*/ 226 h 686"/>
                <a:gd name="T40" fmla="*/ 896 w 916"/>
                <a:gd name="T41" fmla="*/ 215 h 686"/>
                <a:gd name="T42" fmla="*/ 897 w 916"/>
                <a:gd name="T43" fmla="*/ 206 h 686"/>
                <a:gd name="T44" fmla="*/ 898 w 916"/>
                <a:gd name="T45" fmla="*/ 195 h 686"/>
                <a:gd name="T46" fmla="*/ 899 w 916"/>
                <a:gd name="T47" fmla="*/ 184 h 686"/>
                <a:gd name="T48" fmla="*/ 900 w 916"/>
                <a:gd name="T49" fmla="*/ 173 h 686"/>
                <a:gd name="T50" fmla="*/ 900 w 916"/>
                <a:gd name="T51" fmla="*/ 161 h 686"/>
                <a:gd name="T52" fmla="*/ 901 w 916"/>
                <a:gd name="T53" fmla="*/ 149 h 686"/>
                <a:gd name="T54" fmla="*/ 901 w 916"/>
                <a:gd name="T55" fmla="*/ 137 h 686"/>
                <a:gd name="T56" fmla="*/ 901 w 916"/>
                <a:gd name="T57" fmla="*/ 125 h 686"/>
                <a:gd name="T58" fmla="*/ 901 w 916"/>
                <a:gd name="T59" fmla="*/ 112 h 686"/>
                <a:gd name="T60" fmla="*/ 901 w 916"/>
                <a:gd name="T61" fmla="*/ 100 h 686"/>
                <a:gd name="T62" fmla="*/ 900 w 916"/>
                <a:gd name="T63" fmla="*/ 86 h 686"/>
                <a:gd name="T64" fmla="*/ 898 w 916"/>
                <a:gd name="T65" fmla="*/ 74 h 686"/>
                <a:gd name="T66" fmla="*/ 896 w 916"/>
                <a:gd name="T67" fmla="*/ 61 h 686"/>
                <a:gd name="T68" fmla="*/ 895 w 916"/>
                <a:gd name="T69" fmla="*/ 49 h 686"/>
                <a:gd name="T70" fmla="*/ 891 w 916"/>
                <a:gd name="T71" fmla="*/ 35 h 686"/>
                <a:gd name="T72" fmla="*/ 889 w 916"/>
                <a:gd name="T73" fmla="*/ 24 h 686"/>
                <a:gd name="T74" fmla="*/ 884 w 916"/>
                <a:gd name="T75" fmla="*/ 9 h 686"/>
                <a:gd name="T76" fmla="*/ 881 w 916"/>
                <a:gd name="T77" fmla="*/ 0 h 686"/>
                <a:gd name="T78" fmla="*/ 51 w 916"/>
                <a:gd name="T79" fmla="*/ 43 h 686"/>
                <a:gd name="T80" fmla="*/ 60 w 916"/>
                <a:gd name="T81" fmla="*/ 312 h 686"/>
                <a:gd name="T82" fmla="*/ 42 w 916"/>
                <a:gd name="T83" fmla="*/ 442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6" h="686">
                  <a:moveTo>
                    <a:pt x="42" y="442"/>
                  </a:moveTo>
                  <a:cubicBezTo>
                    <a:pt x="43" y="446"/>
                    <a:pt x="44" y="449"/>
                    <a:pt x="45" y="453"/>
                  </a:cubicBezTo>
                  <a:cubicBezTo>
                    <a:pt x="200" y="523"/>
                    <a:pt x="473" y="631"/>
                    <a:pt x="788" y="686"/>
                  </a:cubicBezTo>
                  <a:cubicBezTo>
                    <a:pt x="788" y="685"/>
                    <a:pt x="788" y="685"/>
                    <a:pt x="788" y="685"/>
                  </a:cubicBezTo>
                  <a:cubicBezTo>
                    <a:pt x="788" y="684"/>
                    <a:pt x="788" y="682"/>
                    <a:pt x="788" y="680"/>
                  </a:cubicBezTo>
                  <a:cubicBezTo>
                    <a:pt x="789" y="676"/>
                    <a:pt x="789" y="672"/>
                    <a:pt x="790" y="669"/>
                  </a:cubicBezTo>
                  <a:cubicBezTo>
                    <a:pt x="797" y="641"/>
                    <a:pt x="813" y="559"/>
                    <a:pt x="811" y="546"/>
                  </a:cubicBezTo>
                  <a:cubicBezTo>
                    <a:pt x="809" y="534"/>
                    <a:pt x="826" y="554"/>
                    <a:pt x="853" y="545"/>
                  </a:cubicBezTo>
                  <a:cubicBezTo>
                    <a:pt x="879" y="535"/>
                    <a:pt x="916" y="374"/>
                    <a:pt x="915" y="340"/>
                  </a:cubicBezTo>
                  <a:cubicBezTo>
                    <a:pt x="914" y="307"/>
                    <a:pt x="905" y="277"/>
                    <a:pt x="891" y="280"/>
                  </a:cubicBezTo>
                  <a:cubicBezTo>
                    <a:pt x="890" y="280"/>
                    <a:pt x="890" y="280"/>
                    <a:pt x="890" y="279"/>
                  </a:cubicBezTo>
                  <a:cubicBezTo>
                    <a:pt x="890" y="279"/>
                    <a:pt x="889" y="278"/>
                    <a:pt x="889" y="277"/>
                  </a:cubicBezTo>
                  <a:cubicBezTo>
                    <a:pt x="889" y="277"/>
                    <a:pt x="889" y="276"/>
                    <a:pt x="889" y="274"/>
                  </a:cubicBezTo>
                  <a:cubicBezTo>
                    <a:pt x="889" y="273"/>
                    <a:pt x="889" y="272"/>
                    <a:pt x="889" y="271"/>
                  </a:cubicBezTo>
                  <a:cubicBezTo>
                    <a:pt x="889" y="270"/>
                    <a:pt x="889" y="268"/>
                    <a:pt x="889" y="266"/>
                  </a:cubicBezTo>
                  <a:cubicBezTo>
                    <a:pt x="890" y="265"/>
                    <a:pt x="890" y="263"/>
                    <a:pt x="890" y="261"/>
                  </a:cubicBezTo>
                  <a:cubicBezTo>
                    <a:pt x="890" y="259"/>
                    <a:pt x="890" y="256"/>
                    <a:pt x="891" y="253"/>
                  </a:cubicBezTo>
                  <a:cubicBezTo>
                    <a:pt x="891" y="252"/>
                    <a:pt x="891" y="250"/>
                    <a:pt x="891" y="248"/>
                  </a:cubicBezTo>
                  <a:cubicBezTo>
                    <a:pt x="892" y="244"/>
                    <a:pt x="893" y="239"/>
                    <a:pt x="893" y="234"/>
                  </a:cubicBezTo>
                  <a:cubicBezTo>
                    <a:pt x="894" y="231"/>
                    <a:pt x="894" y="229"/>
                    <a:pt x="894" y="226"/>
                  </a:cubicBezTo>
                  <a:cubicBezTo>
                    <a:pt x="895" y="222"/>
                    <a:pt x="895" y="219"/>
                    <a:pt x="896" y="215"/>
                  </a:cubicBezTo>
                  <a:cubicBezTo>
                    <a:pt x="896" y="212"/>
                    <a:pt x="896" y="209"/>
                    <a:pt x="897" y="206"/>
                  </a:cubicBezTo>
                  <a:cubicBezTo>
                    <a:pt x="897" y="202"/>
                    <a:pt x="897" y="199"/>
                    <a:pt x="898" y="195"/>
                  </a:cubicBezTo>
                  <a:cubicBezTo>
                    <a:pt x="898" y="191"/>
                    <a:pt x="898" y="188"/>
                    <a:pt x="899" y="184"/>
                  </a:cubicBezTo>
                  <a:cubicBezTo>
                    <a:pt x="899" y="180"/>
                    <a:pt x="899" y="177"/>
                    <a:pt x="900" y="173"/>
                  </a:cubicBezTo>
                  <a:cubicBezTo>
                    <a:pt x="900" y="169"/>
                    <a:pt x="900" y="165"/>
                    <a:pt x="900" y="161"/>
                  </a:cubicBezTo>
                  <a:cubicBezTo>
                    <a:pt x="901" y="157"/>
                    <a:pt x="901" y="153"/>
                    <a:pt x="901" y="149"/>
                  </a:cubicBezTo>
                  <a:cubicBezTo>
                    <a:pt x="901" y="145"/>
                    <a:pt x="901" y="141"/>
                    <a:pt x="901" y="137"/>
                  </a:cubicBezTo>
                  <a:cubicBezTo>
                    <a:pt x="901" y="133"/>
                    <a:pt x="901" y="129"/>
                    <a:pt x="901" y="125"/>
                  </a:cubicBezTo>
                  <a:cubicBezTo>
                    <a:pt x="901" y="121"/>
                    <a:pt x="901" y="116"/>
                    <a:pt x="901" y="112"/>
                  </a:cubicBezTo>
                  <a:cubicBezTo>
                    <a:pt x="901" y="108"/>
                    <a:pt x="901" y="104"/>
                    <a:pt x="901" y="100"/>
                  </a:cubicBezTo>
                  <a:cubicBezTo>
                    <a:pt x="900" y="95"/>
                    <a:pt x="900" y="91"/>
                    <a:pt x="900" y="86"/>
                  </a:cubicBezTo>
                  <a:cubicBezTo>
                    <a:pt x="899" y="82"/>
                    <a:pt x="899" y="78"/>
                    <a:pt x="898" y="74"/>
                  </a:cubicBezTo>
                  <a:cubicBezTo>
                    <a:pt x="898" y="70"/>
                    <a:pt x="897" y="65"/>
                    <a:pt x="896" y="61"/>
                  </a:cubicBezTo>
                  <a:cubicBezTo>
                    <a:pt x="896" y="57"/>
                    <a:pt x="895" y="53"/>
                    <a:pt x="895" y="49"/>
                  </a:cubicBezTo>
                  <a:cubicBezTo>
                    <a:pt x="894" y="44"/>
                    <a:pt x="893" y="40"/>
                    <a:pt x="891" y="35"/>
                  </a:cubicBezTo>
                  <a:cubicBezTo>
                    <a:pt x="891" y="31"/>
                    <a:pt x="890" y="28"/>
                    <a:pt x="889" y="24"/>
                  </a:cubicBezTo>
                  <a:cubicBezTo>
                    <a:pt x="887" y="19"/>
                    <a:pt x="886" y="14"/>
                    <a:pt x="884" y="9"/>
                  </a:cubicBezTo>
                  <a:cubicBezTo>
                    <a:pt x="883" y="6"/>
                    <a:pt x="882" y="3"/>
                    <a:pt x="881" y="0"/>
                  </a:cubicBezTo>
                  <a:cubicBezTo>
                    <a:pt x="489" y="242"/>
                    <a:pt x="78" y="56"/>
                    <a:pt x="51" y="43"/>
                  </a:cubicBezTo>
                  <a:cubicBezTo>
                    <a:pt x="21" y="181"/>
                    <a:pt x="60" y="312"/>
                    <a:pt x="60" y="312"/>
                  </a:cubicBezTo>
                  <a:cubicBezTo>
                    <a:pt x="60" y="312"/>
                    <a:pt x="0" y="315"/>
                    <a:pt x="42" y="442"/>
                  </a:cubicBezTo>
                  <a:close/>
                </a:path>
              </a:pathLst>
            </a:custGeom>
            <a:solidFill>
              <a:schemeClr val="accent2"/>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8" name="Freeform 17"/>
            <p:cNvSpPr>
              <a:spLocks noEditPoints="1"/>
            </p:cNvSpPr>
            <p:nvPr/>
          </p:nvSpPr>
          <p:spPr bwMode="auto">
            <a:xfrm>
              <a:off x="7913384" y="2198268"/>
              <a:ext cx="509519" cy="379918"/>
            </a:xfrm>
            <a:custGeom>
              <a:avLst/>
              <a:gdLst>
                <a:gd name="T0" fmla="*/ 67 w 291"/>
                <a:gd name="T1" fmla="*/ 2 h 217"/>
                <a:gd name="T2" fmla="*/ 17 w 291"/>
                <a:gd name="T3" fmla="*/ 11 h 217"/>
                <a:gd name="T4" fmla="*/ 14 w 291"/>
                <a:gd name="T5" fmla="*/ 12 h 217"/>
                <a:gd name="T6" fmla="*/ 15 w 291"/>
                <a:gd name="T7" fmla="*/ 29 h 217"/>
                <a:gd name="T8" fmla="*/ 1 w 291"/>
                <a:gd name="T9" fmla="*/ 38 h 217"/>
                <a:gd name="T10" fmla="*/ 2 w 291"/>
                <a:gd name="T11" fmla="*/ 212 h 217"/>
                <a:gd name="T12" fmla="*/ 130 w 291"/>
                <a:gd name="T13" fmla="*/ 211 h 217"/>
                <a:gd name="T14" fmla="*/ 148 w 291"/>
                <a:gd name="T15" fmla="*/ 217 h 217"/>
                <a:gd name="T16" fmla="*/ 166 w 291"/>
                <a:gd name="T17" fmla="*/ 211 h 217"/>
                <a:gd name="T18" fmla="*/ 291 w 291"/>
                <a:gd name="T19" fmla="*/ 209 h 217"/>
                <a:gd name="T20" fmla="*/ 289 w 291"/>
                <a:gd name="T21" fmla="*/ 36 h 217"/>
                <a:gd name="T22" fmla="*/ 278 w 291"/>
                <a:gd name="T23" fmla="*/ 28 h 217"/>
                <a:gd name="T24" fmla="*/ 278 w 291"/>
                <a:gd name="T25" fmla="*/ 10 h 217"/>
                <a:gd name="T26" fmla="*/ 275 w 291"/>
                <a:gd name="T27" fmla="*/ 9 h 217"/>
                <a:gd name="T28" fmla="*/ 224 w 291"/>
                <a:gd name="T29" fmla="*/ 0 h 217"/>
                <a:gd name="T30" fmla="*/ 146 w 291"/>
                <a:gd name="T31" fmla="*/ 29 h 217"/>
                <a:gd name="T32" fmla="*/ 67 w 291"/>
                <a:gd name="T33" fmla="*/ 2 h 217"/>
                <a:gd name="T34" fmla="*/ 62 w 291"/>
                <a:gd name="T35" fmla="*/ 180 h 217"/>
                <a:gd name="T36" fmla="*/ 24 w 291"/>
                <a:gd name="T37" fmla="*/ 186 h 217"/>
                <a:gd name="T38" fmla="*/ 23 w 291"/>
                <a:gd name="T39" fmla="*/ 18 h 217"/>
                <a:gd name="T40" fmla="*/ 68 w 291"/>
                <a:gd name="T41" fmla="*/ 10 h 217"/>
                <a:gd name="T42" fmla="*/ 140 w 291"/>
                <a:gd name="T43" fmla="*/ 35 h 217"/>
                <a:gd name="T44" fmla="*/ 141 w 291"/>
                <a:gd name="T45" fmla="*/ 136 h 217"/>
                <a:gd name="T46" fmla="*/ 145 w 291"/>
                <a:gd name="T47" fmla="*/ 130 h 217"/>
                <a:gd name="T48" fmla="*/ 146 w 291"/>
                <a:gd name="T49" fmla="*/ 197 h 217"/>
                <a:gd name="T50" fmla="*/ 62 w 291"/>
                <a:gd name="T51" fmla="*/ 180 h 217"/>
                <a:gd name="T52" fmla="*/ 152 w 291"/>
                <a:gd name="T53" fmla="*/ 35 h 217"/>
                <a:gd name="T54" fmla="*/ 224 w 291"/>
                <a:gd name="T55" fmla="*/ 9 h 217"/>
                <a:gd name="T56" fmla="*/ 270 w 291"/>
                <a:gd name="T57" fmla="*/ 15 h 217"/>
                <a:gd name="T58" fmla="*/ 271 w 291"/>
                <a:gd name="T59" fmla="*/ 184 h 217"/>
                <a:gd name="T60" fmla="*/ 231 w 291"/>
                <a:gd name="T61" fmla="*/ 177 h 217"/>
                <a:gd name="T62" fmla="*/ 149 w 291"/>
                <a:gd name="T63" fmla="*/ 197 h 217"/>
                <a:gd name="T64" fmla="*/ 148 w 291"/>
                <a:gd name="T65" fmla="*/ 130 h 217"/>
                <a:gd name="T66" fmla="*/ 153 w 291"/>
                <a:gd name="T67" fmla="*/ 135 h 217"/>
                <a:gd name="T68" fmla="*/ 152 w 291"/>
                <a:gd name="T69" fmla="*/ 3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1" h="217">
                  <a:moveTo>
                    <a:pt x="67" y="2"/>
                  </a:moveTo>
                  <a:cubicBezTo>
                    <a:pt x="39" y="2"/>
                    <a:pt x="18" y="11"/>
                    <a:pt x="17" y="11"/>
                  </a:cubicBezTo>
                  <a:cubicBezTo>
                    <a:pt x="14" y="12"/>
                    <a:pt x="14" y="12"/>
                    <a:pt x="14" y="12"/>
                  </a:cubicBezTo>
                  <a:cubicBezTo>
                    <a:pt x="15" y="29"/>
                    <a:pt x="15" y="29"/>
                    <a:pt x="15" y="29"/>
                  </a:cubicBezTo>
                  <a:cubicBezTo>
                    <a:pt x="6" y="31"/>
                    <a:pt x="0" y="34"/>
                    <a:pt x="1" y="38"/>
                  </a:cubicBezTo>
                  <a:cubicBezTo>
                    <a:pt x="1" y="63"/>
                    <a:pt x="2" y="212"/>
                    <a:pt x="2" y="212"/>
                  </a:cubicBezTo>
                  <a:cubicBezTo>
                    <a:pt x="130" y="211"/>
                    <a:pt x="130" y="211"/>
                    <a:pt x="130" y="211"/>
                  </a:cubicBezTo>
                  <a:cubicBezTo>
                    <a:pt x="134" y="215"/>
                    <a:pt x="141" y="217"/>
                    <a:pt x="148" y="217"/>
                  </a:cubicBezTo>
                  <a:cubicBezTo>
                    <a:pt x="155" y="217"/>
                    <a:pt x="162" y="214"/>
                    <a:pt x="166" y="211"/>
                  </a:cubicBezTo>
                  <a:cubicBezTo>
                    <a:pt x="291" y="209"/>
                    <a:pt x="291" y="209"/>
                    <a:pt x="291" y="209"/>
                  </a:cubicBezTo>
                  <a:cubicBezTo>
                    <a:pt x="291" y="209"/>
                    <a:pt x="290" y="44"/>
                    <a:pt x="289" y="36"/>
                  </a:cubicBezTo>
                  <a:cubicBezTo>
                    <a:pt x="289" y="32"/>
                    <a:pt x="285" y="29"/>
                    <a:pt x="278" y="28"/>
                  </a:cubicBezTo>
                  <a:cubicBezTo>
                    <a:pt x="278" y="10"/>
                    <a:pt x="278" y="10"/>
                    <a:pt x="278" y="10"/>
                  </a:cubicBezTo>
                  <a:cubicBezTo>
                    <a:pt x="275" y="9"/>
                    <a:pt x="275" y="9"/>
                    <a:pt x="275" y="9"/>
                  </a:cubicBezTo>
                  <a:cubicBezTo>
                    <a:pt x="275" y="9"/>
                    <a:pt x="253" y="0"/>
                    <a:pt x="224" y="0"/>
                  </a:cubicBezTo>
                  <a:cubicBezTo>
                    <a:pt x="194" y="1"/>
                    <a:pt x="168" y="10"/>
                    <a:pt x="146" y="29"/>
                  </a:cubicBezTo>
                  <a:cubicBezTo>
                    <a:pt x="125" y="11"/>
                    <a:pt x="98" y="2"/>
                    <a:pt x="67" y="2"/>
                  </a:cubicBezTo>
                  <a:close/>
                  <a:moveTo>
                    <a:pt x="62" y="180"/>
                  </a:moveTo>
                  <a:cubicBezTo>
                    <a:pt x="48" y="180"/>
                    <a:pt x="35" y="182"/>
                    <a:pt x="24" y="186"/>
                  </a:cubicBezTo>
                  <a:cubicBezTo>
                    <a:pt x="23" y="18"/>
                    <a:pt x="23" y="18"/>
                    <a:pt x="23" y="18"/>
                  </a:cubicBezTo>
                  <a:cubicBezTo>
                    <a:pt x="29" y="15"/>
                    <a:pt x="46" y="11"/>
                    <a:pt x="68" y="10"/>
                  </a:cubicBezTo>
                  <a:cubicBezTo>
                    <a:pt x="96" y="10"/>
                    <a:pt x="120" y="18"/>
                    <a:pt x="140" y="35"/>
                  </a:cubicBezTo>
                  <a:cubicBezTo>
                    <a:pt x="141" y="136"/>
                    <a:pt x="141" y="136"/>
                    <a:pt x="141" y="136"/>
                  </a:cubicBezTo>
                  <a:cubicBezTo>
                    <a:pt x="145" y="130"/>
                    <a:pt x="145" y="130"/>
                    <a:pt x="145" y="130"/>
                  </a:cubicBezTo>
                  <a:cubicBezTo>
                    <a:pt x="146" y="197"/>
                    <a:pt x="146" y="197"/>
                    <a:pt x="146" y="197"/>
                  </a:cubicBezTo>
                  <a:cubicBezTo>
                    <a:pt x="136" y="193"/>
                    <a:pt x="99" y="179"/>
                    <a:pt x="62" y="180"/>
                  </a:cubicBezTo>
                  <a:close/>
                  <a:moveTo>
                    <a:pt x="152" y="35"/>
                  </a:moveTo>
                  <a:cubicBezTo>
                    <a:pt x="172" y="18"/>
                    <a:pt x="196" y="9"/>
                    <a:pt x="224" y="9"/>
                  </a:cubicBezTo>
                  <a:cubicBezTo>
                    <a:pt x="246" y="9"/>
                    <a:pt x="263" y="14"/>
                    <a:pt x="270" y="15"/>
                  </a:cubicBezTo>
                  <a:cubicBezTo>
                    <a:pt x="271" y="184"/>
                    <a:pt x="271" y="184"/>
                    <a:pt x="271" y="184"/>
                  </a:cubicBezTo>
                  <a:cubicBezTo>
                    <a:pt x="259" y="180"/>
                    <a:pt x="246" y="177"/>
                    <a:pt x="231" y="177"/>
                  </a:cubicBezTo>
                  <a:cubicBezTo>
                    <a:pt x="194" y="178"/>
                    <a:pt x="159" y="193"/>
                    <a:pt x="149" y="197"/>
                  </a:cubicBezTo>
                  <a:cubicBezTo>
                    <a:pt x="148" y="130"/>
                    <a:pt x="148" y="130"/>
                    <a:pt x="148" y="130"/>
                  </a:cubicBezTo>
                  <a:cubicBezTo>
                    <a:pt x="153" y="135"/>
                    <a:pt x="153" y="135"/>
                    <a:pt x="153" y="135"/>
                  </a:cubicBezTo>
                  <a:lnTo>
                    <a:pt x="152" y="35"/>
                  </a:lnTo>
                  <a:close/>
                </a:path>
              </a:pathLst>
            </a:custGeom>
            <a:solidFill>
              <a:schemeClr val="accent1"/>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9" name="Freeform 18"/>
            <p:cNvSpPr>
              <a:spLocks noEditPoints="1"/>
            </p:cNvSpPr>
            <p:nvPr/>
          </p:nvSpPr>
          <p:spPr bwMode="auto">
            <a:xfrm>
              <a:off x="7890426" y="3331356"/>
              <a:ext cx="556917" cy="502114"/>
            </a:xfrm>
            <a:custGeom>
              <a:avLst/>
              <a:gdLst>
                <a:gd name="T0" fmla="*/ 672 w 752"/>
                <a:gd name="T1" fmla="*/ 71 h 678"/>
                <a:gd name="T2" fmla="*/ 669 w 752"/>
                <a:gd name="T3" fmla="*/ 662 h 678"/>
                <a:gd name="T4" fmla="*/ 691 w 752"/>
                <a:gd name="T5" fmla="*/ 54 h 678"/>
                <a:gd name="T6" fmla="*/ 80 w 752"/>
                <a:gd name="T7" fmla="*/ 648 h 678"/>
                <a:gd name="T8" fmla="*/ 135 w 752"/>
                <a:gd name="T9" fmla="*/ 634 h 678"/>
                <a:gd name="T10" fmla="*/ 128 w 752"/>
                <a:gd name="T11" fmla="*/ 603 h 678"/>
                <a:gd name="T12" fmla="*/ 175 w 752"/>
                <a:gd name="T13" fmla="*/ 619 h 678"/>
                <a:gd name="T14" fmla="*/ 158 w 752"/>
                <a:gd name="T15" fmla="*/ 577 h 678"/>
                <a:gd name="T16" fmla="*/ 192 w 752"/>
                <a:gd name="T17" fmla="*/ 589 h 678"/>
                <a:gd name="T18" fmla="*/ 182 w 752"/>
                <a:gd name="T19" fmla="*/ 555 h 678"/>
                <a:gd name="T20" fmla="*/ 229 w 752"/>
                <a:gd name="T21" fmla="*/ 570 h 678"/>
                <a:gd name="T22" fmla="*/ 213 w 752"/>
                <a:gd name="T23" fmla="*/ 527 h 678"/>
                <a:gd name="T24" fmla="*/ 246 w 752"/>
                <a:gd name="T25" fmla="*/ 537 h 678"/>
                <a:gd name="T26" fmla="*/ 236 w 752"/>
                <a:gd name="T27" fmla="*/ 506 h 678"/>
                <a:gd name="T28" fmla="*/ 284 w 752"/>
                <a:gd name="T29" fmla="*/ 522 h 678"/>
                <a:gd name="T30" fmla="*/ 265 w 752"/>
                <a:gd name="T31" fmla="*/ 480 h 678"/>
                <a:gd name="T32" fmla="*/ 298 w 752"/>
                <a:gd name="T33" fmla="*/ 489 h 678"/>
                <a:gd name="T34" fmla="*/ 291 w 752"/>
                <a:gd name="T35" fmla="*/ 456 h 678"/>
                <a:gd name="T36" fmla="*/ 338 w 752"/>
                <a:gd name="T37" fmla="*/ 473 h 678"/>
                <a:gd name="T38" fmla="*/ 319 w 752"/>
                <a:gd name="T39" fmla="*/ 430 h 678"/>
                <a:gd name="T40" fmla="*/ 352 w 752"/>
                <a:gd name="T41" fmla="*/ 440 h 678"/>
                <a:gd name="T42" fmla="*/ 343 w 752"/>
                <a:gd name="T43" fmla="*/ 407 h 678"/>
                <a:gd name="T44" fmla="*/ 362 w 752"/>
                <a:gd name="T45" fmla="*/ 392 h 678"/>
                <a:gd name="T46" fmla="*/ 393 w 752"/>
                <a:gd name="T47" fmla="*/ 409 h 678"/>
                <a:gd name="T48" fmla="*/ 381 w 752"/>
                <a:gd name="T49" fmla="*/ 373 h 678"/>
                <a:gd name="T50" fmla="*/ 407 w 752"/>
                <a:gd name="T51" fmla="*/ 376 h 678"/>
                <a:gd name="T52" fmla="*/ 404 w 752"/>
                <a:gd name="T53" fmla="*/ 350 h 678"/>
                <a:gd name="T54" fmla="*/ 445 w 752"/>
                <a:gd name="T55" fmla="*/ 359 h 678"/>
                <a:gd name="T56" fmla="*/ 435 w 752"/>
                <a:gd name="T57" fmla="*/ 324 h 678"/>
                <a:gd name="T58" fmla="*/ 461 w 752"/>
                <a:gd name="T59" fmla="*/ 326 h 678"/>
                <a:gd name="T60" fmla="*/ 459 w 752"/>
                <a:gd name="T61" fmla="*/ 300 h 678"/>
                <a:gd name="T62" fmla="*/ 501 w 752"/>
                <a:gd name="T63" fmla="*/ 314 h 678"/>
                <a:gd name="T64" fmla="*/ 490 w 752"/>
                <a:gd name="T65" fmla="*/ 274 h 678"/>
                <a:gd name="T66" fmla="*/ 518 w 752"/>
                <a:gd name="T67" fmla="*/ 281 h 678"/>
                <a:gd name="T68" fmla="*/ 513 w 752"/>
                <a:gd name="T69" fmla="*/ 253 h 678"/>
                <a:gd name="T70" fmla="*/ 556 w 752"/>
                <a:gd name="T71" fmla="*/ 265 h 678"/>
                <a:gd name="T72" fmla="*/ 542 w 752"/>
                <a:gd name="T73" fmla="*/ 224 h 678"/>
                <a:gd name="T74" fmla="*/ 570 w 752"/>
                <a:gd name="T75" fmla="*/ 232 h 678"/>
                <a:gd name="T76" fmla="*/ 568 w 752"/>
                <a:gd name="T77" fmla="*/ 203 h 678"/>
                <a:gd name="T78" fmla="*/ 610 w 752"/>
                <a:gd name="T79" fmla="*/ 217 h 678"/>
                <a:gd name="T80" fmla="*/ 596 w 752"/>
                <a:gd name="T81" fmla="*/ 177 h 678"/>
                <a:gd name="T82" fmla="*/ 624 w 752"/>
                <a:gd name="T83" fmla="*/ 184 h 678"/>
                <a:gd name="T84" fmla="*/ 620 w 752"/>
                <a:gd name="T85" fmla="*/ 153 h 678"/>
                <a:gd name="T86" fmla="*/ 662 w 752"/>
                <a:gd name="T87" fmla="*/ 168 h 678"/>
                <a:gd name="T88" fmla="*/ 648 w 752"/>
                <a:gd name="T89" fmla="*/ 127 h 678"/>
                <a:gd name="T90" fmla="*/ 679 w 752"/>
                <a:gd name="T91" fmla="*/ 135 h 678"/>
                <a:gd name="T92" fmla="*/ 674 w 752"/>
                <a:gd name="T93" fmla="*/ 106 h 678"/>
                <a:gd name="T94" fmla="*/ 643 w 752"/>
                <a:gd name="T95" fmla="*/ 636 h 678"/>
                <a:gd name="T96" fmla="*/ 601 w 752"/>
                <a:gd name="T97" fmla="*/ 276 h 678"/>
                <a:gd name="T98" fmla="*/ 565 w 752"/>
                <a:gd name="T99" fmla="*/ 558 h 678"/>
                <a:gd name="T100" fmla="*/ 359 w 752"/>
                <a:gd name="T101" fmla="*/ 532 h 678"/>
                <a:gd name="T102" fmla="*/ 542 w 752"/>
                <a:gd name="T103" fmla="*/ 52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2" h="678">
                  <a:moveTo>
                    <a:pt x="691" y="54"/>
                  </a:moveTo>
                  <a:lnTo>
                    <a:pt x="672" y="71"/>
                  </a:lnTo>
                  <a:lnTo>
                    <a:pt x="0" y="678"/>
                  </a:lnTo>
                  <a:lnTo>
                    <a:pt x="669" y="662"/>
                  </a:lnTo>
                  <a:lnTo>
                    <a:pt x="752" y="0"/>
                  </a:lnTo>
                  <a:lnTo>
                    <a:pt x="691" y="54"/>
                  </a:lnTo>
                  <a:close/>
                  <a:moveTo>
                    <a:pt x="643" y="636"/>
                  </a:moveTo>
                  <a:lnTo>
                    <a:pt x="80" y="648"/>
                  </a:lnTo>
                  <a:lnTo>
                    <a:pt x="116" y="615"/>
                  </a:lnTo>
                  <a:lnTo>
                    <a:pt x="135" y="634"/>
                  </a:lnTo>
                  <a:lnTo>
                    <a:pt x="147" y="622"/>
                  </a:lnTo>
                  <a:lnTo>
                    <a:pt x="128" y="603"/>
                  </a:lnTo>
                  <a:lnTo>
                    <a:pt x="147" y="586"/>
                  </a:lnTo>
                  <a:lnTo>
                    <a:pt x="175" y="619"/>
                  </a:lnTo>
                  <a:lnTo>
                    <a:pt x="187" y="610"/>
                  </a:lnTo>
                  <a:lnTo>
                    <a:pt x="158" y="577"/>
                  </a:lnTo>
                  <a:lnTo>
                    <a:pt x="170" y="565"/>
                  </a:lnTo>
                  <a:lnTo>
                    <a:pt x="192" y="589"/>
                  </a:lnTo>
                  <a:lnTo>
                    <a:pt x="203" y="577"/>
                  </a:lnTo>
                  <a:lnTo>
                    <a:pt x="182" y="555"/>
                  </a:lnTo>
                  <a:lnTo>
                    <a:pt x="201" y="539"/>
                  </a:lnTo>
                  <a:lnTo>
                    <a:pt x="229" y="570"/>
                  </a:lnTo>
                  <a:lnTo>
                    <a:pt x="241" y="560"/>
                  </a:lnTo>
                  <a:lnTo>
                    <a:pt x="213" y="527"/>
                  </a:lnTo>
                  <a:lnTo>
                    <a:pt x="225" y="515"/>
                  </a:lnTo>
                  <a:lnTo>
                    <a:pt x="246" y="537"/>
                  </a:lnTo>
                  <a:lnTo>
                    <a:pt x="258" y="527"/>
                  </a:lnTo>
                  <a:lnTo>
                    <a:pt x="236" y="506"/>
                  </a:lnTo>
                  <a:lnTo>
                    <a:pt x="253" y="489"/>
                  </a:lnTo>
                  <a:lnTo>
                    <a:pt x="284" y="522"/>
                  </a:lnTo>
                  <a:lnTo>
                    <a:pt x="296" y="511"/>
                  </a:lnTo>
                  <a:lnTo>
                    <a:pt x="265" y="480"/>
                  </a:lnTo>
                  <a:lnTo>
                    <a:pt x="279" y="468"/>
                  </a:lnTo>
                  <a:lnTo>
                    <a:pt x="298" y="489"/>
                  </a:lnTo>
                  <a:lnTo>
                    <a:pt x="310" y="477"/>
                  </a:lnTo>
                  <a:lnTo>
                    <a:pt x="291" y="456"/>
                  </a:lnTo>
                  <a:lnTo>
                    <a:pt x="307" y="442"/>
                  </a:lnTo>
                  <a:lnTo>
                    <a:pt x="338" y="473"/>
                  </a:lnTo>
                  <a:lnTo>
                    <a:pt x="350" y="461"/>
                  </a:lnTo>
                  <a:lnTo>
                    <a:pt x="319" y="430"/>
                  </a:lnTo>
                  <a:lnTo>
                    <a:pt x="333" y="418"/>
                  </a:lnTo>
                  <a:lnTo>
                    <a:pt x="352" y="440"/>
                  </a:lnTo>
                  <a:lnTo>
                    <a:pt x="364" y="430"/>
                  </a:lnTo>
                  <a:lnTo>
                    <a:pt x="343" y="407"/>
                  </a:lnTo>
                  <a:lnTo>
                    <a:pt x="359" y="392"/>
                  </a:lnTo>
                  <a:lnTo>
                    <a:pt x="362" y="392"/>
                  </a:lnTo>
                  <a:lnTo>
                    <a:pt x="369" y="385"/>
                  </a:lnTo>
                  <a:lnTo>
                    <a:pt x="393" y="409"/>
                  </a:lnTo>
                  <a:lnTo>
                    <a:pt x="404" y="399"/>
                  </a:lnTo>
                  <a:lnTo>
                    <a:pt x="381" y="373"/>
                  </a:lnTo>
                  <a:lnTo>
                    <a:pt x="393" y="362"/>
                  </a:lnTo>
                  <a:lnTo>
                    <a:pt x="407" y="376"/>
                  </a:lnTo>
                  <a:lnTo>
                    <a:pt x="419" y="366"/>
                  </a:lnTo>
                  <a:lnTo>
                    <a:pt x="404" y="350"/>
                  </a:lnTo>
                  <a:lnTo>
                    <a:pt x="423" y="336"/>
                  </a:lnTo>
                  <a:lnTo>
                    <a:pt x="445" y="359"/>
                  </a:lnTo>
                  <a:lnTo>
                    <a:pt x="456" y="350"/>
                  </a:lnTo>
                  <a:lnTo>
                    <a:pt x="435" y="324"/>
                  </a:lnTo>
                  <a:lnTo>
                    <a:pt x="447" y="312"/>
                  </a:lnTo>
                  <a:lnTo>
                    <a:pt x="461" y="326"/>
                  </a:lnTo>
                  <a:lnTo>
                    <a:pt x="473" y="317"/>
                  </a:lnTo>
                  <a:lnTo>
                    <a:pt x="459" y="300"/>
                  </a:lnTo>
                  <a:lnTo>
                    <a:pt x="475" y="286"/>
                  </a:lnTo>
                  <a:lnTo>
                    <a:pt x="501" y="314"/>
                  </a:lnTo>
                  <a:lnTo>
                    <a:pt x="513" y="302"/>
                  </a:lnTo>
                  <a:lnTo>
                    <a:pt x="490" y="274"/>
                  </a:lnTo>
                  <a:lnTo>
                    <a:pt x="501" y="262"/>
                  </a:lnTo>
                  <a:lnTo>
                    <a:pt x="518" y="281"/>
                  </a:lnTo>
                  <a:lnTo>
                    <a:pt x="530" y="269"/>
                  </a:lnTo>
                  <a:lnTo>
                    <a:pt x="513" y="253"/>
                  </a:lnTo>
                  <a:lnTo>
                    <a:pt x="530" y="236"/>
                  </a:lnTo>
                  <a:lnTo>
                    <a:pt x="556" y="265"/>
                  </a:lnTo>
                  <a:lnTo>
                    <a:pt x="568" y="253"/>
                  </a:lnTo>
                  <a:lnTo>
                    <a:pt x="542" y="224"/>
                  </a:lnTo>
                  <a:lnTo>
                    <a:pt x="556" y="213"/>
                  </a:lnTo>
                  <a:lnTo>
                    <a:pt x="570" y="232"/>
                  </a:lnTo>
                  <a:lnTo>
                    <a:pt x="584" y="220"/>
                  </a:lnTo>
                  <a:lnTo>
                    <a:pt x="568" y="203"/>
                  </a:lnTo>
                  <a:lnTo>
                    <a:pt x="582" y="187"/>
                  </a:lnTo>
                  <a:lnTo>
                    <a:pt x="610" y="217"/>
                  </a:lnTo>
                  <a:lnTo>
                    <a:pt x="620" y="206"/>
                  </a:lnTo>
                  <a:lnTo>
                    <a:pt x="596" y="177"/>
                  </a:lnTo>
                  <a:lnTo>
                    <a:pt x="608" y="165"/>
                  </a:lnTo>
                  <a:lnTo>
                    <a:pt x="624" y="184"/>
                  </a:lnTo>
                  <a:lnTo>
                    <a:pt x="636" y="172"/>
                  </a:lnTo>
                  <a:lnTo>
                    <a:pt x="620" y="153"/>
                  </a:lnTo>
                  <a:lnTo>
                    <a:pt x="639" y="139"/>
                  </a:lnTo>
                  <a:lnTo>
                    <a:pt x="662" y="168"/>
                  </a:lnTo>
                  <a:lnTo>
                    <a:pt x="674" y="156"/>
                  </a:lnTo>
                  <a:lnTo>
                    <a:pt x="648" y="127"/>
                  </a:lnTo>
                  <a:lnTo>
                    <a:pt x="662" y="116"/>
                  </a:lnTo>
                  <a:lnTo>
                    <a:pt x="679" y="135"/>
                  </a:lnTo>
                  <a:lnTo>
                    <a:pt x="691" y="123"/>
                  </a:lnTo>
                  <a:lnTo>
                    <a:pt x="674" y="106"/>
                  </a:lnTo>
                  <a:lnTo>
                    <a:pt x="712" y="71"/>
                  </a:lnTo>
                  <a:lnTo>
                    <a:pt x="643" y="636"/>
                  </a:lnTo>
                  <a:close/>
                  <a:moveTo>
                    <a:pt x="565" y="558"/>
                  </a:moveTo>
                  <a:lnTo>
                    <a:pt x="601" y="276"/>
                  </a:lnTo>
                  <a:lnTo>
                    <a:pt x="281" y="563"/>
                  </a:lnTo>
                  <a:lnTo>
                    <a:pt x="565" y="558"/>
                  </a:lnTo>
                  <a:close/>
                  <a:moveTo>
                    <a:pt x="542" y="529"/>
                  </a:moveTo>
                  <a:lnTo>
                    <a:pt x="359" y="532"/>
                  </a:lnTo>
                  <a:lnTo>
                    <a:pt x="563" y="347"/>
                  </a:lnTo>
                  <a:lnTo>
                    <a:pt x="542" y="529"/>
                  </a:lnTo>
                  <a:close/>
                </a:path>
              </a:pathLst>
            </a:custGeom>
            <a:solidFill>
              <a:schemeClr val="tx2"/>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0" name="Freeform 19"/>
            <p:cNvSpPr>
              <a:spLocks noEditPoints="1"/>
            </p:cNvSpPr>
            <p:nvPr/>
          </p:nvSpPr>
          <p:spPr bwMode="auto">
            <a:xfrm>
              <a:off x="7935602" y="4523691"/>
              <a:ext cx="466566" cy="464344"/>
            </a:xfrm>
            <a:custGeom>
              <a:avLst/>
              <a:gdLst>
                <a:gd name="T0" fmla="*/ 133 w 266"/>
                <a:gd name="T1" fmla="*/ 0 h 265"/>
                <a:gd name="T2" fmla="*/ 0 w 266"/>
                <a:gd name="T3" fmla="*/ 132 h 265"/>
                <a:gd name="T4" fmla="*/ 133 w 266"/>
                <a:gd name="T5" fmla="*/ 265 h 265"/>
                <a:gd name="T6" fmla="*/ 266 w 266"/>
                <a:gd name="T7" fmla="*/ 132 h 265"/>
                <a:gd name="T8" fmla="*/ 133 w 266"/>
                <a:gd name="T9" fmla="*/ 0 h 265"/>
                <a:gd name="T10" fmla="*/ 221 w 266"/>
                <a:gd name="T11" fmla="*/ 51 h 265"/>
                <a:gd name="T12" fmla="*/ 148 w 266"/>
                <a:gd name="T13" fmla="*/ 94 h 265"/>
                <a:gd name="T14" fmla="*/ 167 w 266"/>
                <a:gd name="T15" fmla="*/ 17 h 265"/>
                <a:gd name="T16" fmla="*/ 221 w 266"/>
                <a:gd name="T17" fmla="*/ 51 h 265"/>
                <a:gd name="T18" fmla="*/ 133 w 266"/>
                <a:gd name="T19" fmla="*/ 12 h 265"/>
                <a:gd name="T20" fmla="*/ 156 w 266"/>
                <a:gd name="T21" fmla="*/ 14 h 265"/>
                <a:gd name="T22" fmla="*/ 140 w 266"/>
                <a:gd name="T23" fmla="*/ 100 h 265"/>
                <a:gd name="T24" fmla="*/ 118 w 266"/>
                <a:gd name="T25" fmla="*/ 119 h 265"/>
                <a:gd name="T26" fmla="*/ 112 w 266"/>
                <a:gd name="T27" fmla="*/ 124 h 265"/>
                <a:gd name="T28" fmla="*/ 58 w 266"/>
                <a:gd name="T29" fmla="*/ 38 h 265"/>
                <a:gd name="T30" fmla="*/ 133 w 266"/>
                <a:gd name="T31" fmla="*/ 12 h 265"/>
                <a:gd name="T32" fmla="*/ 13 w 266"/>
                <a:gd name="T33" fmla="*/ 132 h 265"/>
                <a:gd name="T34" fmla="*/ 51 w 266"/>
                <a:gd name="T35" fmla="*/ 45 h 265"/>
                <a:gd name="T36" fmla="*/ 105 w 266"/>
                <a:gd name="T37" fmla="*/ 131 h 265"/>
                <a:gd name="T38" fmla="*/ 85 w 266"/>
                <a:gd name="T39" fmla="*/ 150 h 265"/>
                <a:gd name="T40" fmla="*/ 13 w 266"/>
                <a:gd name="T41" fmla="*/ 135 h 265"/>
                <a:gd name="T42" fmla="*/ 13 w 266"/>
                <a:gd name="T43" fmla="*/ 132 h 265"/>
                <a:gd name="T44" fmla="*/ 37 w 266"/>
                <a:gd name="T45" fmla="*/ 204 h 265"/>
                <a:gd name="T46" fmla="*/ 14 w 266"/>
                <a:gd name="T47" fmla="*/ 145 h 265"/>
                <a:gd name="T48" fmla="*/ 79 w 266"/>
                <a:gd name="T49" fmla="*/ 157 h 265"/>
                <a:gd name="T50" fmla="*/ 37 w 266"/>
                <a:gd name="T51" fmla="*/ 204 h 265"/>
                <a:gd name="T52" fmla="*/ 96 w 266"/>
                <a:gd name="T53" fmla="*/ 246 h 265"/>
                <a:gd name="T54" fmla="*/ 43 w 266"/>
                <a:gd name="T55" fmla="*/ 211 h 265"/>
                <a:gd name="T56" fmla="*/ 84 w 266"/>
                <a:gd name="T57" fmla="*/ 165 h 265"/>
                <a:gd name="T58" fmla="*/ 96 w 266"/>
                <a:gd name="T59" fmla="*/ 246 h 265"/>
                <a:gd name="T60" fmla="*/ 133 w 266"/>
                <a:gd name="T61" fmla="*/ 252 h 265"/>
                <a:gd name="T62" fmla="*/ 105 w 266"/>
                <a:gd name="T63" fmla="*/ 249 h 265"/>
                <a:gd name="T64" fmla="*/ 91 w 266"/>
                <a:gd name="T65" fmla="*/ 158 h 265"/>
                <a:gd name="T66" fmla="*/ 111 w 266"/>
                <a:gd name="T67" fmla="*/ 138 h 265"/>
                <a:gd name="T68" fmla="*/ 119 w 266"/>
                <a:gd name="T69" fmla="*/ 147 h 265"/>
                <a:gd name="T70" fmla="*/ 204 w 266"/>
                <a:gd name="T71" fmla="*/ 229 h 265"/>
                <a:gd name="T72" fmla="*/ 133 w 266"/>
                <a:gd name="T73" fmla="*/ 252 h 265"/>
                <a:gd name="T74" fmla="*/ 253 w 266"/>
                <a:gd name="T75" fmla="*/ 132 h 265"/>
                <a:gd name="T76" fmla="*/ 212 w 266"/>
                <a:gd name="T77" fmla="*/ 223 h 265"/>
                <a:gd name="T78" fmla="*/ 126 w 266"/>
                <a:gd name="T79" fmla="*/ 141 h 265"/>
                <a:gd name="T80" fmla="*/ 118 w 266"/>
                <a:gd name="T81" fmla="*/ 132 h 265"/>
                <a:gd name="T82" fmla="*/ 124 w 266"/>
                <a:gd name="T83" fmla="*/ 127 h 265"/>
                <a:gd name="T84" fmla="*/ 146 w 266"/>
                <a:gd name="T85" fmla="*/ 108 h 265"/>
                <a:gd name="T86" fmla="*/ 218 w 266"/>
                <a:gd name="T87" fmla="*/ 131 h 265"/>
                <a:gd name="T88" fmla="*/ 252 w 266"/>
                <a:gd name="T89" fmla="*/ 129 h 265"/>
                <a:gd name="T90" fmla="*/ 253 w 266"/>
                <a:gd name="T91" fmla="*/ 132 h 265"/>
                <a:gd name="T92" fmla="*/ 252 w 266"/>
                <a:gd name="T93" fmla="*/ 119 h 265"/>
                <a:gd name="T94" fmla="*/ 154 w 266"/>
                <a:gd name="T95" fmla="*/ 102 h 265"/>
                <a:gd name="T96" fmla="*/ 227 w 266"/>
                <a:gd name="T97" fmla="*/ 58 h 265"/>
                <a:gd name="T98" fmla="*/ 252 w 266"/>
                <a:gd name="T99" fmla="*/ 11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65">
                  <a:moveTo>
                    <a:pt x="133" y="0"/>
                  </a:moveTo>
                  <a:cubicBezTo>
                    <a:pt x="60" y="0"/>
                    <a:pt x="0" y="59"/>
                    <a:pt x="0" y="132"/>
                  </a:cubicBezTo>
                  <a:cubicBezTo>
                    <a:pt x="0" y="205"/>
                    <a:pt x="60" y="265"/>
                    <a:pt x="133" y="265"/>
                  </a:cubicBezTo>
                  <a:cubicBezTo>
                    <a:pt x="206" y="265"/>
                    <a:pt x="266" y="205"/>
                    <a:pt x="266" y="132"/>
                  </a:cubicBezTo>
                  <a:cubicBezTo>
                    <a:pt x="266" y="59"/>
                    <a:pt x="206" y="0"/>
                    <a:pt x="133" y="0"/>
                  </a:cubicBezTo>
                  <a:close/>
                  <a:moveTo>
                    <a:pt x="221" y="51"/>
                  </a:moveTo>
                  <a:cubicBezTo>
                    <a:pt x="208" y="57"/>
                    <a:pt x="179" y="71"/>
                    <a:pt x="148" y="94"/>
                  </a:cubicBezTo>
                  <a:cubicBezTo>
                    <a:pt x="129" y="66"/>
                    <a:pt x="157" y="28"/>
                    <a:pt x="167" y="17"/>
                  </a:cubicBezTo>
                  <a:cubicBezTo>
                    <a:pt x="188" y="23"/>
                    <a:pt x="206" y="35"/>
                    <a:pt x="221" y="51"/>
                  </a:cubicBezTo>
                  <a:close/>
                  <a:moveTo>
                    <a:pt x="133" y="12"/>
                  </a:moveTo>
                  <a:cubicBezTo>
                    <a:pt x="141" y="12"/>
                    <a:pt x="148" y="13"/>
                    <a:pt x="156" y="14"/>
                  </a:cubicBezTo>
                  <a:cubicBezTo>
                    <a:pt x="144" y="30"/>
                    <a:pt x="118" y="69"/>
                    <a:pt x="140" y="100"/>
                  </a:cubicBezTo>
                  <a:cubicBezTo>
                    <a:pt x="132" y="106"/>
                    <a:pt x="125" y="113"/>
                    <a:pt x="118" y="119"/>
                  </a:cubicBezTo>
                  <a:cubicBezTo>
                    <a:pt x="116" y="121"/>
                    <a:pt x="114" y="123"/>
                    <a:pt x="112" y="124"/>
                  </a:cubicBezTo>
                  <a:cubicBezTo>
                    <a:pt x="82" y="87"/>
                    <a:pt x="64" y="51"/>
                    <a:pt x="58" y="38"/>
                  </a:cubicBezTo>
                  <a:cubicBezTo>
                    <a:pt x="79" y="22"/>
                    <a:pt x="105" y="12"/>
                    <a:pt x="133" y="12"/>
                  </a:cubicBezTo>
                  <a:close/>
                  <a:moveTo>
                    <a:pt x="13" y="132"/>
                  </a:moveTo>
                  <a:cubicBezTo>
                    <a:pt x="13" y="98"/>
                    <a:pt x="27" y="67"/>
                    <a:pt x="51" y="45"/>
                  </a:cubicBezTo>
                  <a:cubicBezTo>
                    <a:pt x="58" y="60"/>
                    <a:pt x="76" y="95"/>
                    <a:pt x="105" y="131"/>
                  </a:cubicBezTo>
                  <a:cubicBezTo>
                    <a:pt x="98" y="138"/>
                    <a:pt x="91" y="144"/>
                    <a:pt x="85" y="150"/>
                  </a:cubicBezTo>
                  <a:cubicBezTo>
                    <a:pt x="61" y="124"/>
                    <a:pt x="28" y="130"/>
                    <a:pt x="13" y="135"/>
                  </a:cubicBezTo>
                  <a:cubicBezTo>
                    <a:pt x="13" y="134"/>
                    <a:pt x="13" y="134"/>
                    <a:pt x="13" y="132"/>
                  </a:cubicBezTo>
                  <a:close/>
                  <a:moveTo>
                    <a:pt x="37" y="204"/>
                  </a:moveTo>
                  <a:cubicBezTo>
                    <a:pt x="24" y="187"/>
                    <a:pt x="16" y="167"/>
                    <a:pt x="14" y="145"/>
                  </a:cubicBezTo>
                  <a:cubicBezTo>
                    <a:pt x="26" y="141"/>
                    <a:pt x="56" y="133"/>
                    <a:pt x="79" y="157"/>
                  </a:cubicBezTo>
                  <a:cubicBezTo>
                    <a:pt x="58" y="178"/>
                    <a:pt x="44" y="195"/>
                    <a:pt x="37" y="204"/>
                  </a:cubicBezTo>
                  <a:close/>
                  <a:moveTo>
                    <a:pt x="96" y="246"/>
                  </a:moveTo>
                  <a:cubicBezTo>
                    <a:pt x="75" y="240"/>
                    <a:pt x="57" y="227"/>
                    <a:pt x="43" y="211"/>
                  </a:cubicBezTo>
                  <a:cubicBezTo>
                    <a:pt x="49" y="203"/>
                    <a:pt x="64" y="186"/>
                    <a:pt x="84" y="165"/>
                  </a:cubicBezTo>
                  <a:cubicBezTo>
                    <a:pt x="104" y="193"/>
                    <a:pt x="99" y="231"/>
                    <a:pt x="96" y="246"/>
                  </a:cubicBezTo>
                  <a:close/>
                  <a:moveTo>
                    <a:pt x="133" y="252"/>
                  </a:moveTo>
                  <a:cubicBezTo>
                    <a:pt x="123" y="252"/>
                    <a:pt x="114" y="251"/>
                    <a:pt x="105" y="249"/>
                  </a:cubicBezTo>
                  <a:cubicBezTo>
                    <a:pt x="109" y="232"/>
                    <a:pt x="115" y="190"/>
                    <a:pt x="91" y="158"/>
                  </a:cubicBezTo>
                  <a:cubicBezTo>
                    <a:pt x="98" y="152"/>
                    <a:pt x="104" y="145"/>
                    <a:pt x="111" y="138"/>
                  </a:cubicBezTo>
                  <a:cubicBezTo>
                    <a:pt x="114" y="141"/>
                    <a:pt x="116" y="144"/>
                    <a:pt x="119" y="147"/>
                  </a:cubicBezTo>
                  <a:cubicBezTo>
                    <a:pt x="156" y="188"/>
                    <a:pt x="190" y="217"/>
                    <a:pt x="204" y="229"/>
                  </a:cubicBezTo>
                  <a:cubicBezTo>
                    <a:pt x="184" y="243"/>
                    <a:pt x="160" y="252"/>
                    <a:pt x="133" y="252"/>
                  </a:cubicBezTo>
                  <a:close/>
                  <a:moveTo>
                    <a:pt x="253" y="132"/>
                  </a:moveTo>
                  <a:cubicBezTo>
                    <a:pt x="253" y="168"/>
                    <a:pt x="237" y="201"/>
                    <a:pt x="212" y="223"/>
                  </a:cubicBezTo>
                  <a:cubicBezTo>
                    <a:pt x="199" y="212"/>
                    <a:pt x="164" y="182"/>
                    <a:pt x="126" y="141"/>
                  </a:cubicBezTo>
                  <a:cubicBezTo>
                    <a:pt x="123" y="138"/>
                    <a:pt x="121" y="135"/>
                    <a:pt x="118" y="132"/>
                  </a:cubicBezTo>
                  <a:cubicBezTo>
                    <a:pt x="120" y="130"/>
                    <a:pt x="122" y="128"/>
                    <a:pt x="124" y="127"/>
                  </a:cubicBezTo>
                  <a:cubicBezTo>
                    <a:pt x="131" y="120"/>
                    <a:pt x="139" y="114"/>
                    <a:pt x="146" y="108"/>
                  </a:cubicBezTo>
                  <a:cubicBezTo>
                    <a:pt x="165" y="127"/>
                    <a:pt x="194" y="131"/>
                    <a:pt x="218" y="131"/>
                  </a:cubicBezTo>
                  <a:cubicBezTo>
                    <a:pt x="232" y="131"/>
                    <a:pt x="245" y="130"/>
                    <a:pt x="252" y="129"/>
                  </a:cubicBezTo>
                  <a:cubicBezTo>
                    <a:pt x="252" y="130"/>
                    <a:pt x="253" y="131"/>
                    <a:pt x="253" y="132"/>
                  </a:cubicBezTo>
                  <a:close/>
                  <a:moveTo>
                    <a:pt x="252" y="119"/>
                  </a:moveTo>
                  <a:cubicBezTo>
                    <a:pt x="234" y="122"/>
                    <a:pt x="180" y="128"/>
                    <a:pt x="154" y="102"/>
                  </a:cubicBezTo>
                  <a:cubicBezTo>
                    <a:pt x="186" y="78"/>
                    <a:pt x="216" y="63"/>
                    <a:pt x="227" y="58"/>
                  </a:cubicBezTo>
                  <a:cubicBezTo>
                    <a:pt x="241" y="76"/>
                    <a:pt x="250" y="96"/>
                    <a:pt x="252" y="119"/>
                  </a:cubicBezTo>
                  <a:close/>
                </a:path>
              </a:pathLst>
            </a:custGeom>
            <a:solidFill>
              <a:schemeClr val="accent4"/>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1" name="Freeform 20"/>
            <p:cNvSpPr>
              <a:spLocks noEditPoints="1"/>
            </p:cNvSpPr>
            <p:nvPr/>
          </p:nvSpPr>
          <p:spPr bwMode="auto">
            <a:xfrm>
              <a:off x="3825380" y="4903608"/>
              <a:ext cx="488783" cy="502854"/>
            </a:xfrm>
            <a:custGeom>
              <a:avLst/>
              <a:gdLst>
                <a:gd name="T0" fmla="*/ 107 w 279"/>
                <a:gd name="T1" fmla="*/ 16 h 287"/>
                <a:gd name="T2" fmla="*/ 105 w 279"/>
                <a:gd name="T3" fmla="*/ 34 h 287"/>
                <a:gd name="T4" fmla="*/ 105 w 279"/>
                <a:gd name="T5" fmla="*/ 35 h 287"/>
                <a:gd name="T6" fmla="*/ 89 w 279"/>
                <a:gd name="T7" fmla="*/ 202 h 287"/>
                <a:gd name="T8" fmla="*/ 57 w 279"/>
                <a:gd name="T9" fmla="*/ 186 h 287"/>
                <a:gd name="T10" fmla="*/ 3 w 279"/>
                <a:gd name="T11" fmla="*/ 231 h 287"/>
                <a:gd name="T12" fmla="*/ 47 w 279"/>
                <a:gd name="T13" fmla="*/ 285 h 287"/>
                <a:gd name="T14" fmla="*/ 100 w 279"/>
                <a:gd name="T15" fmla="*/ 247 h 287"/>
                <a:gd name="T16" fmla="*/ 101 w 279"/>
                <a:gd name="T17" fmla="*/ 247 h 287"/>
                <a:gd name="T18" fmla="*/ 117 w 279"/>
                <a:gd name="T19" fmla="*/ 73 h 287"/>
                <a:gd name="T20" fmla="*/ 257 w 279"/>
                <a:gd name="T21" fmla="*/ 61 h 287"/>
                <a:gd name="T22" fmla="*/ 246 w 279"/>
                <a:gd name="T23" fmla="*/ 184 h 287"/>
                <a:gd name="T24" fmla="*/ 213 w 279"/>
                <a:gd name="T25" fmla="*/ 168 h 287"/>
                <a:gd name="T26" fmla="*/ 159 w 279"/>
                <a:gd name="T27" fmla="*/ 213 h 287"/>
                <a:gd name="T28" fmla="*/ 204 w 279"/>
                <a:gd name="T29" fmla="*/ 267 h 287"/>
                <a:gd name="T30" fmla="*/ 257 w 279"/>
                <a:gd name="T31" fmla="*/ 229 h 287"/>
                <a:gd name="T32" fmla="*/ 258 w 279"/>
                <a:gd name="T33" fmla="*/ 229 h 287"/>
                <a:gd name="T34" fmla="*/ 275 w 279"/>
                <a:gd name="T35" fmla="*/ 34 h 287"/>
                <a:gd name="T36" fmla="*/ 276 w 279"/>
                <a:gd name="T37" fmla="*/ 34 h 287"/>
                <a:gd name="T38" fmla="*/ 279 w 279"/>
                <a:gd name="T39" fmla="*/ 0 h 287"/>
                <a:gd name="T40" fmla="*/ 107 w 279"/>
                <a:gd name="T41" fmla="*/ 16 h 287"/>
                <a:gd name="T42" fmla="*/ 258 w 279"/>
                <a:gd name="T43" fmla="*/ 52 h 287"/>
                <a:gd name="T44" fmla="*/ 118 w 279"/>
                <a:gd name="T45" fmla="*/ 64 h 287"/>
                <a:gd name="T46" fmla="*/ 120 w 279"/>
                <a:gd name="T47" fmla="*/ 48 h 287"/>
                <a:gd name="T48" fmla="*/ 260 w 279"/>
                <a:gd name="T49" fmla="*/ 35 h 287"/>
                <a:gd name="T50" fmla="*/ 258 w 279"/>
                <a:gd name="T51" fmla="*/ 5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9" h="287">
                  <a:moveTo>
                    <a:pt x="107" y="16"/>
                  </a:moveTo>
                  <a:cubicBezTo>
                    <a:pt x="105" y="34"/>
                    <a:pt x="105" y="34"/>
                    <a:pt x="105" y="34"/>
                  </a:cubicBezTo>
                  <a:cubicBezTo>
                    <a:pt x="105" y="35"/>
                    <a:pt x="105" y="35"/>
                    <a:pt x="105" y="35"/>
                  </a:cubicBezTo>
                  <a:cubicBezTo>
                    <a:pt x="89" y="202"/>
                    <a:pt x="89" y="202"/>
                    <a:pt x="89" y="202"/>
                  </a:cubicBezTo>
                  <a:cubicBezTo>
                    <a:pt x="81" y="193"/>
                    <a:pt x="70" y="187"/>
                    <a:pt x="57" y="186"/>
                  </a:cubicBezTo>
                  <a:cubicBezTo>
                    <a:pt x="29" y="183"/>
                    <a:pt x="5" y="203"/>
                    <a:pt x="3" y="231"/>
                  </a:cubicBezTo>
                  <a:cubicBezTo>
                    <a:pt x="0" y="258"/>
                    <a:pt x="20" y="282"/>
                    <a:pt x="47" y="285"/>
                  </a:cubicBezTo>
                  <a:cubicBezTo>
                    <a:pt x="72" y="287"/>
                    <a:pt x="95" y="270"/>
                    <a:pt x="100" y="247"/>
                  </a:cubicBezTo>
                  <a:cubicBezTo>
                    <a:pt x="101" y="247"/>
                    <a:pt x="101" y="247"/>
                    <a:pt x="101" y="247"/>
                  </a:cubicBezTo>
                  <a:cubicBezTo>
                    <a:pt x="117" y="73"/>
                    <a:pt x="117" y="73"/>
                    <a:pt x="117" y="73"/>
                  </a:cubicBezTo>
                  <a:cubicBezTo>
                    <a:pt x="257" y="61"/>
                    <a:pt x="257" y="61"/>
                    <a:pt x="257" y="61"/>
                  </a:cubicBezTo>
                  <a:cubicBezTo>
                    <a:pt x="246" y="184"/>
                    <a:pt x="246" y="184"/>
                    <a:pt x="246" y="184"/>
                  </a:cubicBezTo>
                  <a:cubicBezTo>
                    <a:pt x="238" y="175"/>
                    <a:pt x="226" y="169"/>
                    <a:pt x="213" y="168"/>
                  </a:cubicBezTo>
                  <a:cubicBezTo>
                    <a:pt x="186" y="165"/>
                    <a:pt x="161" y="186"/>
                    <a:pt x="159" y="213"/>
                  </a:cubicBezTo>
                  <a:cubicBezTo>
                    <a:pt x="156" y="240"/>
                    <a:pt x="177" y="265"/>
                    <a:pt x="204" y="267"/>
                  </a:cubicBezTo>
                  <a:cubicBezTo>
                    <a:pt x="229" y="269"/>
                    <a:pt x="251" y="253"/>
                    <a:pt x="257" y="229"/>
                  </a:cubicBezTo>
                  <a:cubicBezTo>
                    <a:pt x="258" y="229"/>
                    <a:pt x="258" y="229"/>
                    <a:pt x="258" y="229"/>
                  </a:cubicBezTo>
                  <a:cubicBezTo>
                    <a:pt x="275" y="34"/>
                    <a:pt x="275" y="34"/>
                    <a:pt x="275" y="34"/>
                  </a:cubicBezTo>
                  <a:cubicBezTo>
                    <a:pt x="276" y="34"/>
                    <a:pt x="276" y="34"/>
                    <a:pt x="276" y="34"/>
                  </a:cubicBezTo>
                  <a:cubicBezTo>
                    <a:pt x="279" y="0"/>
                    <a:pt x="279" y="0"/>
                    <a:pt x="279" y="0"/>
                  </a:cubicBezTo>
                  <a:lnTo>
                    <a:pt x="107" y="16"/>
                  </a:lnTo>
                  <a:close/>
                  <a:moveTo>
                    <a:pt x="258" y="52"/>
                  </a:moveTo>
                  <a:cubicBezTo>
                    <a:pt x="118" y="64"/>
                    <a:pt x="118" y="64"/>
                    <a:pt x="118" y="64"/>
                  </a:cubicBezTo>
                  <a:cubicBezTo>
                    <a:pt x="120" y="48"/>
                    <a:pt x="120" y="48"/>
                    <a:pt x="120" y="48"/>
                  </a:cubicBezTo>
                  <a:cubicBezTo>
                    <a:pt x="260" y="35"/>
                    <a:pt x="260" y="35"/>
                    <a:pt x="260" y="35"/>
                  </a:cubicBezTo>
                  <a:lnTo>
                    <a:pt x="258" y="52"/>
                  </a:lnTo>
                  <a:close/>
                </a:path>
              </a:pathLst>
            </a:custGeom>
            <a:solidFill>
              <a:schemeClr val="accent1"/>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2" name="Freeform 21"/>
            <p:cNvSpPr>
              <a:spLocks noEditPoints="1"/>
            </p:cNvSpPr>
            <p:nvPr/>
          </p:nvSpPr>
          <p:spPr bwMode="auto">
            <a:xfrm>
              <a:off x="3716515" y="3660174"/>
              <a:ext cx="682815" cy="542845"/>
            </a:xfrm>
            <a:custGeom>
              <a:avLst/>
              <a:gdLst>
                <a:gd name="T0" fmla="*/ 390 w 390"/>
                <a:gd name="T1" fmla="*/ 266 h 310"/>
                <a:gd name="T2" fmla="*/ 280 w 390"/>
                <a:gd name="T3" fmla="*/ 195 h 310"/>
                <a:gd name="T4" fmla="*/ 289 w 390"/>
                <a:gd name="T5" fmla="*/ 181 h 310"/>
                <a:gd name="T6" fmla="*/ 266 w 390"/>
                <a:gd name="T7" fmla="*/ 167 h 310"/>
                <a:gd name="T8" fmla="*/ 262 w 390"/>
                <a:gd name="T9" fmla="*/ 104 h 310"/>
                <a:gd name="T10" fmla="*/ 104 w 390"/>
                <a:gd name="T11" fmla="*/ 21 h 310"/>
                <a:gd name="T12" fmla="*/ 21 w 390"/>
                <a:gd name="T13" fmla="*/ 180 h 310"/>
                <a:gd name="T14" fmla="*/ 180 w 390"/>
                <a:gd name="T15" fmla="*/ 263 h 310"/>
                <a:gd name="T16" fmla="*/ 218 w 390"/>
                <a:gd name="T17" fmla="*/ 243 h 310"/>
                <a:gd name="T18" fmla="*/ 241 w 390"/>
                <a:gd name="T19" fmla="*/ 257 h 310"/>
                <a:gd name="T20" fmla="*/ 252 w 390"/>
                <a:gd name="T21" fmla="*/ 239 h 310"/>
                <a:gd name="T22" fmla="*/ 363 w 390"/>
                <a:gd name="T23" fmla="*/ 310 h 310"/>
                <a:gd name="T24" fmla="*/ 390 w 390"/>
                <a:gd name="T25" fmla="*/ 266 h 310"/>
                <a:gd name="T26" fmla="*/ 72 w 390"/>
                <a:gd name="T27" fmla="*/ 164 h 310"/>
                <a:gd name="T28" fmla="*/ 120 w 390"/>
                <a:gd name="T29" fmla="*/ 72 h 310"/>
                <a:gd name="T30" fmla="*/ 212 w 390"/>
                <a:gd name="T31" fmla="*/ 120 h 310"/>
                <a:gd name="T32" fmla="*/ 164 w 390"/>
                <a:gd name="T33" fmla="*/ 213 h 310"/>
                <a:gd name="T34" fmla="*/ 72 w 390"/>
                <a:gd name="T35" fmla="*/ 16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10">
                  <a:moveTo>
                    <a:pt x="390" y="266"/>
                  </a:moveTo>
                  <a:cubicBezTo>
                    <a:pt x="280" y="195"/>
                    <a:pt x="280" y="195"/>
                    <a:pt x="280" y="195"/>
                  </a:cubicBezTo>
                  <a:cubicBezTo>
                    <a:pt x="289" y="181"/>
                    <a:pt x="289" y="181"/>
                    <a:pt x="289" y="181"/>
                  </a:cubicBezTo>
                  <a:cubicBezTo>
                    <a:pt x="266" y="167"/>
                    <a:pt x="266" y="167"/>
                    <a:pt x="266" y="167"/>
                  </a:cubicBezTo>
                  <a:cubicBezTo>
                    <a:pt x="270" y="147"/>
                    <a:pt x="269" y="125"/>
                    <a:pt x="262" y="104"/>
                  </a:cubicBezTo>
                  <a:cubicBezTo>
                    <a:pt x="241" y="37"/>
                    <a:pt x="170" y="0"/>
                    <a:pt x="104" y="21"/>
                  </a:cubicBezTo>
                  <a:cubicBezTo>
                    <a:pt x="37" y="42"/>
                    <a:pt x="0" y="114"/>
                    <a:pt x="21" y="180"/>
                  </a:cubicBezTo>
                  <a:cubicBezTo>
                    <a:pt x="42" y="247"/>
                    <a:pt x="113" y="284"/>
                    <a:pt x="180" y="263"/>
                  </a:cubicBezTo>
                  <a:cubicBezTo>
                    <a:pt x="194" y="258"/>
                    <a:pt x="207" y="251"/>
                    <a:pt x="218" y="243"/>
                  </a:cubicBezTo>
                  <a:cubicBezTo>
                    <a:pt x="241" y="257"/>
                    <a:pt x="241" y="257"/>
                    <a:pt x="241" y="257"/>
                  </a:cubicBezTo>
                  <a:cubicBezTo>
                    <a:pt x="252" y="239"/>
                    <a:pt x="252" y="239"/>
                    <a:pt x="252" y="239"/>
                  </a:cubicBezTo>
                  <a:cubicBezTo>
                    <a:pt x="363" y="310"/>
                    <a:pt x="363" y="310"/>
                    <a:pt x="363" y="310"/>
                  </a:cubicBezTo>
                  <a:lnTo>
                    <a:pt x="390" y="266"/>
                  </a:lnTo>
                  <a:close/>
                  <a:moveTo>
                    <a:pt x="72" y="164"/>
                  </a:moveTo>
                  <a:cubicBezTo>
                    <a:pt x="59" y="125"/>
                    <a:pt x="81" y="84"/>
                    <a:pt x="120" y="72"/>
                  </a:cubicBezTo>
                  <a:cubicBezTo>
                    <a:pt x="158" y="59"/>
                    <a:pt x="200" y="81"/>
                    <a:pt x="212" y="120"/>
                  </a:cubicBezTo>
                  <a:cubicBezTo>
                    <a:pt x="224" y="159"/>
                    <a:pt x="203" y="200"/>
                    <a:pt x="164" y="213"/>
                  </a:cubicBezTo>
                  <a:cubicBezTo>
                    <a:pt x="125" y="224"/>
                    <a:pt x="84" y="203"/>
                    <a:pt x="72" y="164"/>
                  </a:cubicBezTo>
                  <a:close/>
                </a:path>
              </a:pathLst>
            </a:custGeom>
            <a:solidFill>
              <a:schemeClr val="accent3"/>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3" name="Freeform 22"/>
            <p:cNvSpPr>
              <a:spLocks noEditPoints="1"/>
            </p:cNvSpPr>
            <p:nvPr/>
          </p:nvSpPr>
          <p:spPr bwMode="auto">
            <a:xfrm>
              <a:off x="3777983" y="2467839"/>
              <a:ext cx="572469" cy="588761"/>
            </a:xfrm>
            <a:custGeom>
              <a:avLst/>
              <a:gdLst>
                <a:gd name="T0" fmla="*/ 224 w 327"/>
                <a:gd name="T1" fmla="*/ 118 h 336"/>
                <a:gd name="T2" fmla="*/ 238 w 327"/>
                <a:gd name="T3" fmla="*/ 26 h 336"/>
                <a:gd name="T4" fmla="*/ 188 w 327"/>
                <a:gd name="T5" fmla="*/ 10 h 336"/>
                <a:gd name="T6" fmla="*/ 11 w 327"/>
                <a:gd name="T7" fmla="*/ 148 h 336"/>
                <a:gd name="T8" fmla="*/ 148 w 327"/>
                <a:gd name="T9" fmla="*/ 325 h 336"/>
                <a:gd name="T10" fmla="*/ 325 w 327"/>
                <a:gd name="T11" fmla="*/ 188 h 336"/>
                <a:gd name="T12" fmla="*/ 323 w 327"/>
                <a:gd name="T13" fmla="*/ 138 h 336"/>
                <a:gd name="T14" fmla="*/ 224 w 327"/>
                <a:gd name="T15" fmla="*/ 118 h 336"/>
                <a:gd name="T16" fmla="*/ 25 w 327"/>
                <a:gd name="T17" fmla="*/ 159 h 336"/>
                <a:gd name="T18" fmla="*/ 61 w 327"/>
                <a:gd name="T19" fmla="*/ 136 h 336"/>
                <a:gd name="T20" fmla="*/ 90 w 327"/>
                <a:gd name="T21" fmla="*/ 167 h 336"/>
                <a:gd name="T22" fmla="*/ 54 w 327"/>
                <a:gd name="T23" fmla="*/ 191 h 336"/>
                <a:gd name="T24" fmla="*/ 25 w 327"/>
                <a:gd name="T25" fmla="*/ 159 h 336"/>
                <a:gd name="T26" fmla="*/ 78 w 327"/>
                <a:gd name="T27" fmla="*/ 262 h 336"/>
                <a:gd name="T28" fmla="*/ 48 w 327"/>
                <a:gd name="T29" fmla="*/ 231 h 336"/>
                <a:gd name="T30" fmla="*/ 85 w 327"/>
                <a:gd name="T31" fmla="*/ 207 h 336"/>
                <a:gd name="T32" fmla="*/ 114 w 327"/>
                <a:gd name="T33" fmla="*/ 239 h 336"/>
                <a:gd name="T34" fmla="*/ 78 w 327"/>
                <a:gd name="T35" fmla="*/ 262 h 336"/>
                <a:gd name="T36" fmla="*/ 80 w 327"/>
                <a:gd name="T37" fmla="*/ 124 h 336"/>
                <a:gd name="T38" fmla="*/ 51 w 327"/>
                <a:gd name="T39" fmla="*/ 92 h 336"/>
                <a:gd name="T40" fmla="*/ 88 w 327"/>
                <a:gd name="T41" fmla="*/ 69 h 336"/>
                <a:gd name="T42" fmla="*/ 117 w 327"/>
                <a:gd name="T43" fmla="*/ 100 h 336"/>
                <a:gd name="T44" fmla="*/ 80 w 327"/>
                <a:gd name="T45" fmla="*/ 124 h 336"/>
                <a:gd name="T46" fmla="*/ 146 w 327"/>
                <a:gd name="T47" fmla="*/ 308 h 336"/>
                <a:gd name="T48" fmla="*/ 117 w 327"/>
                <a:gd name="T49" fmla="*/ 276 h 336"/>
                <a:gd name="T50" fmla="*/ 153 w 327"/>
                <a:gd name="T51" fmla="*/ 252 h 336"/>
                <a:gd name="T52" fmla="*/ 182 w 327"/>
                <a:gd name="T53" fmla="*/ 284 h 336"/>
                <a:gd name="T54" fmla="*/ 146 w 327"/>
                <a:gd name="T55" fmla="*/ 308 h 336"/>
                <a:gd name="T56" fmla="*/ 151 w 327"/>
                <a:gd name="T57" fmla="*/ 85 h 336"/>
                <a:gd name="T58" fmla="*/ 122 w 327"/>
                <a:gd name="T59" fmla="*/ 52 h 336"/>
                <a:gd name="T60" fmla="*/ 158 w 327"/>
                <a:gd name="T61" fmla="*/ 29 h 336"/>
                <a:gd name="T62" fmla="*/ 187 w 327"/>
                <a:gd name="T63" fmla="*/ 61 h 336"/>
                <a:gd name="T64" fmla="*/ 151 w 327"/>
                <a:gd name="T65" fmla="*/ 85 h 336"/>
                <a:gd name="T66" fmla="*/ 223 w 327"/>
                <a:gd name="T67" fmla="*/ 285 h 336"/>
                <a:gd name="T68" fmla="*/ 194 w 327"/>
                <a:gd name="T69" fmla="*/ 253 h 336"/>
                <a:gd name="T70" fmla="*/ 230 w 327"/>
                <a:gd name="T71" fmla="*/ 230 h 336"/>
                <a:gd name="T72" fmla="*/ 259 w 327"/>
                <a:gd name="T73" fmla="*/ 262 h 336"/>
                <a:gd name="T74" fmla="*/ 223 w 327"/>
                <a:gd name="T75" fmla="*/ 285 h 336"/>
                <a:gd name="T76" fmla="*/ 269 w 327"/>
                <a:gd name="T77" fmla="*/ 226 h 336"/>
                <a:gd name="T78" fmla="*/ 240 w 327"/>
                <a:gd name="T79" fmla="*/ 195 h 336"/>
                <a:gd name="T80" fmla="*/ 276 w 327"/>
                <a:gd name="T81" fmla="*/ 171 h 336"/>
                <a:gd name="T82" fmla="*/ 304 w 327"/>
                <a:gd name="T83" fmla="*/ 203 h 336"/>
                <a:gd name="T84" fmla="*/ 269 w 327"/>
                <a:gd name="T85" fmla="*/ 226 h 336"/>
                <a:gd name="T86" fmla="*/ 269 w 327"/>
                <a:gd name="T87" fmla="*/ 226 h 336"/>
                <a:gd name="T88" fmla="*/ 269 w 327"/>
                <a:gd name="T89" fmla="*/ 22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7" h="336">
                  <a:moveTo>
                    <a:pt x="224" y="118"/>
                  </a:moveTo>
                  <a:cubicBezTo>
                    <a:pt x="203" y="77"/>
                    <a:pt x="292" y="56"/>
                    <a:pt x="238" y="26"/>
                  </a:cubicBezTo>
                  <a:cubicBezTo>
                    <a:pt x="212" y="16"/>
                    <a:pt x="206" y="13"/>
                    <a:pt x="188" y="10"/>
                  </a:cubicBezTo>
                  <a:cubicBezTo>
                    <a:pt x="101" y="0"/>
                    <a:pt x="22" y="61"/>
                    <a:pt x="11" y="148"/>
                  </a:cubicBezTo>
                  <a:cubicBezTo>
                    <a:pt x="0" y="235"/>
                    <a:pt x="61" y="313"/>
                    <a:pt x="148" y="325"/>
                  </a:cubicBezTo>
                  <a:cubicBezTo>
                    <a:pt x="235" y="336"/>
                    <a:pt x="314" y="275"/>
                    <a:pt x="325" y="188"/>
                  </a:cubicBezTo>
                  <a:cubicBezTo>
                    <a:pt x="327" y="169"/>
                    <a:pt x="327" y="157"/>
                    <a:pt x="323" y="138"/>
                  </a:cubicBezTo>
                  <a:cubicBezTo>
                    <a:pt x="315" y="103"/>
                    <a:pt x="246" y="159"/>
                    <a:pt x="224" y="118"/>
                  </a:cubicBezTo>
                  <a:close/>
                  <a:moveTo>
                    <a:pt x="25" y="159"/>
                  </a:moveTo>
                  <a:cubicBezTo>
                    <a:pt x="27" y="144"/>
                    <a:pt x="43" y="133"/>
                    <a:pt x="61" y="136"/>
                  </a:cubicBezTo>
                  <a:cubicBezTo>
                    <a:pt x="79" y="138"/>
                    <a:pt x="92" y="151"/>
                    <a:pt x="90" y="167"/>
                  </a:cubicBezTo>
                  <a:cubicBezTo>
                    <a:pt x="88" y="182"/>
                    <a:pt x="72" y="194"/>
                    <a:pt x="54" y="191"/>
                  </a:cubicBezTo>
                  <a:cubicBezTo>
                    <a:pt x="36" y="188"/>
                    <a:pt x="23" y="174"/>
                    <a:pt x="25" y="159"/>
                  </a:cubicBezTo>
                  <a:close/>
                  <a:moveTo>
                    <a:pt x="78" y="262"/>
                  </a:moveTo>
                  <a:cubicBezTo>
                    <a:pt x="60" y="260"/>
                    <a:pt x="47" y="246"/>
                    <a:pt x="48" y="231"/>
                  </a:cubicBezTo>
                  <a:cubicBezTo>
                    <a:pt x="51" y="216"/>
                    <a:pt x="67" y="205"/>
                    <a:pt x="85" y="207"/>
                  </a:cubicBezTo>
                  <a:cubicBezTo>
                    <a:pt x="103" y="209"/>
                    <a:pt x="116" y="224"/>
                    <a:pt x="114" y="239"/>
                  </a:cubicBezTo>
                  <a:cubicBezTo>
                    <a:pt x="112" y="254"/>
                    <a:pt x="96" y="265"/>
                    <a:pt x="78" y="262"/>
                  </a:cubicBezTo>
                  <a:close/>
                  <a:moveTo>
                    <a:pt x="80" y="124"/>
                  </a:moveTo>
                  <a:cubicBezTo>
                    <a:pt x="62" y="121"/>
                    <a:pt x="49" y="107"/>
                    <a:pt x="51" y="92"/>
                  </a:cubicBezTo>
                  <a:cubicBezTo>
                    <a:pt x="53" y="77"/>
                    <a:pt x="70" y="66"/>
                    <a:pt x="88" y="69"/>
                  </a:cubicBezTo>
                  <a:cubicBezTo>
                    <a:pt x="106" y="71"/>
                    <a:pt x="119" y="85"/>
                    <a:pt x="117" y="100"/>
                  </a:cubicBezTo>
                  <a:cubicBezTo>
                    <a:pt x="114" y="116"/>
                    <a:pt x="98" y="126"/>
                    <a:pt x="80" y="124"/>
                  </a:cubicBezTo>
                  <a:close/>
                  <a:moveTo>
                    <a:pt x="146" y="308"/>
                  </a:moveTo>
                  <a:cubicBezTo>
                    <a:pt x="128" y="305"/>
                    <a:pt x="115" y="291"/>
                    <a:pt x="117" y="276"/>
                  </a:cubicBezTo>
                  <a:cubicBezTo>
                    <a:pt x="119" y="260"/>
                    <a:pt x="135" y="250"/>
                    <a:pt x="153" y="252"/>
                  </a:cubicBezTo>
                  <a:cubicBezTo>
                    <a:pt x="171" y="255"/>
                    <a:pt x="184" y="269"/>
                    <a:pt x="182" y="284"/>
                  </a:cubicBezTo>
                  <a:cubicBezTo>
                    <a:pt x="181" y="300"/>
                    <a:pt x="164" y="310"/>
                    <a:pt x="146" y="308"/>
                  </a:cubicBezTo>
                  <a:close/>
                  <a:moveTo>
                    <a:pt x="151" y="85"/>
                  </a:moveTo>
                  <a:cubicBezTo>
                    <a:pt x="133" y="83"/>
                    <a:pt x="120" y="68"/>
                    <a:pt x="122" y="52"/>
                  </a:cubicBezTo>
                  <a:cubicBezTo>
                    <a:pt x="124" y="38"/>
                    <a:pt x="141" y="27"/>
                    <a:pt x="158" y="29"/>
                  </a:cubicBezTo>
                  <a:cubicBezTo>
                    <a:pt x="176" y="32"/>
                    <a:pt x="189" y="45"/>
                    <a:pt x="187" y="61"/>
                  </a:cubicBezTo>
                  <a:cubicBezTo>
                    <a:pt x="185" y="76"/>
                    <a:pt x="169" y="87"/>
                    <a:pt x="151" y="85"/>
                  </a:cubicBezTo>
                  <a:close/>
                  <a:moveTo>
                    <a:pt x="223" y="285"/>
                  </a:moveTo>
                  <a:cubicBezTo>
                    <a:pt x="204" y="283"/>
                    <a:pt x="192" y="269"/>
                    <a:pt x="194" y="253"/>
                  </a:cubicBezTo>
                  <a:cubicBezTo>
                    <a:pt x="196" y="238"/>
                    <a:pt x="212" y="227"/>
                    <a:pt x="230" y="230"/>
                  </a:cubicBezTo>
                  <a:cubicBezTo>
                    <a:pt x="248" y="232"/>
                    <a:pt x="260" y="247"/>
                    <a:pt x="259" y="262"/>
                  </a:cubicBezTo>
                  <a:cubicBezTo>
                    <a:pt x="257" y="277"/>
                    <a:pt x="240" y="287"/>
                    <a:pt x="223" y="285"/>
                  </a:cubicBezTo>
                  <a:close/>
                  <a:moveTo>
                    <a:pt x="269" y="226"/>
                  </a:moveTo>
                  <a:cubicBezTo>
                    <a:pt x="250" y="225"/>
                    <a:pt x="237" y="210"/>
                    <a:pt x="240" y="195"/>
                  </a:cubicBezTo>
                  <a:cubicBezTo>
                    <a:pt x="241" y="180"/>
                    <a:pt x="258" y="169"/>
                    <a:pt x="276" y="171"/>
                  </a:cubicBezTo>
                  <a:cubicBezTo>
                    <a:pt x="294" y="174"/>
                    <a:pt x="307" y="187"/>
                    <a:pt x="304" y="203"/>
                  </a:cubicBezTo>
                  <a:cubicBezTo>
                    <a:pt x="303" y="218"/>
                    <a:pt x="286" y="229"/>
                    <a:pt x="269" y="226"/>
                  </a:cubicBezTo>
                  <a:close/>
                  <a:moveTo>
                    <a:pt x="269" y="226"/>
                  </a:moveTo>
                  <a:cubicBezTo>
                    <a:pt x="269" y="226"/>
                    <a:pt x="269" y="226"/>
                    <a:pt x="269" y="226"/>
                  </a:cubicBezTo>
                </a:path>
              </a:pathLst>
            </a:custGeom>
            <a:solidFill>
              <a:schemeClr val="accent2"/>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4" name="Freeform 23"/>
            <p:cNvSpPr/>
            <p:nvPr/>
          </p:nvSpPr>
          <p:spPr bwMode="auto">
            <a:xfrm>
              <a:off x="7841548" y="5334626"/>
              <a:ext cx="345111" cy="793162"/>
            </a:xfrm>
            <a:custGeom>
              <a:avLst/>
              <a:gdLst>
                <a:gd name="T0" fmla="*/ 466 w 466"/>
                <a:gd name="T1" fmla="*/ 1071 h 1071"/>
                <a:gd name="T2" fmla="*/ 0 w 466"/>
                <a:gd name="T3" fmla="*/ 1071 h 1071"/>
                <a:gd name="T4" fmla="*/ 0 w 466"/>
                <a:gd name="T5" fmla="*/ 1024 h 1071"/>
                <a:gd name="T6" fmla="*/ 418 w 466"/>
                <a:gd name="T7" fmla="*/ 1024 h 1071"/>
                <a:gd name="T8" fmla="*/ 418 w 466"/>
                <a:gd name="T9" fmla="*/ 0 h 1071"/>
                <a:gd name="T10" fmla="*/ 466 w 466"/>
                <a:gd name="T11" fmla="*/ 0 h 1071"/>
                <a:gd name="T12" fmla="*/ 466 w 466"/>
                <a:gd name="T13" fmla="*/ 1071 h 1071"/>
              </a:gdLst>
              <a:ahLst/>
              <a:cxnLst>
                <a:cxn ang="0">
                  <a:pos x="T0" y="T1"/>
                </a:cxn>
                <a:cxn ang="0">
                  <a:pos x="T2" y="T3"/>
                </a:cxn>
                <a:cxn ang="0">
                  <a:pos x="T4" y="T5"/>
                </a:cxn>
                <a:cxn ang="0">
                  <a:pos x="T6" y="T7"/>
                </a:cxn>
                <a:cxn ang="0">
                  <a:pos x="T8" y="T9"/>
                </a:cxn>
                <a:cxn ang="0">
                  <a:pos x="T10" y="T11"/>
                </a:cxn>
                <a:cxn ang="0">
                  <a:pos x="T12" y="T13"/>
                </a:cxn>
              </a:cxnLst>
              <a:rect l="0" t="0" r="r" b="b"/>
              <a:pathLst>
                <a:path w="466" h="1071">
                  <a:moveTo>
                    <a:pt x="466" y="1071"/>
                  </a:moveTo>
                  <a:lnTo>
                    <a:pt x="0" y="1071"/>
                  </a:lnTo>
                  <a:lnTo>
                    <a:pt x="0" y="1024"/>
                  </a:lnTo>
                  <a:lnTo>
                    <a:pt x="418" y="1024"/>
                  </a:lnTo>
                  <a:lnTo>
                    <a:pt x="418" y="0"/>
                  </a:lnTo>
                  <a:lnTo>
                    <a:pt x="466" y="0"/>
                  </a:lnTo>
                  <a:lnTo>
                    <a:pt x="466" y="1071"/>
                  </a:lnTo>
                  <a:close/>
                </a:path>
              </a:pathLst>
            </a:custGeom>
            <a:solidFill>
              <a:schemeClr val="accent4"/>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5" name="Freeform 24"/>
            <p:cNvSpPr/>
            <p:nvPr/>
          </p:nvSpPr>
          <p:spPr bwMode="auto">
            <a:xfrm>
              <a:off x="8107417" y="5247238"/>
              <a:ext cx="122936" cy="105162"/>
            </a:xfrm>
            <a:custGeom>
              <a:avLst/>
              <a:gdLst>
                <a:gd name="T0" fmla="*/ 166 w 166"/>
                <a:gd name="T1" fmla="*/ 142 h 142"/>
                <a:gd name="T2" fmla="*/ 83 w 166"/>
                <a:gd name="T3" fmla="*/ 0 h 142"/>
                <a:gd name="T4" fmla="*/ 0 w 166"/>
                <a:gd name="T5" fmla="*/ 142 h 142"/>
                <a:gd name="T6" fmla="*/ 166 w 166"/>
                <a:gd name="T7" fmla="*/ 142 h 142"/>
              </a:gdLst>
              <a:ahLst/>
              <a:cxnLst>
                <a:cxn ang="0">
                  <a:pos x="T0" y="T1"/>
                </a:cxn>
                <a:cxn ang="0">
                  <a:pos x="T2" y="T3"/>
                </a:cxn>
                <a:cxn ang="0">
                  <a:pos x="T4" y="T5"/>
                </a:cxn>
                <a:cxn ang="0">
                  <a:pos x="T6" y="T7"/>
                </a:cxn>
              </a:cxnLst>
              <a:rect l="0" t="0" r="r" b="b"/>
              <a:pathLst>
                <a:path w="166" h="142">
                  <a:moveTo>
                    <a:pt x="166" y="142"/>
                  </a:moveTo>
                  <a:lnTo>
                    <a:pt x="83" y="0"/>
                  </a:lnTo>
                  <a:lnTo>
                    <a:pt x="0" y="142"/>
                  </a:lnTo>
                  <a:lnTo>
                    <a:pt x="166" y="142"/>
                  </a:lnTo>
                  <a:close/>
                </a:path>
              </a:pathLst>
            </a:custGeom>
            <a:solidFill>
              <a:srgbClr val="D95E52"/>
            </a:solidFill>
            <a:ln>
              <a:noFill/>
            </a:ln>
            <a:extLst>
              <a:ext uri="{91240B29-F687-4F45-9708-019B960494DF}">
                <a14:hiddenLine xmlns:a14="http://schemas.microsoft.com/office/drawing/2010/main" w="9525">
                  <a:solidFill>
                    <a:srgbClr val="000000"/>
                  </a:solidFill>
                  <a:round/>
                </a14:hiddenLine>
              </a:ext>
            </a:extLst>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6" name="Freeform 25"/>
            <p:cNvSpPr/>
            <p:nvPr/>
          </p:nvSpPr>
          <p:spPr bwMode="auto">
            <a:xfrm>
              <a:off x="7056533" y="3879386"/>
              <a:ext cx="664301" cy="1581139"/>
            </a:xfrm>
            <a:custGeom>
              <a:avLst/>
              <a:gdLst>
                <a:gd name="T0" fmla="*/ 48 w 897"/>
                <a:gd name="T1" fmla="*/ 2135 h 2135"/>
                <a:gd name="T2" fmla="*/ 0 w 897"/>
                <a:gd name="T3" fmla="*/ 2135 h 2135"/>
                <a:gd name="T4" fmla="*/ 0 w 897"/>
                <a:gd name="T5" fmla="*/ 0 h 2135"/>
                <a:gd name="T6" fmla="*/ 897 w 897"/>
                <a:gd name="T7" fmla="*/ 0 h 2135"/>
                <a:gd name="T8" fmla="*/ 897 w 897"/>
                <a:gd name="T9" fmla="*/ 47 h 2135"/>
                <a:gd name="T10" fmla="*/ 48 w 897"/>
                <a:gd name="T11" fmla="*/ 47 h 2135"/>
                <a:gd name="T12" fmla="*/ 48 w 897"/>
                <a:gd name="T13" fmla="*/ 2135 h 2135"/>
              </a:gdLst>
              <a:ahLst/>
              <a:cxnLst>
                <a:cxn ang="0">
                  <a:pos x="T0" y="T1"/>
                </a:cxn>
                <a:cxn ang="0">
                  <a:pos x="T2" y="T3"/>
                </a:cxn>
                <a:cxn ang="0">
                  <a:pos x="T4" y="T5"/>
                </a:cxn>
                <a:cxn ang="0">
                  <a:pos x="T6" y="T7"/>
                </a:cxn>
                <a:cxn ang="0">
                  <a:pos x="T8" y="T9"/>
                </a:cxn>
                <a:cxn ang="0">
                  <a:pos x="T10" y="T11"/>
                </a:cxn>
                <a:cxn ang="0">
                  <a:pos x="T12" y="T13"/>
                </a:cxn>
              </a:cxnLst>
              <a:rect l="0" t="0" r="r" b="b"/>
              <a:pathLst>
                <a:path w="897" h="2135">
                  <a:moveTo>
                    <a:pt x="48" y="2135"/>
                  </a:moveTo>
                  <a:lnTo>
                    <a:pt x="0" y="2135"/>
                  </a:lnTo>
                  <a:lnTo>
                    <a:pt x="0" y="0"/>
                  </a:lnTo>
                  <a:lnTo>
                    <a:pt x="897" y="0"/>
                  </a:lnTo>
                  <a:lnTo>
                    <a:pt x="897" y="47"/>
                  </a:lnTo>
                  <a:lnTo>
                    <a:pt x="48" y="47"/>
                  </a:lnTo>
                  <a:lnTo>
                    <a:pt x="48" y="2135"/>
                  </a:lnTo>
                  <a:close/>
                </a:path>
              </a:pathLst>
            </a:custGeom>
            <a:solidFill>
              <a:schemeClr val="tx2"/>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7" name="Freeform 26"/>
            <p:cNvSpPr/>
            <p:nvPr/>
          </p:nvSpPr>
          <p:spPr bwMode="auto">
            <a:xfrm>
              <a:off x="7703060" y="3835691"/>
              <a:ext cx="106644" cy="122196"/>
            </a:xfrm>
            <a:custGeom>
              <a:avLst/>
              <a:gdLst>
                <a:gd name="T0" fmla="*/ 0 w 144"/>
                <a:gd name="T1" fmla="*/ 165 h 165"/>
                <a:gd name="T2" fmla="*/ 144 w 144"/>
                <a:gd name="T3" fmla="*/ 83 h 165"/>
                <a:gd name="T4" fmla="*/ 0 w 144"/>
                <a:gd name="T5" fmla="*/ 0 h 165"/>
                <a:gd name="T6" fmla="*/ 0 w 144"/>
                <a:gd name="T7" fmla="*/ 165 h 165"/>
              </a:gdLst>
              <a:ahLst/>
              <a:cxnLst>
                <a:cxn ang="0">
                  <a:pos x="T0" y="T1"/>
                </a:cxn>
                <a:cxn ang="0">
                  <a:pos x="T2" y="T3"/>
                </a:cxn>
                <a:cxn ang="0">
                  <a:pos x="T4" y="T5"/>
                </a:cxn>
                <a:cxn ang="0">
                  <a:pos x="T6" y="T7"/>
                </a:cxn>
              </a:cxnLst>
              <a:rect l="0" t="0" r="r" b="b"/>
              <a:pathLst>
                <a:path w="144" h="165">
                  <a:moveTo>
                    <a:pt x="0" y="165"/>
                  </a:moveTo>
                  <a:lnTo>
                    <a:pt x="144" y="83"/>
                  </a:lnTo>
                  <a:lnTo>
                    <a:pt x="0" y="0"/>
                  </a:lnTo>
                  <a:lnTo>
                    <a:pt x="0" y="165"/>
                  </a:lnTo>
                  <a:close/>
                </a:path>
              </a:pathLst>
            </a:custGeom>
            <a:solidFill>
              <a:srgbClr val="594234"/>
            </a:solidFill>
            <a:ln>
              <a:noFill/>
            </a:ln>
            <a:extLst>
              <a:ext uri="{91240B29-F687-4F45-9708-019B960494DF}">
                <a14:hiddenLine xmlns:a14="http://schemas.microsoft.com/office/drawing/2010/main" w="9525">
                  <a:solidFill>
                    <a:srgbClr val="000000"/>
                  </a:solidFill>
                  <a:round/>
                </a14:hiddenLine>
              </a:ext>
            </a:extLst>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8" name="Freeform 27"/>
            <p:cNvSpPr/>
            <p:nvPr/>
          </p:nvSpPr>
          <p:spPr bwMode="auto">
            <a:xfrm>
              <a:off x="6210790" y="2247146"/>
              <a:ext cx="1510044" cy="514703"/>
            </a:xfrm>
            <a:custGeom>
              <a:avLst/>
              <a:gdLst>
                <a:gd name="T0" fmla="*/ 47 w 2039"/>
                <a:gd name="T1" fmla="*/ 695 h 695"/>
                <a:gd name="T2" fmla="*/ 0 w 2039"/>
                <a:gd name="T3" fmla="*/ 695 h 695"/>
                <a:gd name="T4" fmla="*/ 0 w 2039"/>
                <a:gd name="T5" fmla="*/ 0 h 695"/>
                <a:gd name="T6" fmla="*/ 2039 w 2039"/>
                <a:gd name="T7" fmla="*/ 0 h 695"/>
                <a:gd name="T8" fmla="*/ 2039 w 2039"/>
                <a:gd name="T9" fmla="*/ 47 h 695"/>
                <a:gd name="T10" fmla="*/ 47 w 2039"/>
                <a:gd name="T11" fmla="*/ 47 h 695"/>
                <a:gd name="T12" fmla="*/ 47 w 2039"/>
                <a:gd name="T13" fmla="*/ 695 h 695"/>
              </a:gdLst>
              <a:ahLst/>
              <a:cxnLst>
                <a:cxn ang="0">
                  <a:pos x="T0" y="T1"/>
                </a:cxn>
                <a:cxn ang="0">
                  <a:pos x="T2" y="T3"/>
                </a:cxn>
                <a:cxn ang="0">
                  <a:pos x="T4" y="T5"/>
                </a:cxn>
                <a:cxn ang="0">
                  <a:pos x="T6" y="T7"/>
                </a:cxn>
                <a:cxn ang="0">
                  <a:pos x="T8" y="T9"/>
                </a:cxn>
                <a:cxn ang="0">
                  <a:pos x="T10" y="T11"/>
                </a:cxn>
                <a:cxn ang="0">
                  <a:pos x="T12" y="T13"/>
                </a:cxn>
              </a:cxnLst>
              <a:rect l="0" t="0" r="r" b="b"/>
              <a:pathLst>
                <a:path w="2039" h="695">
                  <a:moveTo>
                    <a:pt x="47" y="695"/>
                  </a:moveTo>
                  <a:lnTo>
                    <a:pt x="0" y="695"/>
                  </a:lnTo>
                  <a:lnTo>
                    <a:pt x="0" y="0"/>
                  </a:lnTo>
                  <a:lnTo>
                    <a:pt x="2039" y="0"/>
                  </a:lnTo>
                  <a:lnTo>
                    <a:pt x="2039" y="47"/>
                  </a:lnTo>
                  <a:lnTo>
                    <a:pt x="47" y="47"/>
                  </a:lnTo>
                  <a:lnTo>
                    <a:pt x="47" y="695"/>
                  </a:lnTo>
                  <a:close/>
                </a:path>
              </a:pathLst>
            </a:custGeom>
            <a:solidFill>
              <a:schemeClr val="accent1"/>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9" name="Freeform 28"/>
            <p:cNvSpPr/>
            <p:nvPr/>
          </p:nvSpPr>
          <p:spPr bwMode="auto">
            <a:xfrm>
              <a:off x="7703060" y="2203452"/>
              <a:ext cx="106644" cy="122936"/>
            </a:xfrm>
            <a:custGeom>
              <a:avLst/>
              <a:gdLst>
                <a:gd name="T0" fmla="*/ 0 w 144"/>
                <a:gd name="T1" fmla="*/ 166 h 166"/>
                <a:gd name="T2" fmla="*/ 144 w 144"/>
                <a:gd name="T3" fmla="*/ 83 h 166"/>
                <a:gd name="T4" fmla="*/ 0 w 144"/>
                <a:gd name="T5" fmla="*/ 0 h 166"/>
                <a:gd name="T6" fmla="*/ 0 w 144"/>
                <a:gd name="T7" fmla="*/ 166 h 166"/>
              </a:gdLst>
              <a:ahLst/>
              <a:cxnLst>
                <a:cxn ang="0">
                  <a:pos x="T0" y="T1"/>
                </a:cxn>
                <a:cxn ang="0">
                  <a:pos x="T2" y="T3"/>
                </a:cxn>
                <a:cxn ang="0">
                  <a:pos x="T4" y="T5"/>
                </a:cxn>
                <a:cxn ang="0">
                  <a:pos x="T6" y="T7"/>
                </a:cxn>
              </a:cxnLst>
              <a:rect l="0" t="0" r="r" b="b"/>
              <a:pathLst>
                <a:path w="144" h="166">
                  <a:moveTo>
                    <a:pt x="0" y="166"/>
                  </a:moveTo>
                  <a:lnTo>
                    <a:pt x="144" y="83"/>
                  </a:lnTo>
                  <a:lnTo>
                    <a:pt x="0" y="0"/>
                  </a:lnTo>
                  <a:lnTo>
                    <a:pt x="0" y="166"/>
                  </a:lnTo>
                  <a:close/>
                </a:path>
              </a:pathLst>
            </a:custGeom>
            <a:solidFill>
              <a:srgbClr val="75BF95"/>
            </a:solidFill>
            <a:ln>
              <a:noFill/>
            </a:ln>
            <a:extLst>
              <a:ext uri="{91240B29-F687-4F45-9708-019B960494DF}">
                <a14:hiddenLine xmlns:a14="http://schemas.microsoft.com/office/drawing/2010/main" w="9525">
                  <a:solidFill>
                    <a:srgbClr val="000000"/>
                  </a:solidFill>
                  <a:round/>
                </a14:hiddenLine>
              </a:ext>
            </a:extLst>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0" name="Freeform 29"/>
            <p:cNvSpPr/>
            <p:nvPr/>
          </p:nvSpPr>
          <p:spPr bwMode="auto">
            <a:xfrm>
              <a:off x="4488940" y="3136583"/>
              <a:ext cx="907211" cy="858333"/>
            </a:xfrm>
            <a:custGeom>
              <a:avLst/>
              <a:gdLst>
                <a:gd name="T0" fmla="*/ 1225 w 1225"/>
                <a:gd name="T1" fmla="*/ 1159 h 1159"/>
                <a:gd name="T2" fmla="*/ 88 w 1225"/>
                <a:gd name="T3" fmla="*/ 1159 h 1159"/>
                <a:gd name="T4" fmla="*/ 88 w 1225"/>
                <a:gd name="T5" fmla="*/ 48 h 1159"/>
                <a:gd name="T6" fmla="*/ 0 w 1225"/>
                <a:gd name="T7" fmla="*/ 48 h 1159"/>
                <a:gd name="T8" fmla="*/ 0 w 1225"/>
                <a:gd name="T9" fmla="*/ 0 h 1159"/>
                <a:gd name="T10" fmla="*/ 135 w 1225"/>
                <a:gd name="T11" fmla="*/ 0 h 1159"/>
                <a:gd name="T12" fmla="*/ 135 w 1225"/>
                <a:gd name="T13" fmla="*/ 1112 h 1159"/>
                <a:gd name="T14" fmla="*/ 1225 w 1225"/>
                <a:gd name="T15" fmla="*/ 1112 h 1159"/>
                <a:gd name="T16" fmla="*/ 1225 w 1225"/>
                <a:gd name="T17" fmla="*/ 115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5" h="1159">
                  <a:moveTo>
                    <a:pt x="1225" y="1159"/>
                  </a:moveTo>
                  <a:lnTo>
                    <a:pt x="88" y="1159"/>
                  </a:lnTo>
                  <a:lnTo>
                    <a:pt x="88" y="48"/>
                  </a:lnTo>
                  <a:lnTo>
                    <a:pt x="0" y="48"/>
                  </a:lnTo>
                  <a:lnTo>
                    <a:pt x="0" y="0"/>
                  </a:lnTo>
                  <a:lnTo>
                    <a:pt x="135" y="0"/>
                  </a:lnTo>
                  <a:lnTo>
                    <a:pt x="135" y="1112"/>
                  </a:lnTo>
                  <a:lnTo>
                    <a:pt x="1225" y="1112"/>
                  </a:lnTo>
                  <a:lnTo>
                    <a:pt x="1225" y="1159"/>
                  </a:lnTo>
                  <a:close/>
                </a:path>
              </a:pathLst>
            </a:custGeom>
            <a:solidFill>
              <a:schemeClr val="accent2"/>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1" name="Freeform 30"/>
            <p:cNvSpPr/>
            <p:nvPr/>
          </p:nvSpPr>
          <p:spPr bwMode="auto">
            <a:xfrm>
              <a:off x="4399330" y="3092889"/>
              <a:ext cx="107384" cy="122936"/>
            </a:xfrm>
            <a:custGeom>
              <a:avLst/>
              <a:gdLst>
                <a:gd name="T0" fmla="*/ 145 w 145"/>
                <a:gd name="T1" fmla="*/ 0 h 166"/>
                <a:gd name="T2" fmla="*/ 0 w 145"/>
                <a:gd name="T3" fmla="*/ 83 h 166"/>
                <a:gd name="T4" fmla="*/ 145 w 145"/>
                <a:gd name="T5" fmla="*/ 166 h 166"/>
                <a:gd name="T6" fmla="*/ 145 w 145"/>
                <a:gd name="T7" fmla="*/ 0 h 166"/>
              </a:gdLst>
              <a:ahLst/>
              <a:cxnLst>
                <a:cxn ang="0">
                  <a:pos x="T0" y="T1"/>
                </a:cxn>
                <a:cxn ang="0">
                  <a:pos x="T2" y="T3"/>
                </a:cxn>
                <a:cxn ang="0">
                  <a:pos x="T4" y="T5"/>
                </a:cxn>
                <a:cxn ang="0">
                  <a:pos x="T6" y="T7"/>
                </a:cxn>
              </a:cxnLst>
              <a:rect l="0" t="0" r="r" b="b"/>
              <a:pathLst>
                <a:path w="145" h="166">
                  <a:moveTo>
                    <a:pt x="145" y="0"/>
                  </a:moveTo>
                  <a:lnTo>
                    <a:pt x="0" y="83"/>
                  </a:lnTo>
                  <a:lnTo>
                    <a:pt x="145" y="166"/>
                  </a:lnTo>
                  <a:lnTo>
                    <a:pt x="145" y="0"/>
                  </a:lnTo>
                  <a:close/>
                </a:path>
              </a:pathLst>
            </a:custGeom>
            <a:solidFill>
              <a:schemeClr val="accent2"/>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2" name="Freeform 31"/>
            <p:cNvSpPr/>
            <p:nvPr/>
          </p:nvSpPr>
          <p:spPr bwMode="auto">
            <a:xfrm>
              <a:off x="4551890" y="4225977"/>
              <a:ext cx="1267874" cy="830191"/>
            </a:xfrm>
            <a:custGeom>
              <a:avLst/>
              <a:gdLst>
                <a:gd name="T0" fmla="*/ 1712 w 1712"/>
                <a:gd name="T1" fmla="*/ 1121 h 1121"/>
                <a:gd name="T2" fmla="*/ 178 w 1712"/>
                <a:gd name="T3" fmla="*/ 1121 h 1121"/>
                <a:gd name="T4" fmla="*/ 178 w 1712"/>
                <a:gd name="T5" fmla="*/ 47 h 1121"/>
                <a:gd name="T6" fmla="*/ 0 w 1712"/>
                <a:gd name="T7" fmla="*/ 47 h 1121"/>
                <a:gd name="T8" fmla="*/ 0 w 1712"/>
                <a:gd name="T9" fmla="*/ 0 h 1121"/>
                <a:gd name="T10" fmla="*/ 225 w 1712"/>
                <a:gd name="T11" fmla="*/ 0 h 1121"/>
                <a:gd name="T12" fmla="*/ 225 w 1712"/>
                <a:gd name="T13" fmla="*/ 1074 h 1121"/>
                <a:gd name="T14" fmla="*/ 1712 w 1712"/>
                <a:gd name="T15" fmla="*/ 1074 h 1121"/>
                <a:gd name="T16" fmla="*/ 1712 w 1712"/>
                <a:gd name="T17" fmla="*/ 1121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2" h="1121">
                  <a:moveTo>
                    <a:pt x="1712" y="1121"/>
                  </a:moveTo>
                  <a:lnTo>
                    <a:pt x="178" y="1121"/>
                  </a:lnTo>
                  <a:lnTo>
                    <a:pt x="178" y="47"/>
                  </a:lnTo>
                  <a:lnTo>
                    <a:pt x="0" y="47"/>
                  </a:lnTo>
                  <a:lnTo>
                    <a:pt x="0" y="0"/>
                  </a:lnTo>
                  <a:lnTo>
                    <a:pt x="225" y="0"/>
                  </a:lnTo>
                  <a:lnTo>
                    <a:pt x="225" y="1074"/>
                  </a:lnTo>
                  <a:lnTo>
                    <a:pt x="1712" y="1074"/>
                  </a:lnTo>
                  <a:lnTo>
                    <a:pt x="1712" y="1121"/>
                  </a:lnTo>
                  <a:close/>
                </a:path>
              </a:pathLst>
            </a:custGeom>
            <a:solidFill>
              <a:schemeClr val="accent3"/>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Freeform 32"/>
            <p:cNvSpPr/>
            <p:nvPr/>
          </p:nvSpPr>
          <p:spPr bwMode="auto">
            <a:xfrm>
              <a:off x="4464501" y="4182283"/>
              <a:ext cx="105162" cy="122936"/>
            </a:xfrm>
            <a:custGeom>
              <a:avLst/>
              <a:gdLst>
                <a:gd name="T0" fmla="*/ 142 w 142"/>
                <a:gd name="T1" fmla="*/ 0 h 166"/>
                <a:gd name="T2" fmla="*/ 0 w 142"/>
                <a:gd name="T3" fmla="*/ 83 h 166"/>
                <a:gd name="T4" fmla="*/ 142 w 142"/>
                <a:gd name="T5" fmla="*/ 166 h 166"/>
                <a:gd name="T6" fmla="*/ 142 w 142"/>
                <a:gd name="T7" fmla="*/ 0 h 166"/>
              </a:gdLst>
              <a:ahLst/>
              <a:cxnLst>
                <a:cxn ang="0">
                  <a:pos x="T0" y="T1"/>
                </a:cxn>
                <a:cxn ang="0">
                  <a:pos x="T2" y="T3"/>
                </a:cxn>
                <a:cxn ang="0">
                  <a:pos x="T4" y="T5"/>
                </a:cxn>
                <a:cxn ang="0">
                  <a:pos x="T6" y="T7"/>
                </a:cxn>
              </a:cxnLst>
              <a:rect l="0" t="0" r="r" b="b"/>
              <a:pathLst>
                <a:path w="142" h="166">
                  <a:moveTo>
                    <a:pt x="142" y="0"/>
                  </a:moveTo>
                  <a:lnTo>
                    <a:pt x="0" y="83"/>
                  </a:lnTo>
                  <a:lnTo>
                    <a:pt x="142" y="166"/>
                  </a:lnTo>
                  <a:lnTo>
                    <a:pt x="142" y="0"/>
                  </a:lnTo>
                  <a:close/>
                </a:path>
              </a:pathLst>
            </a:custGeom>
            <a:solidFill>
              <a:srgbClr val="D99E30"/>
            </a:solidFill>
            <a:ln>
              <a:noFill/>
            </a:ln>
            <a:extLst>
              <a:ext uri="{91240B29-F687-4F45-9708-019B960494DF}">
                <a14:hiddenLine xmlns:a14="http://schemas.microsoft.com/office/drawing/2010/main" w="9525">
                  <a:solidFill>
                    <a:srgbClr val="000000"/>
                  </a:solidFill>
                  <a:round/>
                </a14:hiddenLine>
              </a:ext>
            </a:extLst>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4" name="Freeform 33"/>
            <p:cNvSpPr/>
            <p:nvPr/>
          </p:nvSpPr>
          <p:spPr bwMode="auto">
            <a:xfrm>
              <a:off x="4054960" y="5723431"/>
              <a:ext cx="645786" cy="404357"/>
            </a:xfrm>
            <a:custGeom>
              <a:avLst/>
              <a:gdLst>
                <a:gd name="T0" fmla="*/ 872 w 872"/>
                <a:gd name="T1" fmla="*/ 546 h 546"/>
                <a:gd name="T2" fmla="*/ 0 w 872"/>
                <a:gd name="T3" fmla="*/ 546 h 546"/>
                <a:gd name="T4" fmla="*/ 0 w 872"/>
                <a:gd name="T5" fmla="*/ 0 h 546"/>
                <a:gd name="T6" fmla="*/ 47 w 872"/>
                <a:gd name="T7" fmla="*/ 0 h 546"/>
                <a:gd name="T8" fmla="*/ 47 w 872"/>
                <a:gd name="T9" fmla="*/ 499 h 546"/>
                <a:gd name="T10" fmla="*/ 872 w 872"/>
                <a:gd name="T11" fmla="*/ 499 h 546"/>
                <a:gd name="T12" fmla="*/ 872 w 872"/>
                <a:gd name="T13" fmla="*/ 546 h 546"/>
              </a:gdLst>
              <a:ahLst/>
              <a:cxnLst>
                <a:cxn ang="0">
                  <a:pos x="T0" y="T1"/>
                </a:cxn>
                <a:cxn ang="0">
                  <a:pos x="T2" y="T3"/>
                </a:cxn>
                <a:cxn ang="0">
                  <a:pos x="T4" y="T5"/>
                </a:cxn>
                <a:cxn ang="0">
                  <a:pos x="T6" y="T7"/>
                </a:cxn>
                <a:cxn ang="0">
                  <a:pos x="T8" y="T9"/>
                </a:cxn>
                <a:cxn ang="0">
                  <a:pos x="T10" y="T11"/>
                </a:cxn>
                <a:cxn ang="0">
                  <a:pos x="T12" y="T13"/>
                </a:cxn>
              </a:cxnLst>
              <a:rect l="0" t="0" r="r" b="b"/>
              <a:pathLst>
                <a:path w="872" h="546">
                  <a:moveTo>
                    <a:pt x="872" y="546"/>
                  </a:moveTo>
                  <a:lnTo>
                    <a:pt x="0" y="546"/>
                  </a:lnTo>
                  <a:lnTo>
                    <a:pt x="0" y="0"/>
                  </a:lnTo>
                  <a:lnTo>
                    <a:pt x="47" y="0"/>
                  </a:lnTo>
                  <a:lnTo>
                    <a:pt x="47" y="499"/>
                  </a:lnTo>
                  <a:lnTo>
                    <a:pt x="872" y="499"/>
                  </a:lnTo>
                  <a:lnTo>
                    <a:pt x="872" y="546"/>
                  </a:lnTo>
                  <a:close/>
                </a:path>
              </a:pathLst>
            </a:custGeom>
            <a:solidFill>
              <a:schemeClr val="accent1"/>
            </a:solidFill>
            <a:ln>
              <a:noFill/>
            </a:ln>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5" name="Freeform 34"/>
            <p:cNvSpPr/>
            <p:nvPr/>
          </p:nvSpPr>
          <p:spPr bwMode="auto">
            <a:xfrm>
              <a:off x="4010525" y="5636042"/>
              <a:ext cx="122936" cy="104422"/>
            </a:xfrm>
            <a:custGeom>
              <a:avLst/>
              <a:gdLst>
                <a:gd name="T0" fmla="*/ 166 w 166"/>
                <a:gd name="T1" fmla="*/ 141 h 141"/>
                <a:gd name="T2" fmla="*/ 83 w 166"/>
                <a:gd name="T3" fmla="*/ 0 h 141"/>
                <a:gd name="T4" fmla="*/ 0 w 166"/>
                <a:gd name="T5" fmla="*/ 141 h 141"/>
                <a:gd name="T6" fmla="*/ 166 w 166"/>
                <a:gd name="T7" fmla="*/ 141 h 141"/>
              </a:gdLst>
              <a:ahLst/>
              <a:cxnLst>
                <a:cxn ang="0">
                  <a:pos x="T0" y="T1"/>
                </a:cxn>
                <a:cxn ang="0">
                  <a:pos x="T2" y="T3"/>
                </a:cxn>
                <a:cxn ang="0">
                  <a:pos x="T4" y="T5"/>
                </a:cxn>
                <a:cxn ang="0">
                  <a:pos x="T6" y="T7"/>
                </a:cxn>
              </a:cxnLst>
              <a:rect l="0" t="0" r="r" b="b"/>
              <a:pathLst>
                <a:path w="166" h="141">
                  <a:moveTo>
                    <a:pt x="166" y="141"/>
                  </a:moveTo>
                  <a:lnTo>
                    <a:pt x="83" y="0"/>
                  </a:lnTo>
                  <a:lnTo>
                    <a:pt x="0" y="141"/>
                  </a:lnTo>
                  <a:lnTo>
                    <a:pt x="166" y="141"/>
                  </a:lnTo>
                  <a:close/>
                </a:path>
              </a:pathLst>
            </a:custGeom>
            <a:solidFill>
              <a:srgbClr val="75BF95"/>
            </a:solidFill>
            <a:ln>
              <a:noFill/>
            </a:ln>
            <a:extLst>
              <a:ext uri="{91240B29-F687-4F45-9708-019B960494DF}">
                <a14:hiddenLine xmlns:a14="http://schemas.microsoft.com/office/drawing/2010/main" w="9525">
                  <a:solidFill>
                    <a:srgbClr val="000000"/>
                  </a:solidFill>
                  <a:round/>
                </a14:hiddenLine>
              </a:ext>
            </a:extLst>
          </p:spPr>
          <p:txBody>
            <a:bodyPr vert="horz" wrap="square" lIns="83743" tIns="41872" rIns="83743" bIns="41872" numCol="1" anchor="t" anchorCtr="0" compatLnSpc="1"/>
            <a:lstStyle/>
            <a:p>
              <a:pPr algn="just">
                <a:lnSpc>
                  <a:spcPct val="120000"/>
                </a:lnSpc>
              </a:pPr>
              <a:endParaRPr lang="en-GB" sz="280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sp>
        <p:nvSpPr>
          <p:cNvPr id="36" name="TextBox 35"/>
          <p:cNvSpPr txBox="1"/>
          <p:nvPr/>
        </p:nvSpPr>
        <p:spPr>
          <a:xfrm>
            <a:off x="8741704" y="2397674"/>
            <a:ext cx="718145" cy="473271"/>
          </a:xfrm>
          <a:prstGeom prst="rect">
            <a:avLst/>
          </a:prstGeom>
          <a:noFill/>
        </p:spPr>
        <p:txBody>
          <a:bodyPr wrap="none" lIns="0" tIns="0" rIns="0" bIns="0" rtlCol="0">
            <a:spAutoFit/>
          </a:bodyPr>
          <a:lstStyle/>
          <a:p>
            <a:pPr>
              <a:lnSpc>
                <a:spcPct val="120000"/>
              </a:lnSpc>
            </a:pPr>
            <a:r>
              <a:rPr lang="zh-CN" altLang="en-US"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兽医</a:t>
            </a:r>
            <a:endParaRPr lang="en-GB"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0" name="TextBox 39"/>
          <p:cNvSpPr txBox="1"/>
          <p:nvPr/>
        </p:nvSpPr>
        <p:spPr>
          <a:xfrm>
            <a:off x="8736752" y="3514826"/>
            <a:ext cx="2154436" cy="517065"/>
          </a:xfrm>
          <a:prstGeom prst="rect">
            <a:avLst/>
          </a:prstGeom>
          <a:noFill/>
        </p:spPr>
        <p:txBody>
          <a:bodyPr wrap="none" lIns="0" tIns="0" rIns="0" bIns="0" rtlCol="0">
            <a:spAutoFit/>
          </a:bodyPr>
          <a:lstStyle/>
          <a:p>
            <a:pPr>
              <a:lnSpc>
                <a:spcPct val="120000"/>
              </a:lnSpc>
            </a:pPr>
            <a:r>
              <a:rPr lang="zh-CN" altLang="en-US"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设施管理人员</a:t>
            </a:r>
            <a:endParaRPr lang="en-GB"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3" name="TextBox 42"/>
          <p:cNvSpPr txBox="1"/>
          <p:nvPr/>
        </p:nvSpPr>
        <p:spPr>
          <a:xfrm>
            <a:off x="8736752" y="4633703"/>
            <a:ext cx="2154436" cy="473271"/>
          </a:xfrm>
          <a:prstGeom prst="rect">
            <a:avLst/>
          </a:prstGeom>
          <a:noFill/>
        </p:spPr>
        <p:txBody>
          <a:bodyPr wrap="none" lIns="0" tIns="0" rIns="0" bIns="0" rtlCol="0">
            <a:spAutoFit/>
          </a:bodyPr>
          <a:lstStyle/>
          <a:p>
            <a:pPr>
              <a:lnSpc>
                <a:spcPct val="120000"/>
              </a:lnSpc>
            </a:pPr>
            <a:r>
              <a:rPr lang="zh-CN" altLang="en-US"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实验研究人员</a:t>
            </a:r>
            <a:endParaRPr lang="en-GB"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6" name="TextBox 45"/>
          <p:cNvSpPr txBox="1"/>
          <p:nvPr/>
        </p:nvSpPr>
        <p:spPr>
          <a:xfrm flipH="1">
            <a:off x="2707690" y="2397677"/>
            <a:ext cx="1436291" cy="473271"/>
          </a:xfrm>
          <a:prstGeom prst="rect">
            <a:avLst/>
          </a:prstGeom>
          <a:noFill/>
        </p:spPr>
        <p:txBody>
          <a:bodyPr wrap="none" lIns="0" tIns="0" rIns="0" bIns="0" rtlCol="0">
            <a:spAutoFit/>
          </a:bodyPr>
          <a:lstStyle/>
          <a:p>
            <a:pPr algn="r">
              <a:lnSpc>
                <a:spcPct val="120000"/>
              </a:lnSpc>
            </a:pPr>
            <a:r>
              <a:rPr lang="zh-CN" altLang="en-US"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管理人员</a:t>
            </a:r>
            <a:endParaRPr lang="en-GB"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9" name="TextBox 48"/>
          <p:cNvSpPr txBox="1"/>
          <p:nvPr/>
        </p:nvSpPr>
        <p:spPr>
          <a:xfrm flipH="1">
            <a:off x="2746430" y="3514827"/>
            <a:ext cx="1436291" cy="473271"/>
          </a:xfrm>
          <a:prstGeom prst="rect">
            <a:avLst/>
          </a:prstGeom>
          <a:noFill/>
        </p:spPr>
        <p:txBody>
          <a:bodyPr wrap="none" lIns="0" tIns="0" rIns="0" bIns="0" rtlCol="0">
            <a:spAutoFit/>
          </a:bodyPr>
          <a:lstStyle/>
          <a:p>
            <a:pPr algn="r">
              <a:lnSpc>
                <a:spcPct val="120000"/>
              </a:lnSpc>
            </a:pPr>
            <a:r>
              <a:rPr lang="zh-CN" altLang="en-US"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质控人员</a:t>
            </a:r>
            <a:endParaRPr lang="en-GB"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52" name="TextBox 51"/>
          <p:cNvSpPr txBox="1"/>
          <p:nvPr/>
        </p:nvSpPr>
        <p:spPr>
          <a:xfrm flipH="1">
            <a:off x="2689147" y="4633703"/>
            <a:ext cx="1436291" cy="473271"/>
          </a:xfrm>
          <a:prstGeom prst="rect">
            <a:avLst/>
          </a:prstGeom>
          <a:noFill/>
        </p:spPr>
        <p:txBody>
          <a:bodyPr wrap="none" lIns="0" tIns="0" rIns="0" bIns="0" rtlCol="0">
            <a:spAutoFit/>
          </a:bodyPr>
          <a:lstStyle/>
          <a:p>
            <a:pPr algn="r">
              <a:lnSpc>
                <a:spcPct val="120000"/>
              </a:lnSpc>
            </a:pPr>
            <a:r>
              <a:rPr lang="zh-CN" altLang="en-US"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饲养人员</a:t>
            </a:r>
            <a:endParaRPr lang="en-GB" sz="2800" dirty="0">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nvGrpSpPr>
          <p:cNvPr id="56" name="组合 55"/>
          <p:cNvGrpSpPr/>
          <p:nvPr/>
        </p:nvGrpSpPr>
        <p:grpSpPr>
          <a:xfrm>
            <a:off x="539014" y="726011"/>
            <a:ext cx="11780723" cy="0"/>
            <a:chOff x="503625" y="726011"/>
            <a:chExt cx="11780723" cy="0"/>
          </a:xfrm>
        </p:grpSpPr>
        <p:cxnSp>
          <p:nvCxnSpPr>
            <p:cNvPr id="57" name="直接连接符 56"/>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9" name="组合 58"/>
          <p:cNvGrpSpPr/>
          <p:nvPr/>
        </p:nvGrpSpPr>
        <p:grpSpPr>
          <a:xfrm>
            <a:off x="4924650" y="351112"/>
            <a:ext cx="3088901" cy="749797"/>
            <a:chOff x="5288401" y="388543"/>
            <a:chExt cx="3088901" cy="749797"/>
          </a:xfrm>
        </p:grpSpPr>
        <p:grpSp>
          <p:nvGrpSpPr>
            <p:cNvPr id="60" name="组合 59"/>
            <p:cNvGrpSpPr/>
            <p:nvPr/>
          </p:nvGrpSpPr>
          <p:grpSpPr>
            <a:xfrm>
              <a:off x="5374112" y="478073"/>
              <a:ext cx="3003190" cy="570737"/>
              <a:chOff x="5374112" y="444838"/>
              <a:chExt cx="3003190" cy="570737"/>
            </a:xfrm>
          </p:grpSpPr>
          <p:grpSp>
            <p:nvGrpSpPr>
              <p:cNvPr id="64" name="Group 4"/>
              <p:cNvGrpSpPr/>
              <p:nvPr/>
            </p:nvGrpSpPr>
            <p:grpSpPr>
              <a:xfrm>
                <a:off x="5374112" y="444838"/>
                <a:ext cx="558593" cy="398453"/>
                <a:chOff x="6928664" y="4159370"/>
                <a:chExt cx="798033" cy="569249"/>
              </a:xfrm>
            </p:grpSpPr>
            <p:sp>
              <p:nvSpPr>
                <p:cNvPr id="66"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5" name="文本框 64"/>
              <p:cNvSpPr txBox="1"/>
              <p:nvPr/>
            </p:nvSpPr>
            <p:spPr>
              <a:xfrm>
                <a:off x="6038200" y="492355"/>
                <a:ext cx="2339102"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中心人员配备</a:t>
                </a:r>
              </a:p>
            </p:txBody>
          </p:sp>
        </p:grpSp>
        <p:grpSp>
          <p:nvGrpSpPr>
            <p:cNvPr id="61" name="Group 75"/>
            <p:cNvGrpSpPr/>
            <p:nvPr/>
          </p:nvGrpSpPr>
          <p:grpSpPr>
            <a:xfrm>
              <a:off x="5288401" y="388543"/>
              <a:ext cx="749799" cy="749797"/>
              <a:chOff x="3445843" y="4173075"/>
              <a:chExt cx="710960" cy="710958"/>
            </a:xfrm>
          </p:grpSpPr>
          <p:sp>
            <p:nvSpPr>
              <p:cNvPr id="62" name="Oval 68"/>
              <p:cNvSpPr/>
              <p:nvPr/>
            </p:nvSpPr>
            <p:spPr>
              <a:xfrm>
                <a:off x="3445843" y="4173075"/>
                <a:ext cx="710960" cy="710958"/>
              </a:xfrm>
              <a:prstGeom prst="ellipse">
                <a:avLst/>
              </a:prstGeom>
              <a:noFill/>
              <a:ln>
                <a:solidFill>
                  <a:schemeClr val="accent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spcBef>
                    <a:spcPts val="0"/>
                  </a:spcBef>
                  <a:spcAft>
                    <a:spcPts val="0"/>
                  </a:spcAft>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Freeform 6"/>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accent3"/>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9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500" fill="hold"/>
                                        <p:tgtEl>
                                          <p:spTgt spid="52"/>
                                        </p:tgtEl>
                                        <p:attrNameLst>
                                          <p:attrName>ppt_x</p:attrName>
                                        </p:attrNameLst>
                                      </p:cBhvr>
                                      <p:tavLst>
                                        <p:tav tm="0">
                                          <p:val>
                                            <p:strVal val="#ppt_x"/>
                                          </p:val>
                                        </p:tav>
                                        <p:tav tm="100000">
                                          <p:val>
                                            <p:strVal val="#ppt_x"/>
                                          </p:val>
                                        </p:tav>
                                      </p:tavLst>
                                    </p:anim>
                                    <p:anim calcmode="lin" valueType="num">
                                      <p:cBhvr additive="base">
                                        <p:cTn id="22" dur="500" fill="hold"/>
                                        <p:tgtEl>
                                          <p:spTgt spid="5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ppt_x"/>
                                          </p:val>
                                        </p:tav>
                                        <p:tav tm="100000">
                                          <p:val>
                                            <p:strVal val="#ppt_x"/>
                                          </p:val>
                                        </p:tav>
                                      </p:tavLst>
                                    </p:anim>
                                    <p:anim calcmode="lin" valueType="num">
                                      <p:cBhvr additive="base">
                                        <p:cTn id="31" dur="500" fill="hold"/>
                                        <p:tgtEl>
                                          <p:spTgt spid="4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additive="base">
                                        <p:cTn id="34" dur="500" fill="hold"/>
                                        <p:tgtEl>
                                          <p:spTgt spid="43"/>
                                        </p:tgtEl>
                                        <p:attrNameLst>
                                          <p:attrName>ppt_x</p:attrName>
                                        </p:attrNameLst>
                                      </p:cBhvr>
                                      <p:tavLst>
                                        <p:tav tm="0">
                                          <p:val>
                                            <p:strVal val="#ppt_x"/>
                                          </p:val>
                                        </p:tav>
                                        <p:tav tm="100000">
                                          <p:val>
                                            <p:strVal val="#ppt_x"/>
                                          </p:val>
                                        </p:tav>
                                      </p:tavLst>
                                    </p:anim>
                                    <p:anim calcmode="lin" valueType="num">
                                      <p:cBhvr additive="base">
                                        <p:cTn id="3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3" grpId="0"/>
      <p:bldP spid="46" grpId="0"/>
      <p:bldP spid="49" grpId="0"/>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2167" y="1100909"/>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128986" y="351112"/>
            <a:ext cx="3066279" cy="749797"/>
            <a:chOff x="5288401" y="388543"/>
            <a:chExt cx="3066279" cy="749797"/>
          </a:xfrm>
        </p:grpSpPr>
        <p:grpSp>
          <p:nvGrpSpPr>
            <p:cNvPr id="6" name="组合 5"/>
            <p:cNvGrpSpPr/>
            <p:nvPr/>
          </p:nvGrpSpPr>
          <p:grpSpPr>
            <a:xfrm>
              <a:off x="5374112" y="478073"/>
              <a:ext cx="2980568" cy="569487"/>
              <a:chOff x="5374112" y="444838"/>
              <a:chExt cx="2980568" cy="569487"/>
            </a:xfrm>
          </p:grpSpPr>
          <p:grpSp>
            <p:nvGrpSpPr>
              <p:cNvPr id="10" name="Group 4"/>
              <p:cNvGrpSpPr/>
              <p:nvPr/>
            </p:nvGrpSpPr>
            <p:grpSpPr>
              <a:xfrm>
                <a:off x="5374112" y="444838"/>
                <a:ext cx="558593" cy="398453"/>
                <a:chOff x="6928664" y="4159370"/>
                <a:chExt cx="798033" cy="569249"/>
              </a:xfrm>
            </p:grpSpPr>
            <p:sp>
              <p:nvSpPr>
                <p:cNvPr id="12"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 name="文本框 10"/>
              <p:cNvSpPr txBox="1"/>
              <p:nvPr/>
            </p:nvSpPr>
            <p:spPr>
              <a:xfrm>
                <a:off x="6038200" y="492355"/>
                <a:ext cx="2316480" cy="52197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从业人员资质</a:t>
                </a:r>
              </a:p>
            </p:txBody>
          </p:sp>
        </p:grpSp>
        <p:grpSp>
          <p:nvGrpSpPr>
            <p:cNvPr id="7" name="Group 75"/>
            <p:cNvGrpSpPr/>
            <p:nvPr/>
          </p:nvGrpSpPr>
          <p:grpSpPr>
            <a:xfrm>
              <a:off x="5288401" y="388543"/>
              <a:ext cx="749799" cy="749797"/>
              <a:chOff x="3445843" y="4173075"/>
              <a:chExt cx="710960" cy="710958"/>
            </a:xfrm>
          </p:grpSpPr>
          <p:sp>
            <p:nvSpPr>
              <p:cNvPr id="8" name="Oval 68"/>
              <p:cNvSpPr/>
              <p:nvPr/>
            </p:nvSpPr>
            <p:spPr>
              <a:xfrm>
                <a:off x="3445843" y="4173075"/>
                <a:ext cx="710960" cy="710958"/>
              </a:xfrm>
              <a:prstGeom prst="ellipse">
                <a:avLst/>
              </a:prstGeom>
              <a:noFill/>
              <a:ln>
                <a:solidFill>
                  <a:schemeClr val="accent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spcBef>
                    <a:spcPts val="0"/>
                  </a:spcBef>
                  <a:spcAft>
                    <a:spcPts val="0"/>
                  </a:spcAft>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6"/>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accent3"/>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9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aphicFrame>
        <p:nvGraphicFramePr>
          <p:cNvPr id="15" name="表格 14"/>
          <p:cNvGraphicFramePr/>
          <p:nvPr/>
        </p:nvGraphicFramePr>
        <p:xfrm>
          <a:off x="1756409" y="1616061"/>
          <a:ext cx="10388006" cy="4980305"/>
        </p:xfrm>
        <a:graphic>
          <a:graphicData uri="http://schemas.openxmlformats.org/drawingml/2006/table">
            <a:tbl>
              <a:tblPr firstRow="1" bandRow="1">
                <a:tableStyleId>{5C22544A-7EE6-4342-B048-85BDC9FD1C3A}</a:tableStyleId>
              </a:tblPr>
              <a:tblGrid>
                <a:gridCol w="4244338">
                  <a:extLst>
                    <a:ext uri="{9D8B030D-6E8A-4147-A177-3AD203B41FA5}">
                      <a16:colId xmlns="" xmlns:a16="http://schemas.microsoft.com/office/drawing/2014/main" val="20000"/>
                    </a:ext>
                  </a:extLst>
                </a:gridCol>
                <a:gridCol w="6143668">
                  <a:extLst>
                    <a:ext uri="{9D8B030D-6E8A-4147-A177-3AD203B41FA5}">
                      <a16:colId xmlns="" xmlns:a16="http://schemas.microsoft.com/office/drawing/2014/main" val="20001"/>
                    </a:ext>
                  </a:extLst>
                </a:gridCol>
              </a:tblGrid>
              <a:tr h="876935">
                <a:tc>
                  <a:txBody>
                    <a:bodyPr/>
                    <a:lstStyle/>
                    <a:p>
                      <a:pPr algn="ctr">
                        <a:buNone/>
                      </a:pPr>
                      <a:r>
                        <a:rPr lang="zh-CN" altLang="en-US" sz="2400" b="1" dirty="0">
                          <a:solidFill>
                            <a:schemeClr val="tx1"/>
                          </a:solidFill>
                          <a:latin typeface="微软雅黑" panose="020B0503020204020204" pitchFamily="34" charset="-122"/>
                          <a:ea typeface="微软雅黑" panose="020B0503020204020204" pitchFamily="34" charset="-122"/>
                        </a:rPr>
                        <a:t>从业资质</a:t>
                      </a:r>
                    </a:p>
                  </a:txBody>
                  <a:tcPr anchor="ctr"/>
                </a:tc>
                <a:tc>
                  <a:txBody>
                    <a:bodyPr/>
                    <a:lstStyle/>
                    <a:p>
                      <a:pPr algn="ctr">
                        <a:buNone/>
                      </a:pPr>
                      <a:r>
                        <a:rPr lang="zh-CN" altLang="en-US" sz="2400" dirty="0">
                          <a:solidFill>
                            <a:schemeClr val="tx1"/>
                          </a:solidFill>
                          <a:latin typeface="微软雅黑" panose="020B0503020204020204" pitchFamily="34" charset="-122"/>
                          <a:ea typeface="微软雅黑" panose="020B0503020204020204" pitchFamily="34" charset="-122"/>
                          <a:sym typeface="+mn-ea"/>
                        </a:rPr>
                        <a:t>人员</a:t>
                      </a:r>
                    </a:p>
                  </a:txBody>
                  <a:tcPr anchor="ctr"/>
                </a:tc>
                <a:extLst>
                  <a:ext uri="{0D108BD9-81ED-4DB2-BD59-A6C34878D82A}">
                    <a16:rowId xmlns="" xmlns:a16="http://schemas.microsoft.com/office/drawing/2014/main" val="10000"/>
                  </a:ext>
                </a:extLst>
              </a:tr>
              <a:tr h="87693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dirty="0">
                          <a:latin typeface="微软雅黑" panose="020B0503020204020204" pitchFamily="34" charset="-122"/>
                          <a:ea typeface="微软雅黑" panose="020B0503020204020204" pitchFamily="34" charset="-122"/>
                        </a:rPr>
                        <a:t>执业兽医资格证</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鲍小强、葛琳、郝政林</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 xmlns:a16="http://schemas.microsoft.com/office/drawing/2014/main" val="10001"/>
                  </a:ext>
                </a:extLst>
              </a:tr>
              <a:tr h="876935">
                <a:tc>
                  <a:txBody>
                    <a:bodyPr/>
                    <a:lstStyle/>
                    <a:p>
                      <a:pPr algn="l">
                        <a:buNone/>
                      </a:pPr>
                      <a:r>
                        <a:rPr lang="zh-CN" altLang="en-US" sz="2000" b="1" dirty="0">
                          <a:latin typeface="微软雅黑" panose="020B0503020204020204" pitchFamily="34" charset="-122"/>
                          <a:ea typeface="微软雅黑" panose="020B0503020204020204" pitchFamily="34" charset="-122"/>
                        </a:rPr>
                        <a:t>屏障设施运行管理</a:t>
                      </a:r>
                    </a:p>
                  </a:txBody>
                  <a:tcPr anchor="ctr"/>
                </a:tc>
                <a:tc>
                  <a:txBody>
                    <a:bodyPr/>
                    <a:lstStyle/>
                    <a:p>
                      <a:pPr algn="l">
                        <a:buNone/>
                      </a:pPr>
                      <a:r>
                        <a:rPr lang="zh-CN" altLang="en-US" sz="2000" dirty="0">
                          <a:latin typeface="微软雅黑" panose="020B0503020204020204" pitchFamily="34" charset="-122"/>
                          <a:ea typeface="微软雅黑" panose="020B0503020204020204" pitchFamily="34" charset="-122"/>
                          <a:sym typeface="+mn-ea"/>
                        </a:rPr>
                        <a:t>鲍小强、侯烁烁</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 xmlns:a16="http://schemas.microsoft.com/office/drawing/2014/main" val="10002"/>
                  </a:ext>
                </a:extLst>
              </a:tr>
              <a:tr h="1472565">
                <a:tc>
                  <a:txBody>
                    <a:bodyPr/>
                    <a:lstStyle/>
                    <a:p>
                      <a:pPr algn="l">
                        <a:buNone/>
                      </a:pPr>
                      <a:r>
                        <a:rPr lang="zh-CN" altLang="en-US" sz="2000" b="1" dirty="0">
                          <a:latin typeface="微软雅黑" panose="020B0503020204020204" pitchFamily="34" charset="-122"/>
                          <a:ea typeface="微软雅黑" panose="020B0503020204020204" pitchFamily="34" charset="-122"/>
                        </a:rPr>
                        <a:t>江苏省实验动物从业人员上岗证</a:t>
                      </a:r>
                      <a:endParaRPr lang="en-US" altLang="zh-CN" sz="2000" b="1" dirty="0">
                        <a:latin typeface="微软雅黑" panose="020B0503020204020204" pitchFamily="34" charset="-122"/>
                        <a:ea typeface="微软雅黑" panose="020B0503020204020204" pitchFamily="34" charset="-122"/>
                      </a:endParaRPr>
                    </a:p>
                    <a:p>
                      <a:pPr algn="l">
                        <a:buNone/>
                      </a:pPr>
                      <a:r>
                        <a:rPr lang="zh-CN" altLang="en-US" sz="2000" b="1" dirty="0">
                          <a:latin typeface="微软雅黑" panose="020B0503020204020204" pitchFamily="34" charset="-122"/>
                          <a:ea typeface="微软雅黑" panose="020B0503020204020204" pitchFamily="34" charset="-122"/>
                        </a:rPr>
                        <a:t>（管理、实验、繁殖）</a:t>
                      </a:r>
                    </a:p>
                  </a:txBody>
                  <a:tcPr anchor="ctr"/>
                </a:tc>
                <a:tc>
                  <a:txBody>
                    <a:bodyPr/>
                    <a:lstStyle/>
                    <a:p>
                      <a:pPr algn="l">
                        <a:buNone/>
                      </a:pPr>
                      <a:r>
                        <a:rPr lang="zh-CN" altLang="en-US" sz="2000" dirty="0">
                          <a:latin typeface="微软雅黑" panose="020B0503020204020204" pitchFamily="34" charset="-122"/>
                          <a:ea typeface="微软雅黑" panose="020B0503020204020204" pitchFamily="34" charset="-122"/>
                          <a:sym typeface="+mn-ea"/>
                        </a:rPr>
                        <a:t>郭青龙、陈真、鲍小强、侯烁烁、赵洁、刘佳、仲留仪、葛琳、郝政林</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 xmlns:a16="http://schemas.microsoft.com/office/drawing/2014/main" val="10003"/>
                  </a:ext>
                </a:extLst>
              </a:tr>
              <a:tr h="876935">
                <a:tc>
                  <a:txBody>
                    <a:bodyPr/>
                    <a:lstStyle/>
                    <a:p>
                      <a:pPr algn="l">
                        <a:buNone/>
                      </a:pPr>
                      <a:r>
                        <a:rPr lang="zh-CN" altLang="en-US" sz="2000" b="1" dirty="0">
                          <a:latin typeface="微软雅黑" panose="020B0503020204020204" pitchFamily="34" charset="-122"/>
                          <a:ea typeface="微软雅黑" panose="020B0503020204020204" pitchFamily="34" charset="-122"/>
                        </a:rPr>
                        <a:t>固定式压力容器操作上岗证</a:t>
                      </a:r>
                    </a:p>
                  </a:txBody>
                  <a:tcPr anchor="ctr"/>
                </a:tc>
                <a:tc>
                  <a:txBody>
                    <a:bodyPr/>
                    <a:lstStyle/>
                    <a:p>
                      <a:pPr algn="l">
                        <a:buNone/>
                      </a:pPr>
                      <a:r>
                        <a:rPr lang="zh-CN" altLang="en-US" sz="2000" dirty="0">
                          <a:latin typeface="微软雅黑" panose="020B0503020204020204" pitchFamily="34" charset="-122"/>
                          <a:ea typeface="微软雅黑" panose="020B0503020204020204" pitchFamily="34" charset="-122"/>
                        </a:rPr>
                        <a:t>鲍小强、侯烁烁、赵洁、刘佳、葛琳、郝政林</a:t>
                      </a:r>
                      <a:endParaRPr lang="en-US" altLang="zh-CN" sz="2000" dirty="0">
                        <a:latin typeface="微软雅黑" panose="020B0503020204020204" pitchFamily="34" charset="-122"/>
                        <a:ea typeface="微软雅黑" panose="020B0503020204020204" pitchFamily="34" charset="-122"/>
                      </a:endParaRPr>
                    </a:p>
                  </a:txBody>
                  <a:tcPr anchor="ctr"/>
                </a:tc>
                <a:extLst>
                  <a:ext uri="{0D108BD9-81ED-4DB2-BD59-A6C34878D82A}">
                    <a16:rowId xmlns="" xmlns:a16="http://schemas.microsoft.com/office/drawing/2014/main" val="10004"/>
                  </a:ext>
                </a:extLst>
              </a:tr>
            </a:tbl>
          </a:graphicData>
        </a:graphic>
      </p:graphicFrame>
      <p:sp>
        <p:nvSpPr>
          <p:cNvPr id="17" name="TextBox 16"/>
          <p:cNvSpPr txBox="1"/>
          <p:nvPr/>
        </p:nvSpPr>
        <p:spPr>
          <a:xfrm>
            <a:off x="9237687" y="663997"/>
            <a:ext cx="2664296" cy="369332"/>
          </a:xfrm>
          <a:prstGeom prst="rect">
            <a:avLst/>
          </a:prstGeom>
          <a:noFill/>
        </p:spPr>
        <p:txBody>
          <a:bodyPr wrap="square" rtlCol="0">
            <a:spAutoFit/>
          </a:bodyPr>
          <a:lstStyle/>
          <a:p>
            <a:r>
              <a:rPr lang="zh-CN" altLang="en-US" b="1" dirty="0">
                <a:solidFill>
                  <a:srgbClr val="FF0000"/>
                </a:solidFill>
              </a:rPr>
              <a:t>持证上岗</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858750" cy="7232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6"/>
          <p:cNvSpPr/>
          <p:nvPr/>
        </p:nvSpPr>
        <p:spPr bwMode="auto">
          <a:xfrm>
            <a:off x="1237462" y="2162555"/>
            <a:ext cx="4937180" cy="4349428"/>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solidFill>
            <a:schemeClr val="bg1">
              <a:alpha val="30196"/>
            </a:schemeClr>
          </a:solidFill>
          <a:ln w="0">
            <a:noFill/>
            <a:prstDash val="solid"/>
            <a:round/>
          </a:ln>
        </p:spPr>
        <p:txBody>
          <a:bodyPr vert="horz" wrap="square" lIns="128580" tIns="64290" rIns="128580" bIns="64290" numCol="1" anchor="t" anchorCtr="0" compatLnSpc="1"/>
          <a:lstStyle/>
          <a:p>
            <a:endParaRPr lang="zh-CN" altLang="en-US"/>
          </a:p>
        </p:txBody>
      </p:sp>
      <p:sp>
        <p:nvSpPr>
          <p:cNvPr id="17" name="Freeform 11"/>
          <p:cNvSpPr/>
          <p:nvPr/>
        </p:nvSpPr>
        <p:spPr bwMode="auto">
          <a:xfrm>
            <a:off x="1648542" y="1423110"/>
            <a:ext cx="4115020" cy="3581420"/>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noFill/>
          <a:ln w="19050">
            <a:solidFill>
              <a:schemeClr val="bg1"/>
            </a:solidFill>
            <a:prstDash val="solid"/>
            <a:round/>
          </a:ln>
        </p:spPr>
        <p:txBody>
          <a:bodyPr vert="horz" wrap="square" lIns="128580" tIns="64290" rIns="128580" bIns="64290" numCol="1" anchor="t" anchorCtr="0" compatLnSpc="1"/>
          <a:lstStyle/>
          <a:p>
            <a:endParaRPr lang="zh-CN" altLang="en-US" dirty="0"/>
          </a:p>
        </p:txBody>
      </p:sp>
      <p:sp>
        <p:nvSpPr>
          <p:cNvPr id="2050" name="文本框 2"/>
          <p:cNvSpPr txBox="1">
            <a:spLocks noChangeArrowheads="1"/>
          </p:cNvSpPr>
          <p:nvPr>
            <p:custDataLst>
              <p:tags r:id="rId2"/>
            </p:custDataLst>
          </p:nvPr>
        </p:nvSpPr>
        <p:spPr bwMode="auto">
          <a:xfrm>
            <a:off x="2952413" y="2449016"/>
            <a:ext cx="1695986" cy="15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02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04</a:t>
            </a:r>
          </a:p>
        </p:txBody>
      </p:sp>
      <p:cxnSp>
        <p:nvCxnSpPr>
          <p:cNvPr id="7" name="直接连接符 6"/>
          <p:cNvCxnSpPr/>
          <p:nvPr>
            <p:custDataLst>
              <p:tags r:id="rId3"/>
            </p:custDataLst>
          </p:nvPr>
        </p:nvCxnSpPr>
        <p:spPr>
          <a:xfrm>
            <a:off x="6205337" y="3616325"/>
            <a:ext cx="4143101"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52" name="文本框 11"/>
          <p:cNvSpPr txBox="1">
            <a:spLocks noChangeArrowheads="1"/>
          </p:cNvSpPr>
          <p:nvPr>
            <p:custDataLst>
              <p:tags r:id="rId4"/>
            </p:custDataLst>
          </p:nvPr>
        </p:nvSpPr>
        <p:spPr bwMode="auto">
          <a:xfrm>
            <a:off x="1973257" y="3852114"/>
            <a:ext cx="3466334" cy="43088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8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p>
        </p:txBody>
      </p:sp>
      <p:sp>
        <p:nvSpPr>
          <p:cNvPr id="8" name="矩形 7"/>
          <p:cNvSpPr/>
          <p:nvPr/>
        </p:nvSpPr>
        <p:spPr>
          <a:xfrm>
            <a:off x="6205340" y="2748641"/>
            <a:ext cx="4468132" cy="830997"/>
          </a:xfrm>
          <a:prstGeom prst="rect">
            <a:avLst/>
          </a:prstGeom>
        </p:spPr>
        <p:txBody>
          <a:bodyPr wrap="square" lIns="0" tIns="0" rIns="0" bIns="0">
            <a:spAutoFit/>
          </a:bodyPr>
          <a:lstStyle/>
          <a:p>
            <a:r>
              <a:rPr lang="zh-CN" altLang="en-US" sz="5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管理制度</a:t>
            </a:r>
          </a:p>
        </p:txBody>
      </p:sp>
      <p:sp>
        <p:nvSpPr>
          <p:cNvPr id="11" name="TextBox 11"/>
          <p:cNvSpPr txBox="1"/>
          <p:nvPr/>
        </p:nvSpPr>
        <p:spPr>
          <a:xfrm>
            <a:off x="6205342" y="3696133"/>
            <a:ext cx="1896673" cy="400110"/>
          </a:xfrm>
          <a:prstGeom prst="rect">
            <a:avLst/>
          </a:prstGeom>
          <a:noFill/>
        </p:spPr>
        <p:txBody>
          <a:bodyPr wrap="none" rtlCol="0">
            <a:spAutoFit/>
          </a:bodyPr>
          <a:lstStyle/>
          <a:p>
            <a:pPr marL="171450" lvl="1" indent="-171450">
              <a:buFont typeface="Arial" panose="020B0604020202020204" pitchFamily="34" charset="0"/>
              <a:buChar char="•"/>
            </a:pPr>
            <a:r>
              <a:rPr lang="zh-CN" altLang="en-US" sz="2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实验申请流程</a:t>
            </a:r>
          </a:p>
        </p:txBody>
      </p:sp>
      <p:sp>
        <p:nvSpPr>
          <p:cNvPr id="12" name="TextBox 11"/>
          <p:cNvSpPr txBox="1"/>
          <p:nvPr/>
        </p:nvSpPr>
        <p:spPr>
          <a:xfrm>
            <a:off x="8349395" y="3696133"/>
            <a:ext cx="1896673" cy="400110"/>
          </a:xfrm>
          <a:prstGeom prst="rect">
            <a:avLst/>
          </a:prstGeom>
          <a:noFill/>
        </p:spPr>
        <p:txBody>
          <a:bodyPr wrap="none" rtlCol="0">
            <a:spAutoFit/>
          </a:bodyPr>
          <a:lstStyle/>
          <a:p>
            <a:pPr marL="171450" lvl="1" indent="-171450">
              <a:buFont typeface="Arial" panose="020B0604020202020204" pitchFamily="34" charset="0"/>
              <a:buChar char="•"/>
            </a:pPr>
            <a:r>
              <a:rPr lang="zh-CN" altLang="en-US" sz="2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设施运行管理</a:t>
            </a:r>
          </a:p>
        </p:txBody>
      </p:sp>
      <p:sp>
        <p:nvSpPr>
          <p:cNvPr id="14" name="TextBox 11"/>
          <p:cNvSpPr txBox="1"/>
          <p:nvPr/>
        </p:nvSpPr>
        <p:spPr>
          <a:xfrm>
            <a:off x="6205337" y="4040096"/>
            <a:ext cx="1383712" cy="400110"/>
          </a:xfrm>
          <a:prstGeom prst="rect">
            <a:avLst/>
          </a:prstGeom>
          <a:noFill/>
        </p:spPr>
        <p:txBody>
          <a:bodyPr wrap="none" rtlCol="0">
            <a:spAutoFit/>
          </a:bodyPr>
          <a:lstStyle/>
          <a:p>
            <a:pPr marL="171450" lvl="1" indent="-171450">
              <a:buFont typeface="Arial" panose="020B0604020202020204" pitchFamily="34" charset="0"/>
              <a:buChar char="•"/>
            </a:pPr>
            <a:r>
              <a:rPr lang="zh-CN" altLang="en-US" sz="2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培训交流</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1" accel="4000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1500" fill="hold"/>
                                        <p:tgtEl>
                                          <p:spTgt spid="16"/>
                                        </p:tgtEl>
                                        <p:attrNameLst>
                                          <p:attrName>ppt_x</p:attrName>
                                        </p:attrNameLst>
                                      </p:cBhvr>
                                      <p:tavLst>
                                        <p:tav tm="0">
                                          <p:val>
                                            <p:strVal val="#ppt_x"/>
                                          </p:val>
                                        </p:tav>
                                        <p:tav tm="100000">
                                          <p:val>
                                            <p:strVal val="#ppt_x"/>
                                          </p:val>
                                        </p:tav>
                                      </p:tavLst>
                                    </p:anim>
                                    <p:anim calcmode="lin" valueType="num">
                                      <p:cBhvr additive="base">
                                        <p:cTn id="11" dur="1500" fill="hold"/>
                                        <p:tgtEl>
                                          <p:spTgt spid="16"/>
                                        </p:tgtEl>
                                        <p:attrNameLst>
                                          <p:attrName>ppt_y</p:attrName>
                                        </p:attrNameLst>
                                      </p:cBhvr>
                                      <p:tavLst>
                                        <p:tav tm="0">
                                          <p:val>
                                            <p:strVal val="0-#ppt_h/2"/>
                                          </p:val>
                                        </p:tav>
                                        <p:tav tm="100000">
                                          <p:val>
                                            <p:strVal val="#ppt_y"/>
                                          </p:val>
                                        </p:tav>
                                      </p:tavLst>
                                    </p:anim>
                                  </p:childTnLst>
                                </p:cTn>
                              </p:par>
                              <p:par>
                                <p:cTn id="12" presetID="2" presetClass="entr" presetSubtype="4" accel="4000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1500" fill="hold"/>
                                        <p:tgtEl>
                                          <p:spTgt spid="17"/>
                                        </p:tgtEl>
                                        <p:attrNameLst>
                                          <p:attrName>ppt_x</p:attrName>
                                        </p:attrNameLst>
                                      </p:cBhvr>
                                      <p:tavLst>
                                        <p:tav tm="0">
                                          <p:val>
                                            <p:strVal val="#ppt_x"/>
                                          </p:val>
                                        </p:tav>
                                        <p:tav tm="100000">
                                          <p:val>
                                            <p:strVal val="#ppt_x"/>
                                          </p:val>
                                        </p:tav>
                                      </p:tavLst>
                                    </p:anim>
                                    <p:anim calcmode="lin" valueType="num">
                                      <p:cBhvr additive="base">
                                        <p:cTn id="15" dur="1500" fill="hold"/>
                                        <p:tgtEl>
                                          <p:spTgt spid="17"/>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additive="base">
                                        <p:cTn id="23" dur="500" fill="hold"/>
                                        <p:tgtEl>
                                          <p:spTgt spid="2052"/>
                                        </p:tgtEl>
                                        <p:attrNameLst>
                                          <p:attrName>ppt_x</p:attrName>
                                        </p:attrNameLst>
                                      </p:cBhvr>
                                      <p:tavLst>
                                        <p:tav tm="0">
                                          <p:val>
                                            <p:strVal val="0-#ppt_w/2"/>
                                          </p:val>
                                        </p:tav>
                                        <p:tav tm="100000">
                                          <p:val>
                                            <p:strVal val="#ppt_x"/>
                                          </p:val>
                                        </p:tav>
                                      </p:tavLst>
                                    </p:anim>
                                    <p:anim calcmode="lin" valueType="num">
                                      <p:cBhvr additive="base">
                                        <p:cTn id="24" dur="500" fill="hold"/>
                                        <p:tgtEl>
                                          <p:spTgt spid="205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3" presetClass="entr" presetSubtype="32"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strVal val="4*#ppt_w"/>
                                          </p:val>
                                        </p:tav>
                                        <p:tav tm="100000">
                                          <p:val>
                                            <p:strVal val="#ppt_w"/>
                                          </p:val>
                                        </p:tav>
                                      </p:tavLst>
                                    </p:anim>
                                    <p:anim calcmode="lin" valueType="num">
                                      <p:cBhvr>
                                        <p:cTn id="29" dur="500" fill="hold"/>
                                        <p:tgtEl>
                                          <p:spTgt spid="8"/>
                                        </p:tgtEl>
                                        <p:attrNameLst>
                                          <p:attrName>ppt_h</p:attrName>
                                        </p:attrNameLst>
                                      </p:cBhvr>
                                      <p:tavLst>
                                        <p:tav tm="0">
                                          <p:val>
                                            <p:strVal val="4*#ppt_h"/>
                                          </p:val>
                                        </p:tav>
                                        <p:tav tm="100000">
                                          <p:val>
                                            <p:strVal val="#ppt_h"/>
                                          </p:val>
                                        </p:tav>
                                      </p:tavLst>
                                    </p:anim>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par>
                          <p:cTn id="34" fill="hold">
                            <p:stCondLst>
                              <p:cond delay="2500"/>
                            </p:stCondLst>
                            <p:childTnLst>
                              <p:par>
                                <p:cTn id="35" presetID="12" presetClass="entr" presetSubtype="8"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ppt_x</p:attrName>
                                        </p:attrNameLst>
                                      </p:cBhvr>
                                      <p:tavLst>
                                        <p:tav tm="0">
                                          <p:val>
                                            <p:strVal val="#ppt_x-#ppt_w*1.125000"/>
                                          </p:val>
                                        </p:tav>
                                        <p:tav tm="100000">
                                          <p:val>
                                            <p:strVal val="#ppt_x"/>
                                          </p:val>
                                        </p:tav>
                                      </p:tavLst>
                                    </p:anim>
                                    <p:animEffect transition="in" filter="wipe(right)">
                                      <p:cBhvr>
                                        <p:cTn id="38" dur="500"/>
                                        <p:tgtEl>
                                          <p:spTgt spid="11"/>
                                        </p:tgtEl>
                                      </p:cBhvr>
                                    </p:animEffect>
                                  </p:childTnLst>
                                </p:cTn>
                              </p:par>
                            </p:childTnLst>
                          </p:cTn>
                        </p:par>
                        <p:par>
                          <p:cTn id="39" fill="hold">
                            <p:stCondLst>
                              <p:cond delay="3000"/>
                            </p:stCondLst>
                            <p:childTnLst>
                              <p:par>
                                <p:cTn id="40" presetID="1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p:tgtEl>
                                          <p:spTgt spid="12"/>
                                        </p:tgtEl>
                                        <p:attrNameLst>
                                          <p:attrName>ppt_x</p:attrName>
                                        </p:attrNameLst>
                                      </p:cBhvr>
                                      <p:tavLst>
                                        <p:tav tm="0">
                                          <p:val>
                                            <p:strVal val="#ppt_x-#ppt_w*1.125000"/>
                                          </p:val>
                                        </p:tav>
                                        <p:tav tm="100000">
                                          <p:val>
                                            <p:strVal val="#ppt_x"/>
                                          </p:val>
                                        </p:tav>
                                      </p:tavLst>
                                    </p:anim>
                                    <p:animEffect transition="in" filter="wipe(right)">
                                      <p:cBhvr>
                                        <p:cTn id="43" dur="500"/>
                                        <p:tgtEl>
                                          <p:spTgt spid="12"/>
                                        </p:tgtEl>
                                      </p:cBhvr>
                                    </p:animEffect>
                                  </p:childTnLst>
                                </p:cTn>
                              </p:par>
                            </p:childTnLst>
                          </p:cTn>
                        </p:par>
                        <p:par>
                          <p:cTn id="44" fill="hold">
                            <p:stCondLst>
                              <p:cond delay="3500"/>
                            </p:stCondLst>
                            <p:childTnLst>
                              <p:par>
                                <p:cTn id="45" presetID="1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ppt_x</p:attrName>
                                        </p:attrNameLst>
                                      </p:cBhvr>
                                      <p:tavLst>
                                        <p:tav tm="0">
                                          <p:val>
                                            <p:strVal val="#ppt_x-#ppt_w*1.125000"/>
                                          </p:val>
                                        </p:tav>
                                        <p:tav tm="100000">
                                          <p:val>
                                            <p:strVal val="#ppt_x"/>
                                          </p:val>
                                        </p:tav>
                                      </p:tavLst>
                                    </p:anim>
                                    <p:animEffect transition="in" filter="wipe(right)">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050" grpId="0"/>
      <p:bldP spid="2052" grpId="0"/>
      <p:bldP spid="8" grpId="0"/>
      <p:bldP spid="11"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539014" y="726011"/>
            <a:ext cx="11780723" cy="0"/>
            <a:chOff x="503625" y="726011"/>
            <a:chExt cx="11780723" cy="0"/>
          </a:xfrm>
        </p:grpSpPr>
        <p:cxnSp>
          <p:nvCxnSpPr>
            <p:cNvPr id="25" name="直接连接符 24"/>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4845199" y="375965"/>
            <a:ext cx="3177710" cy="756000"/>
            <a:chOff x="4746472" y="1120509"/>
            <a:chExt cx="3177710" cy="756000"/>
          </a:xfrm>
        </p:grpSpPr>
        <p:sp>
          <p:nvSpPr>
            <p:cNvPr id="36" name="文本框 35"/>
            <p:cNvSpPr txBox="1"/>
            <p:nvPr/>
          </p:nvSpPr>
          <p:spPr>
            <a:xfrm>
              <a:off x="5585080" y="1236899"/>
              <a:ext cx="2339102"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实验申请流程</a:t>
              </a:r>
            </a:p>
          </p:txBody>
        </p:sp>
        <p:grpSp>
          <p:nvGrpSpPr>
            <p:cNvPr id="43" name="组合 42"/>
            <p:cNvGrpSpPr/>
            <p:nvPr/>
          </p:nvGrpSpPr>
          <p:grpSpPr>
            <a:xfrm>
              <a:off x="4746472" y="1120509"/>
              <a:ext cx="756000" cy="756000"/>
              <a:chOff x="6907626" y="2083074"/>
              <a:chExt cx="868011" cy="868011"/>
            </a:xfrm>
          </p:grpSpPr>
          <p:sp>
            <p:nvSpPr>
              <p:cNvPr id="44" name="Freeform 17"/>
              <p:cNvSpPr/>
              <p:nvPr/>
            </p:nvSpPr>
            <p:spPr bwMode="auto">
              <a:xfrm>
                <a:off x="7134569" y="2318581"/>
                <a:ext cx="398221" cy="242847"/>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8"/>
              <p:cNvSpPr/>
              <p:nvPr/>
            </p:nvSpPr>
            <p:spPr bwMode="auto">
              <a:xfrm>
                <a:off x="7084408" y="2598130"/>
                <a:ext cx="508940" cy="85027"/>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19"/>
              <p:cNvSpPr>
                <a:spLocks noEditPoints="1"/>
              </p:cNvSpPr>
              <p:nvPr/>
            </p:nvSpPr>
            <p:spPr bwMode="auto">
              <a:xfrm>
                <a:off x="7114382" y="2302676"/>
                <a:ext cx="438593" cy="274656"/>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20"/>
              <p:cNvSpPr>
                <a:spLocks noEditPoints="1"/>
              </p:cNvSpPr>
              <p:nvPr/>
            </p:nvSpPr>
            <p:spPr bwMode="auto">
              <a:xfrm>
                <a:off x="7072786" y="2590789"/>
                <a:ext cx="537690" cy="93591"/>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21"/>
              <p:cNvSpPr/>
              <p:nvPr/>
            </p:nvSpPr>
            <p:spPr bwMode="auto">
              <a:xfrm>
                <a:off x="7069728" y="2697838"/>
                <a:ext cx="543806" cy="25692"/>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22"/>
              <p:cNvSpPr>
                <a:spLocks noEditPoints="1"/>
              </p:cNvSpPr>
              <p:nvPr/>
            </p:nvSpPr>
            <p:spPr bwMode="auto">
              <a:xfrm>
                <a:off x="6907626" y="2083074"/>
                <a:ext cx="868011" cy="868011"/>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2" name="文本框 1"/>
          <p:cNvSpPr txBox="1"/>
          <p:nvPr/>
        </p:nvSpPr>
        <p:spPr>
          <a:xfrm>
            <a:off x="1455420" y="1666240"/>
            <a:ext cx="1805305" cy="368300"/>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提出实验申请</a:t>
            </a:r>
          </a:p>
        </p:txBody>
      </p:sp>
      <p:sp>
        <p:nvSpPr>
          <p:cNvPr id="4" name="下箭头 3"/>
          <p:cNvSpPr/>
          <p:nvPr/>
        </p:nvSpPr>
        <p:spPr>
          <a:xfrm>
            <a:off x="1986280" y="2113915"/>
            <a:ext cx="287655" cy="431800"/>
          </a:xfrm>
          <a:prstGeom prst="downArrow">
            <a:avLst/>
          </a:prstGeom>
          <a:solidFill>
            <a:schemeClr val="accent1">
              <a:lumMod val="60000"/>
              <a:lumOff val="4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文本框 7"/>
          <p:cNvSpPr txBox="1"/>
          <p:nvPr/>
        </p:nvSpPr>
        <p:spPr>
          <a:xfrm>
            <a:off x="1304290" y="2704465"/>
            <a:ext cx="2107565" cy="368300"/>
          </a:xfrm>
          <a:prstGeom prst="rect">
            <a:avLst/>
          </a:prstGeom>
          <a:noFill/>
        </p:spPr>
        <p:txBody>
          <a:bodyPr wrap="square" rtlCol="0">
            <a:spAutoFit/>
          </a:bodyPr>
          <a:lstStyle/>
          <a:p>
            <a:r>
              <a:rPr lang="zh-CN" altLang="en-US">
                <a:latin typeface="微软雅黑" panose="020B0503020204020204" pitchFamily="34" charset="-122"/>
                <a:ea typeface="微软雅黑" panose="020B0503020204020204" pitchFamily="34" charset="-122"/>
              </a:rPr>
              <a:t>实验人员资质审核</a:t>
            </a:r>
          </a:p>
        </p:txBody>
      </p:sp>
      <p:sp>
        <p:nvSpPr>
          <p:cNvPr id="10" name="下箭头 9"/>
          <p:cNvSpPr/>
          <p:nvPr/>
        </p:nvSpPr>
        <p:spPr>
          <a:xfrm>
            <a:off x="1986280" y="3288030"/>
            <a:ext cx="287655" cy="431800"/>
          </a:xfrm>
          <a:prstGeom prst="downArrow">
            <a:avLst/>
          </a:prstGeom>
          <a:solidFill>
            <a:schemeClr val="accent1">
              <a:lumMod val="60000"/>
              <a:lumOff val="4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文本框 11"/>
          <p:cNvSpPr txBox="1"/>
          <p:nvPr/>
        </p:nvSpPr>
        <p:spPr>
          <a:xfrm>
            <a:off x="1304290" y="3824605"/>
            <a:ext cx="2059305" cy="368300"/>
          </a:xfrm>
          <a:prstGeom prst="rect">
            <a:avLst/>
          </a:prstGeom>
          <a:noFill/>
        </p:spPr>
        <p:txBody>
          <a:bodyPr wrap="square" rtlCol="0">
            <a:spAutoFit/>
          </a:bodyPr>
          <a:lstStyle/>
          <a:p>
            <a:r>
              <a:rPr lang="zh-CN" altLang="en-US">
                <a:latin typeface="微软雅黑" panose="020B0503020204020204" pitchFamily="34" charset="-122"/>
                <a:ea typeface="微软雅黑" panose="020B0503020204020204" pitchFamily="34" charset="-122"/>
              </a:rPr>
              <a:t>实验方案伦理审核</a:t>
            </a:r>
          </a:p>
        </p:txBody>
      </p:sp>
      <p:sp>
        <p:nvSpPr>
          <p:cNvPr id="14" name="下箭头 13"/>
          <p:cNvSpPr/>
          <p:nvPr/>
        </p:nvSpPr>
        <p:spPr>
          <a:xfrm>
            <a:off x="1986280" y="4440555"/>
            <a:ext cx="287655" cy="431800"/>
          </a:xfrm>
          <a:prstGeom prst="downArrow">
            <a:avLst/>
          </a:prstGeom>
          <a:solidFill>
            <a:schemeClr val="accent1">
              <a:lumMod val="60000"/>
              <a:lumOff val="4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文本框 15"/>
          <p:cNvSpPr txBox="1"/>
          <p:nvPr/>
        </p:nvSpPr>
        <p:spPr>
          <a:xfrm>
            <a:off x="1304290" y="4994910"/>
            <a:ext cx="2169160" cy="368300"/>
          </a:xfrm>
          <a:prstGeom prst="rect">
            <a:avLst/>
          </a:prstGeom>
          <a:noFill/>
        </p:spPr>
        <p:txBody>
          <a:bodyPr wrap="square" rtlCol="0">
            <a:spAutoFit/>
          </a:bodyPr>
          <a:lstStyle/>
          <a:p>
            <a:r>
              <a:rPr lang="zh-CN" altLang="en-US">
                <a:latin typeface="微软雅黑" panose="020B0503020204020204" pitchFamily="34" charset="-122"/>
                <a:ea typeface="微软雅黑" panose="020B0503020204020204" pitchFamily="34" charset="-122"/>
              </a:rPr>
              <a:t>设施使用培训</a:t>
            </a:r>
          </a:p>
        </p:txBody>
      </p:sp>
      <p:sp>
        <p:nvSpPr>
          <p:cNvPr id="17" name="下箭头 16"/>
          <p:cNvSpPr/>
          <p:nvPr/>
        </p:nvSpPr>
        <p:spPr>
          <a:xfrm>
            <a:off x="1986280" y="5534660"/>
            <a:ext cx="287655" cy="431800"/>
          </a:xfrm>
          <a:prstGeom prst="downArrow">
            <a:avLst/>
          </a:prstGeom>
          <a:solidFill>
            <a:schemeClr val="accent1">
              <a:lumMod val="60000"/>
              <a:lumOff val="4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文本框 17"/>
          <p:cNvSpPr txBox="1"/>
          <p:nvPr/>
        </p:nvSpPr>
        <p:spPr>
          <a:xfrm>
            <a:off x="1597025" y="6176010"/>
            <a:ext cx="1876425" cy="368300"/>
          </a:xfrm>
          <a:prstGeom prst="rect">
            <a:avLst/>
          </a:prstGeom>
          <a:noFill/>
        </p:spPr>
        <p:txBody>
          <a:bodyPr wrap="square" rtlCol="0">
            <a:spAutoFit/>
          </a:bodyPr>
          <a:lstStyle/>
          <a:p>
            <a:r>
              <a:rPr lang="zh-CN" altLang="en-US">
                <a:latin typeface="微软雅黑" panose="020B0503020204020204" pitchFamily="34" charset="-122"/>
                <a:ea typeface="微软雅黑" panose="020B0503020204020204" pitchFamily="34" charset="-122"/>
              </a:rPr>
              <a:t>安排笼位</a:t>
            </a:r>
          </a:p>
        </p:txBody>
      </p:sp>
      <p:sp>
        <p:nvSpPr>
          <p:cNvPr id="19" name="下箭头 18"/>
          <p:cNvSpPr/>
          <p:nvPr/>
        </p:nvSpPr>
        <p:spPr>
          <a:xfrm rot="16200000">
            <a:off x="3003550" y="6143625"/>
            <a:ext cx="287655" cy="431800"/>
          </a:xfrm>
          <a:prstGeom prst="downArrow">
            <a:avLst/>
          </a:prstGeom>
          <a:solidFill>
            <a:schemeClr val="accent1">
              <a:lumMod val="60000"/>
              <a:lumOff val="4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文本框 19"/>
          <p:cNvSpPr txBox="1"/>
          <p:nvPr/>
        </p:nvSpPr>
        <p:spPr>
          <a:xfrm>
            <a:off x="3522345" y="6155690"/>
            <a:ext cx="1818640" cy="368300"/>
          </a:xfrm>
          <a:prstGeom prst="rect">
            <a:avLst/>
          </a:prstGeom>
          <a:noFill/>
        </p:spPr>
        <p:txBody>
          <a:bodyPr wrap="square" rtlCol="0">
            <a:spAutoFit/>
          </a:bodyPr>
          <a:lstStyle/>
          <a:p>
            <a:r>
              <a:rPr lang="zh-CN" altLang="en-US">
                <a:latin typeface="微软雅黑" panose="020B0503020204020204" pitchFamily="34" charset="-122"/>
                <a:ea typeface="微软雅黑" panose="020B0503020204020204" pitchFamily="34" charset="-122"/>
              </a:rPr>
              <a:t>课题组订购动物</a:t>
            </a:r>
          </a:p>
        </p:txBody>
      </p:sp>
      <p:sp>
        <p:nvSpPr>
          <p:cNvPr id="22" name="下箭头 21"/>
          <p:cNvSpPr/>
          <p:nvPr/>
        </p:nvSpPr>
        <p:spPr>
          <a:xfrm rot="10800000">
            <a:off x="4288155" y="5534660"/>
            <a:ext cx="287655" cy="431800"/>
          </a:xfrm>
          <a:prstGeom prst="downArrow">
            <a:avLst/>
          </a:prstGeom>
          <a:solidFill>
            <a:schemeClr val="accent1">
              <a:lumMod val="60000"/>
              <a:lumOff val="4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文本框 26"/>
          <p:cNvSpPr txBox="1"/>
          <p:nvPr/>
        </p:nvSpPr>
        <p:spPr>
          <a:xfrm>
            <a:off x="3925570" y="4994910"/>
            <a:ext cx="1818640" cy="368300"/>
          </a:xfrm>
          <a:prstGeom prst="rect">
            <a:avLst/>
          </a:prstGeom>
          <a:noFill/>
        </p:spPr>
        <p:txBody>
          <a:bodyPr wrap="square" rtlCol="0">
            <a:spAutoFit/>
          </a:bodyPr>
          <a:lstStyle/>
          <a:p>
            <a:r>
              <a:rPr lang="zh-CN" altLang="en-US">
                <a:latin typeface="微软雅黑" panose="020B0503020204020204" pitchFamily="34" charset="-122"/>
                <a:ea typeface="微软雅黑" panose="020B0503020204020204" pitchFamily="34" charset="-122"/>
              </a:rPr>
              <a:t>动物检疫</a:t>
            </a:r>
          </a:p>
        </p:txBody>
      </p:sp>
      <p:sp>
        <p:nvSpPr>
          <p:cNvPr id="28" name="下箭头 27"/>
          <p:cNvSpPr/>
          <p:nvPr/>
        </p:nvSpPr>
        <p:spPr>
          <a:xfrm rot="10800000">
            <a:off x="4288155" y="4440555"/>
            <a:ext cx="287655" cy="431800"/>
          </a:xfrm>
          <a:prstGeom prst="downArrow">
            <a:avLst/>
          </a:prstGeom>
          <a:solidFill>
            <a:schemeClr val="accent1">
              <a:lumMod val="60000"/>
              <a:lumOff val="4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文本框 30"/>
          <p:cNvSpPr txBox="1"/>
          <p:nvPr/>
        </p:nvSpPr>
        <p:spPr>
          <a:xfrm>
            <a:off x="3925570" y="3824605"/>
            <a:ext cx="1818640" cy="368300"/>
          </a:xfrm>
          <a:prstGeom prst="rect">
            <a:avLst/>
          </a:prstGeom>
          <a:noFill/>
        </p:spPr>
        <p:txBody>
          <a:bodyPr wrap="square" rtlCol="0">
            <a:spAutoFit/>
          </a:bodyPr>
          <a:lstStyle/>
          <a:p>
            <a:r>
              <a:rPr lang="zh-CN" altLang="en-US">
                <a:latin typeface="微软雅黑" panose="020B0503020204020204" pitchFamily="34" charset="-122"/>
                <a:ea typeface="微软雅黑" panose="020B0503020204020204" pitchFamily="34" charset="-122"/>
              </a:rPr>
              <a:t>开展实验</a:t>
            </a:r>
          </a:p>
        </p:txBody>
      </p:sp>
      <p:sp>
        <p:nvSpPr>
          <p:cNvPr id="33" name="文本框 32"/>
          <p:cNvSpPr txBox="1"/>
          <p:nvPr/>
        </p:nvSpPr>
        <p:spPr>
          <a:xfrm>
            <a:off x="4107180" y="2113915"/>
            <a:ext cx="1689735" cy="368300"/>
          </a:xfrm>
          <a:prstGeom prst="rect">
            <a:avLst/>
          </a:prstGeom>
          <a:noFill/>
        </p:spPr>
        <p:txBody>
          <a:bodyPr wrap="square" rtlCol="0">
            <a:spAutoFit/>
          </a:bodyPr>
          <a:lstStyle/>
          <a:p>
            <a:r>
              <a:rPr lang="zh-CN" altLang="en-US">
                <a:latin typeface="微软雅黑" panose="020B0503020204020204" pitchFamily="34" charset="-122"/>
                <a:ea typeface="微软雅黑" panose="020B0503020204020204" pitchFamily="34" charset="-122"/>
              </a:rPr>
              <a:t>中心工作人员</a:t>
            </a:r>
          </a:p>
        </p:txBody>
      </p:sp>
      <p:sp>
        <p:nvSpPr>
          <p:cNvPr id="34" name="下箭头 33"/>
          <p:cNvSpPr/>
          <p:nvPr/>
        </p:nvSpPr>
        <p:spPr>
          <a:xfrm rot="1260000">
            <a:off x="4437380" y="2558415"/>
            <a:ext cx="287655" cy="1295400"/>
          </a:xfrm>
          <a:prstGeom prst="downArrow">
            <a:avLst/>
          </a:prstGeom>
          <a:solidFill>
            <a:schemeClr val="accent1">
              <a:lumMod val="60000"/>
              <a:lumOff val="4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5" name="下箭头 34"/>
          <p:cNvSpPr/>
          <p:nvPr/>
        </p:nvSpPr>
        <p:spPr>
          <a:xfrm rot="4140000">
            <a:off x="5796915" y="2764790"/>
            <a:ext cx="287655" cy="1478280"/>
          </a:xfrm>
          <a:prstGeom prst="downArrow">
            <a:avLst/>
          </a:prstGeom>
          <a:solidFill>
            <a:schemeClr val="accent1">
              <a:lumMod val="60000"/>
              <a:lumOff val="4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7" name="文本框 36"/>
          <p:cNvSpPr txBox="1"/>
          <p:nvPr/>
        </p:nvSpPr>
        <p:spPr>
          <a:xfrm>
            <a:off x="3950950" y="2856865"/>
            <a:ext cx="461665" cy="775970"/>
          </a:xfrm>
          <a:prstGeom prst="rect">
            <a:avLst/>
          </a:prstGeom>
          <a:noFill/>
        </p:spPr>
        <p:txBody>
          <a:bodyPr vert="eaVert" wrap="square" rtlCol="0">
            <a:spAutoFit/>
          </a:bodyPr>
          <a:lstStyle/>
          <a:p>
            <a:r>
              <a:rPr lang="zh-CN" altLang="en-US">
                <a:latin typeface="微软雅黑" panose="020B0503020204020204" pitchFamily="34" charset="-122"/>
                <a:ea typeface="微软雅黑" panose="020B0503020204020204" pitchFamily="34" charset="-122"/>
              </a:rPr>
              <a:t>监管</a:t>
            </a:r>
          </a:p>
        </p:txBody>
      </p:sp>
      <p:sp>
        <p:nvSpPr>
          <p:cNvPr id="38" name="文本框 37"/>
          <p:cNvSpPr txBox="1"/>
          <p:nvPr/>
        </p:nvSpPr>
        <p:spPr>
          <a:xfrm rot="3960000">
            <a:off x="5874693" y="3401695"/>
            <a:ext cx="461665" cy="765810"/>
          </a:xfrm>
          <a:prstGeom prst="rect">
            <a:avLst/>
          </a:prstGeom>
          <a:noFill/>
        </p:spPr>
        <p:txBody>
          <a:bodyPr vert="eaVert" wrap="square" rtlCol="0">
            <a:spAutoFit/>
          </a:bodyPr>
          <a:lstStyle/>
          <a:p>
            <a:r>
              <a:rPr lang="zh-CN" altLang="en-US">
                <a:latin typeface="微软雅黑" panose="020B0503020204020204" pitchFamily="34" charset="-122"/>
                <a:ea typeface="微软雅黑" panose="020B0503020204020204" pitchFamily="34" charset="-122"/>
              </a:rPr>
              <a:t>监管</a:t>
            </a:r>
          </a:p>
        </p:txBody>
      </p:sp>
      <p:pic>
        <p:nvPicPr>
          <p:cNvPr id="39" name="图片 38"/>
          <p:cNvPicPr>
            <a:picLocks noChangeAspect="1"/>
          </p:cNvPicPr>
          <p:nvPr/>
        </p:nvPicPr>
        <p:blipFill>
          <a:blip r:embed="rId3" cstate="print"/>
          <a:stretch>
            <a:fillRect/>
          </a:stretch>
        </p:blipFill>
        <p:spPr>
          <a:xfrm>
            <a:off x="7797800" y="1047115"/>
            <a:ext cx="4587240" cy="5923280"/>
          </a:xfrm>
          <a:prstGeom prst="rect">
            <a:avLst/>
          </a:prstGeom>
        </p:spPr>
      </p:pic>
      <p:sp>
        <p:nvSpPr>
          <p:cNvPr id="40" name="文本框 39"/>
          <p:cNvSpPr txBox="1"/>
          <p:nvPr/>
        </p:nvSpPr>
        <p:spPr>
          <a:xfrm>
            <a:off x="5662295" y="2736215"/>
            <a:ext cx="1793875" cy="368300"/>
          </a:xfrm>
          <a:prstGeom prst="rect">
            <a:avLst/>
          </a:prstGeom>
          <a:noFill/>
        </p:spPr>
        <p:txBody>
          <a:bodyPr wrap="square" rtlCol="0">
            <a:spAutoFit/>
          </a:bodyPr>
          <a:lstStyle/>
          <a:p>
            <a:r>
              <a:rPr lang="zh-CN" altLang="en-US">
                <a:latin typeface="微软雅黑" panose="020B0503020204020204" pitchFamily="34" charset="-122"/>
                <a:ea typeface="微软雅黑" panose="020B0503020204020204" pitchFamily="34" charset="-122"/>
              </a:rPr>
              <a:t>课题组指导教师</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6"/>
          <p:cNvSpPr/>
          <p:nvPr/>
        </p:nvSpPr>
        <p:spPr bwMode="auto">
          <a:xfrm>
            <a:off x="1237462" y="2162555"/>
            <a:ext cx="4937180" cy="4349428"/>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28" name="Freeform 11"/>
          <p:cNvSpPr/>
          <p:nvPr/>
        </p:nvSpPr>
        <p:spPr bwMode="auto">
          <a:xfrm>
            <a:off x="1648542" y="1423110"/>
            <a:ext cx="4115020" cy="3581420"/>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noFill/>
          <a:ln w="19050">
            <a:solidFill>
              <a:schemeClr val="accent2"/>
            </a:solidFill>
            <a:prstDash val="solid"/>
            <a:round/>
          </a:ln>
        </p:spPr>
        <p:txBody>
          <a:bodyPr vert="horz" wrap="square" lIns="128580" tIns="64290" rIns="128580" bIns="64290" numCol="1" anchor="t" anchorCtr="0" compatLnSpc="1"/>
          <a:lstStyle/>
          <a:p>
            <a:endParaRPr lang="zh-CN" altLang="en-US" dirty="0"/>
          </a:p>
        </p:txBody>
      </p:sp>
      <p:sp>
        <p:nvSpPr>
          <p:cNvPr id="16" name="MH_Number_1"/>
          <p:cNvSpPr/>
          <p:nvPr>
            <p:custDataLst>
              <p:tags r:id="rId1"/>
            </p:custDataLst>
          </p:nvPr>
        </p:nvSpPr>
        <p:spPr>
          <a:xfrm>
            <a:off x="7406716" y="1979774"/>
            <a:ext cx="379646" cy="379646"/>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211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MH_Entry_1"/>
          <p:cNvSpPr/>
          <p:nvPr>
            <p:custDataLst>
              <p:tags r:id="rId2"/>
            </p:custDataLst>
          </p:nvPr>
        </p:nvSpPr>
        <p:spPr>
          <a:xfrm>
            <a:off x="8024195" y="1836947"/>
            <a:ext cx="2694705" cy="73879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rPr>
              <a:t>中心简介</a:t>
            </a:r>
          </a:p>
          <a:p>
            <a:r>
              <a:rPr lang="en-US" altLang="zh-CN" sz="1600" dirty="0">
                <a:solidFill>
                  <a:schemeClr val="accent1"/>
                </a:solidFill>
                <a:latin typeface="Arial" panose="020B0604020202020204" pitchFamily="34" charset="0"/>
                <a:ea typeface="微软雅黑" panose="020B0503020204020204" pitchFamily="34" charset="-122"/>
                <a:sym typeface="Arial" panose="020B0604020202020204" pitchFamily="34" charset="0"/>
              </a:rPr>
              <a:t>INTRODUCTION</a:t>
            </a:r>
            <a:endParaRPr lang="zh-CN" altLang="en-US" sz="16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MH_Number_2"/>
          <p:cNvSpPr/>
          <p:nvPr>
            <p:custDataLst>
              <p:tags r:id="rId3"/>
            </p:custDataLst>
          </p:nvPr>
        </p:nvSpPr>
        <p:spPr>
          <a:xfrm>
            <a:off x="7406716" y="2974709"/>
            <a:ext cx="379646" cy="379646"/>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211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9" name="MH_Entry_2"/>
          <p:cNvSpPr/>
          <p:nvPr>
            <p:custDataLst>
              <p:tags r:id="rId4"/>
            </p:custDataLst>
          </p:nvPr>
        </p:nvSpPr>
        <p:spPr>
          <a:xfrm>
            <a:off x="8024195" y="2831947"/>
            <a:ext cx="2694705"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rPr>
              <a:t>基础设施</a:t>
            </a:r>
            <a:r>
              <a:rPr lang="en-US" altLang="zh-CN" sz="1600" dirty="0">
                <a:solidFill>
                  <a:schemeClr val="accent1"/>
                </a:solidFill>
                <a:latin typeface="Arial" panose="020B0604020202020204" pitchFamily="34" charset="0"/>
                <a:ea typeface="微软雅黑" panose="020B0503020204020204" pitchFamily="34" charset="-122"/>
                <a:sym typeface="Arial" panose="020B0604020202020204" pitchFamily="34" charset="0"/>
              </a:rPr>
              <a:t>INFRASTRUCTURE</a:t>
            </a:r>
          </a:p>
        </p:txBody>
      </p:sp>
      <p:sp>
        <p:nvSpPr>
          <p:cNvPr id="20" name="MH_Number_3"/>
          <p:cNvSpPr/>
          <p:nvPr>
            <p:custDataLst>
              <p:tags r:id="rId5"/>
            </p:custDataLst>
          </p:nvPr>
        </p:nvSpPr>
        <p:spPr>
          <a:xfrm>
            <a:off x="7406716" y="3969642"/>
            <a:ext cx="379646" cy="379646"/>
          </a:xfrm>
          <a:prstGeom prst="ellipse">
            <a:avLst/>
          </a:prstGeom>
          <a:solidFill>
            <a:schemeClr val="accent3"/>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endParaRPr lang="zh-CN" altLang="en-US" sz="211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3"/>
          <p:cNvSpPr/>
          <p:nvPr>
            <p:custDataLst>
              <p:tags r:id="rId6"/>
            </p:custDataLst>
          </p:nvPr>
        </p:nvSpPr>
        <p:spPr>
          <a:xfrm>
            <a:off x="8024195" y="3826816"/>
            <a:ext cx="2694705" cy="73879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rPr>
              <a:t>人员组成</a:t>
            </a:r>
            <a:endParaRPr lang="en-US" altLang="zh-CN" sz="32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p>
            <a:pPr lvl="0"/>
            <a:r>
              <a:rPr lang="en-US" altLang="zh-CN" sz="1600" dirty="0">
                <a:solidFill>
                  <a:schemeClr val="accent1"/>
                </a:solidFill>
                <a:latin typeface="Arial" panose="020B0604020202020204" pitchFamily="34" charset="0"/>
                <a:ea typeface="微软雅黑" panose="020B0503020204020204" pitchFamily="34" charset="-122"/>
                <a:sym typeface="Arial" panose="020B0604020202020204" pitchFamily="34" charset="0"/>
              </a:rPr>
              <a:t>STUFF STRUCTURE</a:t>
            </a:r>
            <a:endParaRPr lang="zh-CN" altLang="en-US" sz="16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MH_Number_4"/>
          <p:cNvSpPr/>
          <p:nvPr>
            <p:custDataLst>
              <p:tags r:id="rId7"/>
            </p:custDataLst>
          </p:nvPr>
        </p:nvSpPr>
        <p:spPr>
          <a:xfrm>
            <a:off x="7406716" y="4964576"/>
            <a:ext cx="379646" cy="379646"/>
          </a:xfrm>
          <a:prstGeom prst="ellipse">
            <a:avLst/>
          </a:prstGeom>
          <a:solidFill>
            <a:srgbClr val="36ABDC"/>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4</a:t>
            </a:r>
            <a:endParaRPr lang="zh-CN" altLang="en-US" sz="211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3" name="MH_Entry_4"/>
          <p:cNvSpPr/>
          <p:nvPr>
            <p:custDataLst>
              <p:tags r:id="rId8"/>
            </p:custDataLst>
          </p:nvPr>
        </p:nvSpPr>
        <p:spPr>
          <a:xfrm>
            <a:off x="8024195" y="4821749"/>
            <a:ext cx="2694705" cy="73879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3200" dirty="0">
                <a:solidFill>
                  <a:schemeClr val="accent1"/>
                </a:solidFill>
                <a:latin typeface="Arial" panose="020B0604020202020204" pitchFamily="34" charset="0"/>
                <a:ea typeface="微软雅黑" panose="020B0503020204020204" pitchFamily="34" charset="-122"/>
                <a:sym typeface="Arial" panose="020B0604020202020204" pitchFamily="34" charset="0"/>
              </a:rPr>
              <a:t>管理制度</a:t>
            </a:r>
          </a:p>
          <a:p>
            <a:pPr lvl="0"/>
            <a:r>
              <a:rPr lang="en-US" altLang="zh-CN" sz="1600" dirty="0">
                <a:solidFill>
                  <a:schemeClr val="accent1"/>
                </a:solidFill>
                <a:latin typeface="Arial" panose="020B0604020202020204" pitchFamily="34" charset="0"/>
                <a:ea typeface="微软雅黑" panose="020B0503020204020204" pitchFamily="34" charset="-122"/>
                <a:sym typeface="Arial" panose="020B0604020202020204" pitchFamily="34" charset="0"/>
              </a:rPr>
              <a:t>RULES AND REGULATIONS</a:t>
            </a:r>
          </a:p>
        </p:txBody>
      </p:sp>
      <p:sp>
        <p:nvSpPr>
          <p:cNvPr id="24" name="MH_Others_1"/>
          <p:cNvSpPr txBox="1"/>
          <p:nvPr>
            <p:custDataLst>
              <p:tags r:id="rId9"/>
            </p:custDataLst>
          </p:nvPr>
        </p:nvSpPr>
        <p:spPr>
          <a:xfrm>
            <a:off x="2392797" y="2697519"/>
            <a:ext cx="2626510" cy="1107996"/>
          </a:xfrm>
          <a:prstGeom prst="rect">
            <a:avLst/>
          </a:prstGeom>
          <a:noFill/>
        </p:spPr>
        <p:txBody>
          <a:bodyPr vert="horz" wrap="square" lIns="0" tIns="0" rIns="0" bIns="0" rtlCol="0" anchor="ctr" anchorCtr="0">
            <a:spAutoFit/>
          </a:bodyPr>
          <a:lstStyle/>
          <a:p>
            <a:pPr algn="ctr"/>
            <a:r>
              <a:rPr lang="zh-CN" altLang="en-US" sz="7200" b="1" dirty="0">
                <a:solidFill>
                  <a:schemeClr val="tx1"/>
                </a:solidFill>
                <a:latin typeface="Arial" panose="020B0604020202020204" pitchFamily="34" charset="0"/>
                <a:ea typeface="微软雅黑" panose="020B0503020204020204" pitchFamily="34" charset="-122"/>
                <a:sym typeface="Arial" panose="020B0604020202020204" pitchFamily="34" charset="0"/>
              </a:rPr>
              <a:t>目 录</a:t>
            </a:r>
          </a:p>
        </p:txBody>
      </p:sp>
      <p:sp>
        <p:nvSpPr>
          <p:cNvPr id="25" name="MH_Others_2"/>
          <p:cNvSpPr txBox="1"/>
          <p:nvPr>
            <p:custDataLst>
              <p:tags r:id="rId10"/>
            </p:custDataLst>
          </p:nvPr>
        </p:nvSpPr>
        <p:spPr>
          <a:xfrm>
            <a:off x="2541108" y="3875228"/>
            <a:ext cx="2329889" cy="430530"/>
          </a:xfrm>
          <a:prstGeom prst="rect">
            <a:avLst/>
          </a:prstGeom>
          <a:noFill/>
        </p:spPr>
        <p:txBody>
          <a:bodyPr vert="horz" wrap="square" lIns="0" tIns="0" rIns="0" bIns="0">
            <a:spAutoFit/>
          </a:bodyPr>
          <a:lstStyle/>
          <a:p>
            <a:pPr algn="ctr">
              <a:defRPr/>
            </a:pPr>
            <a:r>
              <a:rPr lang="en-US" altLang="zh-CN" sz="2800" dirty="0">
                <a:solidFill>
                  <a:schemeClr val="tx1"/>
                </a:solidFill>
                <a:latin typeface="Arial" panose="020B0604020202020204" pitchFamily="34" charset="0"/>
                <a:ea typeface="微软雅黑" panose="020B0503020204020204" pitchFamily="34" charset="-122"/>
                <a:sym typeface="Arial" panose="020B0604020202020204" pitchFamily="34" charset="0"/>
              </a:rPr>
              <a:t>CONTENTS</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ppt_x"/>
                                          </p:val>
                                        </p:tav>
                                        <p:tav tm="100000">
                                          <p:val>
                                            <p:strVal val="#ppt_x"/>
                                          </p:val>
                                        </p:tav>
                                      </p:tavLst>
                                    </p:anim>
                                    <p:anim calcmode="lin" valueType="num">
                                      <p:cBhvr additive="base">
                                        <p:cTn id="8" dur="1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4" accel="4000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500" fill="hold"/>
                                        <p:tgtEl>
                                          <p:spTgt spid="28"/>
                                        </p:tgtEl>
                                        <p:attrNameLst>
                                          <p:attrName>ppt_x</p:attrName>
                                        </p:attrNameLst>
                                      </p:cBhvr>
                                      <p:tavLst>
                                        <p:tav tm="0">
                                          <p:val>
                                            <p:strVal val="#ppt_x"/>
                                          </p:val>
                                        </p:tav>
                                        <p:tav tm="100000">
                                          <p:val>
                                            <p:strVal val="#ppt_x"/>
                                          </p:val>
                                        </p:tav>
                                      </p:tavLst>
                                    </p:anim>
                                    <p:anim calcmode="lin" valueType="num">
                                      <p:cBhvr additive="base">
                                        <p:cTn id="12" dur="1500" fill="hold"/>
                                        <p:tgtEl>
                                          <p:spTgt spid="28"/>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24"/>
                                        </p:tgtEl>
                                        <p:attrNameLst>
                                          <p:attrName>style.visibility</p:attrName>
                                        </p:attrNameLst>
                                      </p:cBhvr>
                                      <p:to>
                                        <p:strVal val="visible"/>
                                      </p:to>
                                    </p:set>
                                    <p:anim by="(-#ppt_w*2)" calcmode="lin" valueType="num">
                                      <p:cBhvr rctx="PPT">
                                        <p:cTn id="16" dur="250" autoRev="1" fill="hold">
                                          <p:stCondLst>
                                            <p:cond delay="0"/>
                                          </p:stCondLst>
                                        </p:cTn>
                                        <p:tgtEl>
                                          <p:spTgt spid="24"/>
                                        </p:tgtEl>
                                        <p:attrNameLst>
                                          <p:attrName>ppt_w</p:attrName>
                                        </p:attrNameLst>
                                      </p:cBhvr>
                                    </p:anim>
                                    <p:anim by="(#ppt_w*0.50)" calcmode="lin" valueType="num">
                                      <p:cBhvr>
                                        <p:cTn id="17" dur="250" decel="50000" autoRev="1" fill="hold">
                                          <p:stCondLst>
                                            <p:cond delay="0"/>
                                          </p:stCondLst>
                                        </p:cTn>
                                        <p:tgtEl>
                                          <p:spTgt spid="24"/>
                                        </p:tgtEl>
                                        <p:attrNameLst>
                                          <p:attrName>ppt_x</p:attrName>
                                        </p:attrNameLst>
                                      </p:cBhvr>
                                    </p:anim>
                                    <p:anim from="(-#ppt_h/2)" to="(#ppt_y)" calcmode="lin" valueType="num">
                                      <p:cBhvr>
                                        <p:cTn id="18" dur="500" fill="hold">
                                          <p:stCondLst>
                                            <p:cond delay="0"/>
                                          </p:stCondLst>
                                        </p:cTn>
                                        <p:tgtEl>
                                          <p:spTgt spid="24"/>
                                        </p:tgtEl>
                                        <p:attrNameLst>
                                          <p:attrName>ppt_y</p:attrName>
                                        </p:attrNameLst>
                                      </p:cBhvr>
                                    </p:anim>
                                    <p:animRot by="21600000">
                                      <p:cBhvr>
                                        <p:cTn id="19" dur="500" fill="hold">
                                          <p:stCondLst>
                                            <p:cond delay="0"/>
                                          </p:stCondLst>
                                        </p:cTn>
                                        <p:tgtEl>
                                          <p:spTgt spid="24"/>
                                        </p:tgtEl>
                                        <p:attrNameLst>
                                          <p:attrName>r</p:attrName>
                                        </p:attrNameLst>
                                      </p:cBhvr>
                                    </p:animRot>
                                  </p:childTnLst>
                                </p:cTn>
                              </p:par>
                              <p:par>
                                <p:cTn id="20" presetID="56" presetClass="entr" presetSubtype="0" fill="hold" grpId="0" nodeType="with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by="(-#ppt_w*2)" calcmode="lin" valueType="num">
                                      <p:cBhvr rctx="PPT">
                                        <p:cTn id="22" dur="250" autoRev="1" fill="hold">
                                          <p:stCondLst>
                                            <p:cond delay="0"/>
                                          </p:stCondLst>
                                        </p:cTn>
                                        <p:tgtEl>
                                          <p:spTgt spid="25"/>
                                        </p:tgtEl>
                                        <p:attrNameLst>
                                          <p:attrName>ppt_w</p:attrName>
                                        </p:attrNameLst>
                                      </p:cBhvr>
                                    </p:anim>
                                    <p:anim by="(#ppt_w*0.50)" calcmode="lin" valueType="num">
                                      <p:cBhvr>
                                        <p:cTn id="23" dur="250" decel="50000" autoRev="1" fill="hold">
                                          <p:stCondLst>
                                            <p:cond delay="0"/>
                                          </p:stCondLst>
                                        </p:cTn>
                                        <p:tgtEl>
                                          <p:spTgt spid="25"/>
                                        </p:tgtEl>
                                        <p:attrNameLst>
                                          <p:attrName>ppt_x</p:attrName>
                                        </p:attrNameLst>
                                      </p:cBhvr>
                                    </p:anim>
                                    <p:anim from="(-#ppt_h/2)" to="(#ppt_y)" calcmode="lin" valueType="num">
                                      <p:cBhvr>
                                        <p:cTn id="24" dur="500" fill="hold">
                                          <p:stCondLst>
                                            <p:cond delay="0"/>
                                          </p:stCondLst>
                                        </p:cTn>
                                        <p:tgtEl>
                                          <p:spTgt spid="25"/>
                                        </p:tgtEl>
                                        <p:attrNameLst>
                                          <p:attrName>ppt_y</p:attrName>
                                        </p:attrNameLst>
                                      </p:cBhvr>
                                    </p:anim>
                                    <p:animRot by="21600000">
                                      <p:cBhvr>
                                        <p:cTn id="25" dur="500" fill="hold">
                                          <p:stCondLst>
                                            <p:cond delay="0"/>
                                          </p:stCondLst>
                                        </p:cTn>
                                        <p:tgtEl>
                                          <p:spTgt spid="25"/>
                                        </p:tgtEl>
                                        <p:attrNameLst>
                                          <p:attrName>r</p:attrName>
                                        </p:attrNameLst>
                                      </p:cBhvr>
                                    </p:animRot>
                                  </p:childTnLst>
                                </p:cTn>
                              </p:par>
                            </p:childTnLst>
                          </p:cTn>
                        </p:par>
                        <p:par>
                          <p:cTn id="26" fill="hold">
                            <p:stCondLst>
                              <p:cond delay="85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par>
                          <p:cTn id="47" fill="hold">
                            <p:stCondLst>
                              <p:cond delay="1350"/>
                            </p:stCondLst>
                            <p:childTnLst>
                              <p:par>
                                <p:cTn id="48" presetID="22" presetClass="entr" presetSubtype="4"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16" grpId="0" animBg="1"/>
      <p:bldP spid="17" grpId="0"/>
      <p:bldP spid="18" grpId="0" bldLvl="0" animBg="1"/>
      <p:bldP spid="19" grpId="0" bldLvl="0" animBg="1"/>
      <p:bldP spid="20" grpId="0" animBg="1"/>
      <p:bldP spid="21" grpId="0"/>
      <p:bldP spid="22" grpId="0" bldLvl="0" animBg="1"/>
      <p:bldP spid="23" grpId="0" bldLvl="0" animBg="1"/>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3"/>
          <p:cNvGrpSpPr/>
          <p:nvPr/>
        </p:nvGrpSpPr>
        <p:grpSpPr>
          <a:xfrm>
            <a:off x="539014" y="726011"/>
            <a:ext cx="11780723" cy="0"/>
            <a:chOff x="503625" y="726011"/>
            <a:chExt cx="11780723" cy="0"/>
          </a:xfrm>
        </p:grpSpPr>
        <p:cxnSp>
          <p:nvCxnSpPr>
            <p:cNvPr id="25" name="直接连接符 24"/>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9"/>
          <p:cNvGrpSpPr/>
          <p:nvPr/>
        </p:nvGrpSpPr>
        <p:grpSpPr>
          <a:xfrm>
            <a:off x="4643425" y="375965"/>
            <a:ext cx="3843065" cy="756000"/>
            <a:chOff x="4746472" y="1120509"/>
            <a:chExt cx="3843065" cy="756000"/>
          </a:xfrm>
        </p:grpSpPr>
        <p:sp>
          <p:nvSpPr>
            <p:cNvPr id="36" name="文本框 35"/>
            <p:cNvSpPr txBox="1"/>
            <p:nvPr/>
          </p:nvSpPr>
          <p:spPr>
            <a:xfrm>
              <a:off x="5532290" y="1236899"/>
              <a:ext cx="3057247"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福利伦理审查要点</a:t>
              </a:r>
            </a:p>
          </p:txBody>
        </p:sp>
        <p:grpSp>
          <p:nvGrpSpPr>
            <p:cNvPr id="6" name="组合 42"/>
            <p:cNvGrpSpPr/>
            <p:nvPr/>
          </p:nvGrpSpPr>
          <p:grpSpPr>
            <a:xfrm>
              <a:off x="4746472" y="1120509"/>
              <a:ext cx="756000" cy="756000"/>
              <a:chOff x="6907626" y="2083074"/>
              <a:chExt cx="868011" cy="868011"/>
            </a:xfrm>
          </p:grpSpPr>
          <p:sp>
            <p:nvSpPr>
              <p:cNvPr id="44" name="Freeform 17"/>
              <p:cNvSpPr/>
              <p:nvPr/>
            </p:nvSpPr>
            <p:spPr bwMode="auto">
              <a:xfrm>
                <a:off x="7134569" y="2318581"/>
                <a:ext cx="398221" cy="242847"/>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8"/>
              <p:cNvSpPr/>
              <p:nvPr/>
            </p:nvSpPr>
            <p:spPr bwMode="auto">
              <a:xfrm>
                <a:off x="7084408" y="2598130"/>
                <a:ext cx="508940" cy="85027"/>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19"/>
              <p:cNvSpPr>
                <a:spLocks noEditPoints="1"/>
              </p:cNvSpPr>
              <p:nvPr/>
            </p:nvSpPr>
            <p:spPr bwMode="auto">
              <a:xfrm>
                <a:off x="7114382" y="2302676"/>
                <a:ext cx="438593" cy="274656"/>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20"/>
              <p:cNvSpPr>
                <a:spLocks noEditPoints="1"/>
              </p:cNvSpPr>
              <p:nvPr/>
            </p:nvSpPr>
            <p:spPr bwMode="auto">
              <a:xfrm>
                <a:off x="7072786" y="2590789"/>
                <a:ext cx="537690" cy="93591"/>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21"/>
              <p:cNvSpPr/>
              <p:nvPr/>
            </p:nvSpPr>
            <p:spPr bwMode="auto">
              <a:xfrm>
                <a:off x="7069728" y="2697838"/>
                <a:ext cx="543806" cy="25692"/>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22"/>
              <p:cNvSpPr>
                <a:spLocks noEditPoints="1"/>
              </p:cNvSpPr>
              <p:nvPr/>
            </p:nvSpPr>
            <p:spPr bwMode="auto">
              <a:xfrm>
                <a:off x="6907626" y="2083074"/>
                <a:ext cx="868011" cy="868011"/>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2" name="文本框 1"/>
          <p:cNvSpPr txBox="1"/>
          <p:nvPr/>
        </p:nvSpPr>
        <p:spPr>
          <a:xfrm>
            <a:off x="1428715" y="1758937"/>
            <a:ext cx="10930014" cy="3108543"/>
          </a:xfrm>
          <a:prstGeom prst="rect">
            <a:avLst/>
          </a:prstGeom>
          <a:noFill/>
        </p:spPr>
        <p:txBody>
          <a:bodyPr wrap="square" rtlCol="0">
            <a:spAutoFit/>
          </a:bodyPr>
          <a:lstStyle/>
          <a:p>
            <a:r>
              <a:rPr lang="zh-CN" altLang="en-US" sz="2800" b="1" dirty="0">
                <a:solidFill>
                  <a:schemeClr val="bg2">
                    <a:lumMod val="50000"/>
                  </a:schemeClr>
                </a:solidFill>
                <a:latin typeface="+mn-ea"/>
                <a:ea typeface="+mn-ea"/>
              </a:rPr>
              <a:t>⑴是否遵循“</a:t>
            </a:r>
            <a:r>
              <a:rPr lang="en-US" altLang="zh-CN" sz="2800" b="1" dirty="0">
                <a:solidFill>
                  <a:schemeClr val="bg2">
                    <a:lumMod val="50000"/>
                  </a:schemeClr>
                </a:solidFill>
                <a:latin typeface="+mn-ea"/>
                <a:ea typeface="+mn-ea"/>
              </a:rPr>
              <a:t>3R</a:t>
            </a:r>
            <a:r>
              <a:rPr lang="zh-CN" altLang="en-US" sz="2800" b="1" dirty="0">
                <a:solidFill>
                  <a:schemeClr val="bg2">
                    <a:lumMod val="50000"/>
                  </a:schemeClr>
                </a:solidFill>
                <a:latin typeface="+mn-ea"/>
                <a:ea typeface="+mn-ea"/>
              </a:rPr>
              <a:t>”</a:t>
            </a:r>
            <a:r>
              <a:rPr lang="en-US" altLang="zh-CN" sz="2800" b="1" dirty="0">
                <a:solidFill>
                  <a:schemeClr val="bg2">
                    <a:lumMod val="50000"/>
                  </a:schemeClr>
                </a:solidFill>
                <a:latin typeface="+mn-ea"/>
                <a:ea typeface="+mn-ea"/>
              </a:rPr>
              <a:t> </a:t>
            </a:r>
            <a:r>
              <a:rPr lang="zh-CN" altLang="en-US" sz="2800" b="1" dirty="0">
                <a:solidFill>
                  <a:schemeClr val="bg2">
                    <a:lumMod val="50000"/>
                  </a:schemeClr>
                </a:solidFill>
                <a:latin typeface="+mn-ea"/>
                <a:ea typeface="+mn-ea"/>
              </a:rPr>
              <a:t>原则，即“减少、替代、优化”原则</a:t>
            </a:r>
            <a:endParaRPr lang="en-US" altLang="zh-CN" sz="2800" b="1" dirty="0">
              <a:solidFill>
                <a:schemeClr val="bg2">
                  <a:lumMod val="50000"/>
                </a:schemeClr>
              </a:solidFill>
              <a:latin typeface="+mn-ea"/>
              <a:ea typeface="+mn-ea"/>
            </a:endParaRPr>
          </a:p>
          <a:p>
            <a:endParaRPr lang="en-US" altLang="zh-CN" sz="2800" b="1" dirty="0">
              <a:solidFill>
                <a:schemeClr val="bg2">
                  <a:lumMod val="50000"/>
                </a:schemeClr>
              </a:solidFill>
              <a:latin typeface="+mn-ea"/>
              <a:ea typeface="+mn-ea"/>
            </a:endParaRPr>
          </a:p>
          <a:p>
            <a:r>
              <a:rPr lang="zh-CN" altLang="en-US" sz="2800" b="1" dirty="0">
                <a:solidFill>
                  <a:schemeClr val="bg2">
                    <a:lumMod val="50000"/>
                  </a:schemeClr>
                </a:solidFill>
                <a:latin typeface="+mn-ea"/>
                <a:ea typeface="+mn-ea"/>
              </a:rPr>
              <a:t>⑵中心接收常规性的动物实验，对于放射性、感染性、化学毒性等特殊动物实验没有接收资格，严禁实验人员私下开展感染性或具有潜在感染风险的动物实验</a:t>
            </a:r>
            <a:endParaRPr lang="en-US" altLang="zh-CN" sz="2800" b="1" dirty="0">
              <a:solidFill>
                <a:schemeClr val="bg2">
                  <a:lumMod val="50000"/>
                </a:schemeClr>
              </a:solidFill>
              <a:latin typeface="+mn-ea"/>
              <a:ea typeface="+mn-ea"/>
            </a:endParaRPr>
          </a:p>
          <a:p>
            <a:endParaRPr lang="en-US" altLang="zh-CN" sz="2800" b="1" dirty="0">
              <a:solidFill>
                <a:schemeClr val="bg2">
                  <a:lumMod val="50000"/>
                </a:schemeClr>
              </a:solidFill>
              <a:latin typeface="+mn-ea"/>
              <a:ea typeface="+mn-ea"/>
            </a:endParaRPr>
          </a:p>
          <a:p>
            <a:r>
              <a:rPr lang="zh-CN" altLang="en-US" sz="2800" b="1" dirty="0">
                <a:solidFill>
                  <a:schemeClr val="bg2">
                    <a:lumMod val="50000"/>
                  </a:schemeClr>
                </a:solidFill>
                <a:latin typeface="+mn-ea"/>
                <a:ea typeface="+mn-ea"/>
              </a:rPr>
              <a:t>⑶实验结束后，是否人道主义结束实验动物生命</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9014" y="726011"/>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4907849" y="375965"/>
            <a:ext cx="3177710" cy="756000"/>
            <a:chOff x="4746472" y="1120509"/>
            <a:chExt cx="3177710" cy="756000"/>
          </a:xfrm>
        </p:grpSpPr>
        <p:sp>
          <p:nvSpPr>
            <p:cNvPr id="6" name="文本框 5"/>
            <p:cNvSpPr txBox="1"/>
            <p:nvPr/>
          </p:nvSpPr>
          <p:spPr>
            <a:xfrm>
              <a:off x="5585080" y="1236899"/>
              <a:ext cx="2339102"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设施运行管理</a:t>
              </a:r>
            </a:p>
          </p:txBody>
        </p:sp>
        <p:grpSp>
          <p:nvGrpSpPr>
            <p:cNvPr id="7" name="组合 6"/>
            <p:cNvGrpSpPr/>
            <p:nvPr/>
          </p:nvGrpSpPr>
          <p:grpSpPr>
            <a:xfrm>
              <a:off x="4746472" y="1120509"/>
              <a:ext cx="756000" cy="756000"/>
              <a:chOff x="6907626" y="2083074"/>
              <a:chExt cx="868011" cy="868011"/>
            </a:xfrm>
          </p:grpSpPr>
          <p:sp>
            <p:nvSpPr>
              <p:cNvPr id="8" name="Freeform 17"/>
              <p:cNvSpPr/>
              <p:nvPr/>
            </p:nvSpPr>
            <p:spPr bwMode="auto">
              <a:xfrm>
                <a:off x="7134569" y="2318581"/>
                <a:ext cx="398221" cy="242847"/>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18"/>
              <p:cNvSpPr/>
              <p:nvPr/>
            </p:nvSpPr>
            <p:spPr bwMode="auto">
              <a:xfrm>
                <a:off x="7084408" y="2598130"/>
                <a:ext cx="508940" cy="85027"/>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19"/>
              <p:cNvSpPr>
                <a:spLocks noEditPoints="1"/>
              </p:cNvSpPr>
              <p:nvPr/>
            </p:nvSpPr>
            <p:spPr bwMode="auto">
              <a:xfrm>
                <a:off x="7114382" y="2302676"/>
                <a:ext cx="438593" cy="274656"/>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20"/>
              <p:cNvSpPr>
                <a:spLocks noEditPoints="1"/>
              </p:cNvSpPr>
              <p:nvPr/>
            </p:nvSpPr>
            <p:spPr bwMode="auto">
              <a:xfrm>
                <a:off x="7072786" y="2590789"/>
                <a:ext cx="537690" cy="93591"/>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21"/>
              <p:cNvSpPr/>
              <p:nvPr/>
            </p:nvSpPr>
            <p:spPr bwMode="auto">
              <a:xfrm>
                <a:off x="7069728" y="2697838"/>
                <a:ext cx="543806" cy="25692"/>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2"/>
              <p:cNvSpPr>
                <a:spLocks noEditPoints="1"/>
              </p:cNvSpPr>
              <p:nvPr/>
            </p:nvSpPr>
            <p:spPr bwMode="auto">
              <a:xfrm>
                <a:off x="6907626" y="2083074"/>
                <a:ext cx="868011" cy="868011"/>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aphicFrame>
        <p:nvGraphicFramePr>
          <p:cNvPr id="14" name="表格 13"/>
          <p:cNvGraphicFramePr>
            <a:graphicFrameLocks noGrp="1"/>
          </p:cNvGraphicFramePr>
          <p:nvPr/>
        </p:nvGraphicFramePr>
        <p:xfrm>
          <a:off x="1330366" y="1312157"/>
          <a:ext cx="4349214" cy="5537541"/>
        </p:xfrm>
        <a:graphic>
          <a:graphicData uri="http://schemas.openxmlformats.org/drawingml/2006/table">
            <a:tbl>
              <a:tblPr>
                <a:tableStyleId>{9DCAF9ED-07DC-4A11-8D7F-57B35C25682E}</a:tableStyleId>
              </a:tblPr>
              <a:tblGrid>
                <a:gridCol w="1127574">
                  <a:extLst>
                    <a:ext uri="{9D8B030D-6E8A-4147-A177-3AD203B41FA5}">
                      <a16:colId xmlns="" xmlns:a16="http://schemas.microsoft.com/office/drawing/2014/main" val="20000"/>
                    </a:ext>
                  </a:extLst>
                </a:gridCol>
                <a:gridCol w="3221640">
                  <a:extLst>
                    <a:ext uri="{9D8B030D-6E8A-4147-A177-3AD203B41FA5}">
                      <a16:colId xmlns="" xmlns:a16="http://schemas.microsoft.com/office/drawing/2014/main" val="20001"/>
                    </a:ext>
                  </a:extLst>
                </a:gridCol>
              </a:tblGrid>
              <a:tr h="0">
                <a:tc gridSpan="2">
                  <a:txBody>
                    <a:bodyPr/>
                    <a:lstStyle/>
                    <a:p>
                      <a:pPr algn="ctr" fontAlgn="ctr"/>
                      <a:r>
                        <a:rPr lang="en-US" sz="1800" b="1" u="none" strike="noStrike" dirty="0">
                          <a:solidFill>
                            <a:schemeClr val="bg1"/>
                          </a:solidFill>
                          <a:effectLst/>
                        </a:rPr>
                        <a:t>SOP</a:t>
                      </a:r>
                      <a:endParaRPr lang="en-US" sz="1800" b="1" i="0" u="none" strike="noStrike" dirty="0">
                        <a:solidFill>
                          <a:schemeClr val="bg1"/>
                        </a:solidFill>
                        <a:effectLst/>
                        <a:latin typeface="等线 Light" panose="02010600030101010101" pitchFamily="2" charset="-122"/>
                        <a:ea typeface="等线 Light" panose="02010600030101010101" pitchFamily="2" charset="-122"/>
                      </a:endParaRPr>
                    </a:p>
                  </a:txBody>
                  <a:tcPr marL="9525" marR="9525" marT="9525" marB="0" anchor="ctr">
                    <a:solidFill>
                      <a:schemeClr val="accent2"/>
                    </a:solidFill>
                  </a:tcPr>
                </a:tc>
                <a:tc hMerge="1">
                  <a:txBody>
                    <a:bodyPr/>
                    <a:lstStyle/>
                    <a:p>
                      <a:endParaRPr lang="zh-CN"/>
                    </a:p>
                  </a:txBody>
                  <a:tcPr/>
                </a:tc>
                <a:extLst>
                  <a:ext uri="{0D108BD9-81ED-4DB2-BD59-A6C34878D82A}">
                    <a16:rowId xmlns="" xmlns:a16="http://schemas.microsoft.com/office/drawing/2014/main" val="10000"/>
                  </a:ext>
                </a:extLst>
              </a:tr>
              <a:tr h="218904">
                <a:tc>
                  <a:txBody>
                    <a:bodyPr/>
                    <a:lstStyle/>
                    <a:p>
                      <a:pPr algn="l" fontAlgn="ctr"/>
                      <a:r>
                        <a:rPr lang="en-US" sz="1200" u="none" strike="noStrike" dirty="0">
                          <a:effectLst/>
                        </a:rPr>
                        <a:t>SOPLAB000</a:t>
                      </a:r>
                      <a:endParaRPr lang="en-US" sz="1200" b="0" i="0" u="none" strike="noStrike" dirty="0">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dirty="0">
                          <a:effectLst/>
                        </a:rPr>
                        <a:t>屏障</a:t>
                      </a:r>
                      <a:r>
                        <a:rPr lang="en-US" sz="1200" u="none" strike="noStrike" dirty="0">
                          <a:effectLst/>
                        </a:rPr>
                        <a:t>SOP</a:t>
                      </a:r>
                      <a:r>
                        <a:rPr lang="zh-CN" altLang="en-US" sz="1200" u="none" strike="noStrike" dirty="0">
                          <a:effectLst/>
                        </a:rPr>
                        <a:t>的制定、管理与使用要求</a:t>
                      </a:r>
                      <a:endParaRPr lang="zh-CN" altLang="en-US" sz="1200" b="0" i="0" u="none" strike="noStrike" dirty="0">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1"/>
                  </a:ext>
                </a:extLst>
              </a:tr>
              <a:tr h="218904">
                <a:tc>
                  <a:txBody>
                    <a:bodyPr/>
                    <a:lstStyle/>
                    <a:p>
                      <a:pPr algn="l" fontAlgn="ctr"/>
                      <a:r>
                        <a:rPr lang="en-US" sz="1200" u="none" strike="noStrike">
                          <a:effectLst/>
                        </a:rPr>
                        <a:t>SOPLAB001</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动物实验伦理审查程序与要求</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2"/>
                  </a:ext>
                </a:extLst>
              </a:tr>
              <a:tr h="218904">
                <a:tc>
                  <a:txBody>
                    <a:bodyPr/>
                    <a:lstStyle/>
                    <a:p>
                      <a:pPr algn="l" fontAlgn="ctr"/>
                      <a:r>
                        <a:rPr lang="en-US" sz="1200" u="none" strike="noStrike">
                          <a:effectLst/>
                        </a:rPr>
                        <a:t>SOPLAB002</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dirty="0">
                          <a:effectLst/>
                        </a:rPr>
                        <a:t>屏障设施的内环境管理</a:t>
                      </a:r>
                      <a:endParaRPr lang="zh-CN" altLang="en-US" sz="1200" b="0" i="0" u="none" strike="noStrike" dirty="0">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3"/>
                  </a:ext>
                </a:extLst>
              </a:tr>
              <a:tr h="218904">
                <a:tc>
                  <a:txBody>
                    <a:bodyPr/>
                    <a:lstStyle/>
                    <a:p>
                      <a:pPr algn="l" fontAlgn="ctr"/>
                      <a:r>
                        <a:rPr lang="en-US" sz="1200" u="none" strike="noStrike">
                          <a:effectLst/>
                        </a:rPr>
                        <a:t>SOPLAB003</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人员进出屏障设施程序</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4"/>
                  </a:ext>
                </a:extLst>
              </a:tr>
              <a:tr h="218904">
                <a:tc>
                  <a:txBody>
                    <a:bodyPr/>
                    <a:lstStyle/>
                    <a:p>
                      <a:pPr algn="l" fontAlgn="ctr"/>
                      <a:r>
                        <a:rPr lang="en-US" sz="1200" u="none" strike="noStrike">
                          <a:effectLst/>
                        </a:rPr>
                        <a:t>SOPLAB004</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dirty="0">
                          <a:effectLst/>
                        </a:rPr>
                        <a:t>大鼠、小鼠进出屏障设施的通过程序</a:t>
                      </a:r>
                      <a:endParaRPr lang="zh-CN" altLang="en-US" sz="1200" b="0" i="0" u="none" strike="noStrike" dirty="0">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5"/>
                  </a:ext>
                </a:extLst>
              </a:tr>
              <a:tr h="218904">
                <a:tc>
                  <a:txBody>
                    <a:bodyPr/>
                    <a:lstStyle/>
                    <a:p>
                      <a:pPr algn="l" fontAlgn="ctr"/>
                      <a:r>
                        <a:rPr lang="en-US" sz="1200" u="none" strike="noStrike">
                          <a:effectLst/>
                        </a:rPr>
                        <a:t>SOPLAB005</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dirty="0">
                          <a:effectLst/>
                        </a:rPr>
                        <a:t>物品进出屏障设施程序</a:t>
                      </a:r>
                      <a:endParaRPr lang="zh-CN" altLang="en-US" sz="1200" b="0" i="0" u="none" strike="noStrike" dirty="0">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6"/>
                  </a:ext>
                </a:extLst>
              </a:tr>
              <a:tr h="218904">
                <a:tc>
                  <a:txBody>
                    <a:bodyPr/>
                    <a:lstStyle/>
                    <a:p>
                      <a:pPr algn="l" fontAlgn="ctr"/>
                      <a:r>
                        <a:rPr lang="en-US" sz="1200" u="none" strike="noStrike">
                          <a:effectLst/>
                        </a:rPr>
                        <a:t>SOPLAB012</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实验动物中心突发事件应急管理</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7"/>
                  </a:ext>
                </a:extLst>
              </a:tr>
              <a:tr h="218904">
                <a:tc>
                  <a:txBody>
                    <a:bodyPr/>
                    <a:lstStyle/>
                    <a:p>
                      <a:pPr algn="l" fontAlgn="ctr"/>
                      <a:r>
                        <a:rPr lang="en-US" sz="1200" u="none" strike="noStrike">
                          <a:effectLst/>
                        </a:rPr>
                        <a:t>SOPLAB013</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dirty="0">
                          <a:effectLst/>
                        </a:rPr>
                        <a:t>废弃物及动物尸体处理</a:t>
                      </a:r>
                      <a:endParaRPr lang="zh-CN" altLang="en-US" sz="1200" b="0" i="0" u="none" strike="noStrike" dirty="0">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8"/>
                  </a:ext>
                </a:extLst>
              </a:tr>
              <a:tr h="218904">
                <a:tc>
                  <a:txBody>
                    <a:bodyPr/>
                    <a:lstStyle/>
                    <a:p>
                      <a:pPr algn="l" fontAlgn="ctr"/>
                      <a:r>
                        <a:rPr lang="en-US" sz="1200" u="none" strike="noStrike">
                          <a:effectLst/>
                        </a:rPr>
                        <a:t>SOPLAB014</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动物实验人员资质认定</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9"/>
                  </a:ext>
                </a:extLst>
              </a:tr>
              <a:tr h="218904">
                <a:tc>
                  <a:txBody>
                    <a:bodyPr/>
                    <a:lstStyle/>
                    <a:p>
                      <a:pPr algn="l" fontAlgn="ctr"/>
                      <a:r>
                        <a:rPr lang="en-US" sz="1200" u="none" strike="noStrike">
                          <a:effectLst/>
                        </a:rPr>
                        <a:t>SOPLAB015</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屏障环境实验室清洁消毒程序</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0"/>
                  </a:ext>
                </a:extLst>
              </a:tr>
              <a:tr h="218904">
                <a:tc>
                  <a:txBody>
                    <a:bodyPr/>
                    <a:lstStyle/>
                    <a:p>
                      <a:pPr algn="l" fontAlgn="ctr"/>
                      <a:r>
                        <a:rPr lang="en-US" sz="1200" u="none" strike="noStrike">
                          <a:effectLst/>
                        </a:rPr>
                        <a:t>SOPLAB018</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实验室人员工作制度</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1"/>
                  </a:ext>
                </a:extLst>
              </a:tr>
              <a:tr h="218904">
                <a:tc>
                  <a:txBody>
                    <a:bodyPr/>
                    <a:lstStyle/>
                    <a:p>
                      <a:pPr algn="l" fontAlgn="ctr"/>
                      <a:r>
                        <a:rPr lang="en-US" sz="1200" u="none" strike="noStrike">
                          <a:effectLst/>
                        </a:rPr>
                        <a:t>SOPLAB020</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实验动物接受程序</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2"/>
                  </a:ext>
                </a:extLst>
              </a:tr>
              <a:tr h="218904">
                <a:tc>
                  <a:txBody>
                    <a:bodyPr/>
                    <a:lstStyle/>
                    <a:p>
                      <a:pPr algn="l" fontAlgn="ctr"/>
                      <a:r>
                        <a:rPr lang="en-US" sz="1200" u="none" strike="noStrike">
                          <a:effectLst/>
                        </a:rPr>
                        <a:t>SOPLAB021</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废弃物运出程序</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3"/>
                  </a:ext>
                </a:extLst>
              </a:tr>
              <a:tr h="218904">
                <a:tc>
                  <a:txBody>
                    <a:bodyPr/>
                    <a:lstStyle/>
                    <a:p>
                      <a:pPr algn="l" fontAlgn="ctr"/>
                      <a:r>
                        <a:rPr lang="en-US" sz="1200" u="none" strike="noStrike">
                          <a:effectLst/>
                        </a:rPr>
                        <a:t>SOPLAB022</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动物实验室废弃物处理程序</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4"/>
                  </a:ext>
                </a:extLst>
              </a:tr>
              <a:tr h="218904">
                <a:tc>
                  <a:txBody>
                    <a:bodyPr/>
                    <a:lstStyle/>
                    <a:p>
                      <a:pPr algn="l" fontAlgn="ctr"/>
                      <a:r>
                        <a:rPr lang="en-US" sz="1200" u="none" strike="noStrike">
                          <a:effectLst/>
                        </a:rPr>
                        <a:t>SOPLAB023</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动物实验室安全工作制度</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5"/>
                  </a:ext>
                </a:extLst>
              </a:tr>
              <a:tr h="218904">
                <a:tc>
                  <a:txBody>
                    <a:bodyPr/>
                    <a:lstStyle/>
                    <a:p>
                      <a:pPr algn="l" fontAlgn="ctr"/>
                      <a:r>
                        <a:rPr lang="en-US" sz="1200" u="none" strike="noStrike">
                          <a:effectLst/>
                        </a:rPr>
                        <a:t>SOPLAB028</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死亡及发病动物处理</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6"/>
                  </a:ext>
                </a:extLst>
              </a:tr>
              <a:tr h="218904">
                <a:tc>
                  <a:txBody>
                    <a:bodyPr/>
                    <a:lstStyle/>
                    <a:p>
                      <a:pPr algn="l" fontAlgn="ctr"/>
                      <a:r>
                        <a:rPr lang="en-US" sz="1200" u="none" strike="noStrike">
                          <a:effectLst/>
                        </a:rPr>
                        <a:t>SOPLAB029</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剩余动物处理与实验动物处死程序</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7"/>
                  </a:ext>
                </a:extLst>
              </a:tr>
              <a:tr h="218904">
                <a:tc>
                  <a:txBody>
                    <a:bodyPr/>
                    <a:lstStyle/>
                    <a:p>
                      <a:pPr algn="l" fontAlgn="ctr"/>
                      <a:r>
                        <a:rPr lang="en-US" sz="1200" u="none" strike="noStrike">
                          <a:effectLst/>
                        </a:rPr>
                        <a:t>SOPLAB032</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en-US" sz="1200" u="none" strike="noStrike">
                          <a:effectLst/>
                        </a:rPr>
                        <a:t>IVC</a:t>
                      </a:r>
                      <a:r>
                        <a:rPr lang="zh-CN" altLang="en-US" sz="1200" u="none" strike="noStrike">
                          <a:effectLst/>
                        </a:rPr>
                        <a:t>操作方法</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8"/>
                  </a:ext>
                </a:extLst>
              </a:tr>
              <a:tr h="218904">
                <a:tc>
                  <a:txBody>
                    <a:bodyPr/>
                    <a:lstStyle/>
                    <a:p>
                      <a:pPr algn="l" fontAlgn="ctr"/>
                      <a:r>
                        <a:rPr lang="en-US" sz="1200" u="none" strike="noStrike">
                          <a:effectLst/>
                        </a:rPr>
                        <a:t>SOPLAB035</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实验动物验收程序</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9"/>
                  </a:ext>
                </a:extLst>
              </a:tr>
              <a:tr h="218904">
                <a:tc>
                  <a:txBody>
                    <a:bodyPr/>
                    <a:lstStyle/>
                    <a:p>
                      <a:pPr algn="l" fontAlgn="ctr"/>
                      <a:r>
                        <a:rPr lang="en-US" sz="1200" u="none" strike="noStrike">
                          <a:effectLst/>
                        </a:rPr>
                        <a:t>SOPLAB036</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实验动物合格证管理</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20"/>
                  </a:ext>
                </a:extLst>
              </a:tr>
              <a:tr h="218904">
                <a:tc>
                  <a:txBody>
                    <a:bodyPr/>
                    <a:lstStyle/>
                    <a:p>
                      <a:pPr algn="l" fontAlgn="ctr"/>
                      <a:r>
                        <a:rPr lang="en-US" sz="1200" u="none" strike="noStrike">
                          <a:effectLst/>
                        </a:rPr>
                        <a:t>SOPLAB037</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大鼠的饲养管理</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21"/>
                  </a:ext>
                </a:extLst>
              </a:tr>
              <a:tr h="218904">
                <a:tc>
                  <a:txBody>
                    <a:bodyPr/>
                    <a:lstStyle/>
                    <a:p>
                      <a:pPr algn="l" fontAlgn="ctr"/>
                      <a:r>
                        <a:rPr lang="en-US" sz="1200" u="none" strike="noStrike">
                          <a:effectLst/>
                        </a:rPr>
                        <a:t>SOPLAB038</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小鼠的饲养管理</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22"/>
                  </a:ext>
                </a:extLst>
              </a:tr>
              <a:tr h="218904">
                <a:tc>
                  <a:txBody>
                    <a:bodyPr/>
                    <a:lstStyle/>
                    <a:p>
                      <a:pPr algn="l" fontAlgn="ctr"/>
                      <a:r>
                        <a:rPr lang="en-US" sz="1200" u="none" strike="noStrike">
                          <a:effectLst/>
                        </a:rPr>
                        <a:t>SOPLAB039</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通风空调系统的操作与维护</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23"/>
                  </a:ext>
                </a:extLst>
              </a:tr>
              <a:tr h="218904">
                <a:tc>
                  <a:txBody>
                    <a:bodyPr/>
                    <a:lstStyle/>
                    <a:p>
                      <a:pPr algn="l" fontAlgn="ctr"/>
                      <a:r>
                        <a:rPr lang="en-US" sz="1200" u="none" strike="noStrike">
                          <a:effectLst/>
                        </a:rPr>
                        <a:t>SOPLAB040</a:t>
                      </a:r>
                      <a:endParaRPr 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dirty="0">
                          <a:effectLst/>
                        </a:rPr>
                        <a:t>高压锅的操作与维护程序</a:t>
                      </a:r>
                      <a:endParaRPr lang="zh-CN" altLang="en-US" sz="1200" b="0" i="0" u="none" strike="noStrike" dirty="0">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24"/>
                  </a:ext>
                </a:extLst>
              </a:tr>
            </a:tbl>
          </a:graphicData>
        </a:graphic>
      </p:graphicFrame>
      <p:graphicFrame>
        <p:nvGraphicFramePr>
          <p:cNvPr id="15" name="表格 14"/>
          <p:cNvGraphicFramePr>
            <a:graphicFrameLocks noGrp="1"/>
          </p:cNvGraphicFramePr>
          <p:nvPr/>
        </p:nvGraphicFramePr>
        <p:xfrm>
          <a:off x="7293471" y="1312069"/>
          <a:ext cx="4349214" cy="5472594"/>
        </p:xfrm>
        <a:graphic>
          <a:graphicData uri="http://schemas.openxmlformats.org/drawingml/2006/table">
            <a:tbl>
              <a:tblPr>
                <a:tableStyleId>{1FECB4D8-DB02-4DC6-A0A2-4F2EBAE1DC90}</a:tableStyleId>
              </a:tblPr>
              <a:tblGrid>
                <a:gridCol w="1392662">
                  <a:extLst>
                    <a:ext uri="{9D8B030D-6E8A-4147-A177-3AD203B41FA5}">
                      <a16:colId xmlns="" xmlns:a16="http://schemas.microsoft.com/office/drawing/2014/main" val="20000"/>
                    </a:ext>
                  </a:extLst>
                </a:gridCol>
                <a:gridCol w="2956552">
                  <a:extLst>
                    <a:ext uri="{9D8B030D-6E8A-4147-A177-3AD203B41FA5}">
                      <a16:colId xmlns="" xmlns:a16="http://schemas.microsoft.com/office/drawing/2014/main" val="20001"/>
                    </a:ext>
                  </a:extLst>
                </a:gridCol>
              </a:tblGrid>
              <a:tr h="304033">
                <a:tc gridSpan="2">
                  <a:txBody>
                    <a:bodyPr/>
                    <a:lstStyle/>
                    <a:p>
                      <a:pPr algn="ctr" fontAlgn="ctr"/>
                      <a:r>
                        <a:rPr lang="en-US" altLang="zh-CN" sz="1800" b="1" u="none" strike="noStrike" dirty="0">
                          <a:solidFill>
                            <a:schemeClr val="bg1"/>
                          </a:solidFill>
                          <a:effectLst/>
                        </a:rPr>
                        <a:t>SOP</a:t>
                      </a:r>
                      <a:r>
                        <a:rPr lang="zh-CN" altLang="en-US" sz="1800" b="1" u="none" strike="noStrike" dirty="0">
                          <a:solidFill>
                            <a:schemeClr val="bg1"/>
                          </a:solidFill>
                          <a:effectLst/>
                        </a:rPr>
                        <a:t>附表</a:t>
                      </a:r>
                      <a:endParaRPr lang="zh-CN" altLang="en-US" sz="1800" b="1" i="0" u="none" strike="noStrike" dirty="0">
                        <a:solidFill>
                          <a:schemeClr val="bg1"/>
                        </a:solidFill>
                        <a:effectLst/>
                        <a:latin typeface="等线 Light" panose="02010600030101010101" pitchFamily="2" charset="-122"/>
                        <a:ea typeface="等线 Light" panose="02010600030101010101" pitchFamily="2" charset="-122"/>
                      </a:endParaRPr>
                    </a:p>
                  </a:txBody>
                  <a:tcPr marL="9525" marR="9525" marT="9525" marB="0" anchor="ctr">
                    <a:solidFill>
                      <a:schemeClr val="accent5"/>
                    </a:solidFill>
                  </a:tcPr>
                </a:tc>
                <a:tc hMerge="1">
                  <a:txBody>
                    <a:bodyPr/>
                    <a:lstStyle/>
                    <a:p>
                      <a:endParaRPr lang="zh-CN"/>
                    </a:p>
                  </a:txBody>
                  <a:tcPr/>
                </a:tc>
                <a:extLst>
                  <a:ext uri="{0D108BD9-81ED-4DB2-BD59-A6C34878D82A}">
                    <a16:rowId xmlns="" xmlns:a16="http://schemas.microsoft.com/office/drawing/2014/main" val="10000"/>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1</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en-US" sz="1200" u="none" strike="noStrike" dirty="0">
                          <a:effectLst/>
                        </a:rPr>
                        <a:t>SOP</a:t>
                      </a:r>
                      <a:r>
                        <a:rPr lang="zh-CN" altLang="en-US" sz="1200" u="none" strike="noStrike" dirty="0">
                          <a:effectLst/>
                        </a:rPr>
                        <a:t>领用记录表</a:t>
                      </a:r>
                      <a:endParaRPr lang="zh-CN" altLang="en-US" sz="1200" b="0" i="0" u="none" strike="noStrike" dirty="0">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1"/>
                  </a:ext>
                </a:extLst>
              </a:tr>
              <a:tr h="304033">
                <a:tc>
                  <a:txBody>
                    <a:bodyPr/>
                    <a:lstStyle/>
                    <a:p>
                      <a:pPr algn="l" fontAlgn="ctr"/>
                      <a:r>
                        <a:rPr lang="en-US" sz="1200" u="none" strike="noStrike" dirty="0">
                          <a:effectLst/>
                        </a:rPr>
                        <a:t>SOPLAB </a:t>
                      </a:r>
                      <a:r>
                        <a:rPr lang="zh-CN" altLang="en-US" sz="1200" u="none" strike="noStrike" dirty="0">
                          <a:effectLst/>
                        </a:rPr>
                        <a:t>附表 </a:t>
                      </a:r>
                      <a:r>
                        <a:rPr lang="en-US" altLang="zh-CN" sz="1200" u="none" strike="noStrike" dirty="0">
                          <a:effectLst/>
                        </a:rPr>
                        <a:t>2</a:t>
                      </a:r>
                      <a:endParaRPr lang="zh-CN" altLang="en-US" sz="1200" b="0" i="0" u="none" strike="noStrike" dirty="0">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动物实验伦理审查表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2"/>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3</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实验动物设施使用证明</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3"/>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4</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动物实验设施内环境参数校对记录表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4"/>
                  </a:ext>
                </a:extLst>
              </a:tr>
              <a:tr h="304033">
                <a:tc>
                  <a:txBody>
                    <a:bodyPr/>
                    <a:lstStyle/>
                    <a:p>
                      <a:pPr algn="l" fontAlgn="ctr"/>
                      <a:r>
                        <a:rPr lang="en-US" sz="1200" u="none" strike="noStrike" dirty="0">
                          <a:effectLst/>
                        </a:rPr>
                        <a:t>SOPLAB </a:t>
                      </a:r>
                      <a:r>
                        <a:rPr lang="zh-CN" altLang="en-US" sz="1200" u="none" strike="noStrike" dirty="0">
                          <a:effectLst/>
                        </a:rPr>
                        <a:t>附表 </a:t>
                      </a:r>
                      <a:r>
                        <a:rPr lang="en-US" altLang="zh-CN" sz="1200" u="none" strike="noStrike" dirty="0">
                          <a:effectLst/>
                        </a:rPr>
                        <a:t>5</a:t>
                      </a:r>
                      <a:endParaRPr lang="zh-CN" altLang="en-US" sz="1200" b="0" i="0" u="none" strike="noStrike" dirty="0">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人员进出动物实验设施记录表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5"/>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6</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动物实验动态记录表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6"/>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7</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动物疾病防治记录表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7"/>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8</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动物尸体处理记录表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8"/>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9</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冰箱温度记录表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09"/>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10</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高压锅的操作与维护记录表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0"/>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11</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传递窗的操作与维护记录表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1"/>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12</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空调系统的操作与维护记录表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2"/>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13</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监控系统的操作与维护记录表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3"/>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14</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实验动物分中心值班记录表</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4"/>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15</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动物实验设施环境静态报告</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5"/>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16</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a:effectLst/>
                        </a:rPr>
                        <a:t>常用消毒试剂的使用剂量和方法</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6"/>
                  </a:ext>
                </a:extLst>
              </a:tr>
              <a:tr h="304033">
                <a:tc>
                  <a:txBody>
                    <a:bodyPr/>
                    <a:lstStyle/>
                    <a:p>
                      <a:pPr algn="l" fontAlgn="ctr"/>
                      <a:r>
                        <a:rPr lang="en-US" sz="1200" u="none" strike="noStrike">
                          <a:effectLst/>
                        </a:rPr>
                        <a:t>SOPLAB </a:t>
                      </a:r>
                      <a:r>
                        <a:rPr lang="zh-CN" altLang="en-US" sz="1200" u="none" strike="noStrike">
                          <a:effectLst/>
                        </a:rPr>
                        <a:t>附表 </a:t>
                      </a:r>
                      <a:r>
                        <a:rPr lang="en-US" altLang="zh-CN" sz="1200" u="none" strike="noStrike">
                          <a:effectLst/>
                        </a:rPr>
                        <a:t>17</a:t>
                      </a:r>
                      <a:endParaRPr lang="zh-CN" altLang="en-US" sz="1200" b="0" i="0" u="none" strike="noStrike">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tc>
                  <a:txBody>
                    <a:bodyPr/>
                    <a:lstStyle/>
                    <a:p>
                      <a:pPr algn="l" fontAlgn="ctr"/>
                      <a:r>
                        <a:rPr lang="zh-CN" altLang="en-US" sz="1200" u="none" strike="noStrike" dirty="0">
                          <a:effectLst/>
                        </a:rPr>
                        <a:t>制水设备的操作与维护记录表</a:t>
                      </a:r>
                      <a:endParaRPr lang="zh-CN" altLang="en-US" sz="1200" b="0" i="0" u="none" strike="noStrike" dirty="0">
                        <a:solidFill>
                          <a:srgbClr val="000000"/>
                        </a:solidFill>
                        <a:effectLst/>
                        <a:latin typeface="等线 Light" panose="02010600030101010101" pitchFamily="2" charset="-122"/>
                        <a:ea typeface="等线 Light" panose="02010600030101010101" pitchFamily="2" charset="-122"/>
                      </a:endParaRPr>
                    </a:p>
                  </a:txBody>
                  <a:tcPr marL="9525" marR="9525" marT="9525" marB="0" anchor="ctr"/>
                </a:tc>
                <a:extLst>
                  <a:ext uri="{0D108BD9-81ED-4DB2-BD59-A6C34878D82A}">
                    <a16:rowId xmlns="" xmlns:a16="http://schemas.microsoft.com/office/drawing/2014/main" val="10017"/>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68"/>
          <p:cNvSpPr/>
          <p:nvPr/>
        </p:nvSpPr>
        <p:spPr>
          <a:xfrm>
            <a:off x="2385204" y="2088553"/>
            <a:ext cx="3401269" cy="110967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4" rIns="73814" bIns="73816" numCol="1" spcCol="1270" anchor="ctr" anchorCtr="0">
            <a:noAutofit/>
          </a:bodyPr>
          <a:lstStyle/>
          <a:p>
            <a:pPr marL="321310" lvl="1" indent="-321310" defTabSz="1374775">
              <a:lnSpc>
                <a:spcPct val="120000"/>
              </a:lnSpc>
              <a:spcAft>
                <a:spcPct val="15000"/>
              </a:spcAft>
              <a:buChar char="•"/>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a:p>
            <a:pPr marL="321310" lvl="1" indent="-321310" defTabSz="1374775">
              <a:lnSpc>
                <a:spcPct val="120000"/>
              </a:lnSpc>
              <a:spcAft>
                <a:spcPct val="15000"/>
              </a:spcAft>
              <a:buChar char="•"/>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Freeform 70"/>
          <p:cNvSpPr/>
          <p:nvPr/>
        </p:nvSpPr>
        <p:spPr>
          <a:xfrm>
            <a:off x="2385204" y="3513643"/>
            <a:ext cx="3401269" cy="110967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6" rIns="73814" bIns="73814" numCol="1" spcCol="1270" anchor="ctr" anchorCtr="0">
            <a:noAutofit/>
          </a:bodyPr>
          <a:lstStyle/>
          <a:p>
            <a:pPr marL="321310" lvl="1" indent="-321310" defTabSz="1374775">
              <a:lnSpc>
                <a:spcPct val="120000"/>
              </a:lnSpc>
              <a:spcAft>
                <a:spcPct val="15000"/>
              </a:spcAft>
              <a:buChar char="•"/>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a:p>
            <a:pPr marL="321310" lvl="1" indent="-321310" defTabSz="1374775">
              <a:lnSpc>
                <a:spcPct val="120000"/>
              </a:lnSpc>
              <a:spcAft>
                <a:spcPct val="15000"/>
              </a:spcAft>
              <a:buChar char="•"/>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Freeform 72"/>
          <p:cNvSpPr/>
          <p:nvPr/>
        </p:nvSpPr>
        <p:spPr>
          <a:xfrm>
            <a:off x="2385204" y="4938733"/>
            <a:ext cx="3401269" cy="110967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6" rIns="73814" bIns="73814" numCol="1" spcCol="1270" anchor="ctr" anchorCtr="0">
            <a:noAutofit/>
          </a:bodyPr>
          <a:lstStyle/>
          <a:p>
            <a:pPr marL="321310" lvl="1" indent="-321310" defTabSz="1374775">
              <a:lnSpc>
                <a:spcPct val="120000"/>
              </a:lnSpc>
              <a:spcAft>
                <a:spcPct val="15000"/>
              </a:spcAft>
              <a:buChar char="•"/>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a:p>
            <a:pPr marL="321310" lvl="1" indent="-321310" defTabSz="1374775">
              <a:lnSpc>
                <a:spcPct val="120000"/>
              </a:lnSpc>
              <a:spcAft>
                <a:spcPct val="15000"/>
              </a:spcAft>
              <a:buChar char="•"/>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5"/>
          <p:cNvSpPr/>
          <p:nvPr/>
        </p:nvSpPr>
        <p:spPr>
          <a:xfrm flipH="1">
            <a:off x="7072278" y="2088553"/>
            <a:ext cx="3401269" cy="110967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4" rIns="73814" bIns="73816" numCol="1" spcCol="1270" anchor="ctr" anchorCtr="0">
            <a:noAutofit/>
          </a:bodyPr>
          <a:lstStyle/>
          <a:p>
            <a:pPr marL="321310" lvl="1" indent="-321310" defTabSz="1374775">
              <a:lnSpc>
                <a:spcPct val="120000"/>
              </a:lnSpc>
              <a:spcAft>
                <a:spcPct val="15000"/>
              </a:spcAft>
              <a:buChar char="•"/>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a:p>
            <a:pPr marL="321310" lvl="1" indent="-321310" defTabSz="1374775">
              <a:lnSpc>
                <a:spcPct val="120000"/>
              </a:lnSpc>
              <a:spcAft>
                <a:spcPct val="15000"/>
              </a:spcAft>
              <a:buChar char="•"/>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Freeform 62"/>
          <p:cNvSpPr/>
          <p:nvPr/>
        </p:nvSpPr>
        <p:spPr>
          <a:xfrm flipH="1">
            <a:off x="7072278" y="3513643"/>
            <a:ext cx="3401269" cy="110967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6" rIns="73814" bIns="73814" numCol="1" spcCol="1270" anchor="ctr" anchorCtr="0">
            <a:noAutofit/>
          </a:bodyPr>
          <a:lstStyle/>
          <a:p>
            <a:pPr marL="321310" lvl="1" indent="-321310" defTabSz="1374775">
              <a:lnSpc>
                <a:spcPct val="120000"/>
              </a:lnSpc>
              <a:spcAft>
                <a:spcPct val="15000"/>
              </a:spcAft>
              <a:buChar char="•"/>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a:p>
            <a:pPr marL="321310" lvl="1" indent="-321310" defTabSz="1374775">
              <a:lnSpc>
                <a:spcPct val="120000"/>
              </a:lnSpc>
              <a:spcAft>
                <a:spcPct val="15000"/>
              </a:spcAft>
              <a:buChar char="•"/>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Freeform 64"/>
          <p:cNvSpPr/>
          <p:nvPr/>
        </p:nvSpPr>
        <p:spPr>
          <a:xfrm flipH="1">
            <a:off x="7072278" y="4938733"/>
            <a:ext cx="3401269" cy="110967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0017" tIns="73816" rIns="73814" bIns="73814" numCol="1" spcCol="1270" anchor="ctr" anchorCtr="0">
            <a:noAutofit/>
          </a:bodyPr>
          <a:lstStyle/>
          <a:p>
            <a:pPr marL="321310" lvl="1" indent="-321310" defTabSz="1374775">
              <a:lnSpc>
                <a:spcPct val="120000"/>
              </a:lnSpc>
              <a:spcAft>
                <a:spcPct val="15000"/>
              </a:spcAft>
              <a:buChar char="•"/>
            </a:pPr>
            <a:endParaRPr lang="en-US" sz="1600"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endParaRPr>
          </a:p>
          <a:p>
            <a:pPr marL="321310" lvl="1" indent="-321310" defTabSz="1374775">
              <a:lnSpc>
                <a:spcPct val="120000"/>
              </a:lnSpc>
              <a:spcAft>
                <a:spcPct val="15000"/>
              </a:spcAft>
              <a:buChar char="•"/>
            </a:pPr>
            <a:endParaRPr lang="en-US" sz="1600"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Text Placeholder 3"/>
          <p:cNvSpPr txBox="1"/>
          <p:nvPr/>
        </p:nvSpPr>
        <p:spPr>
          <a:xfrm>
            <a:off x="3102230" y="2293119"/>
            <a:ext cx="2362794" cy="86094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20000"/>
              </a:lnSpc>
              <a:spcBef>
                <a:spcPct val="20000"/>
              </a:spcBef>
              <a:defRPr/>
            </a:pPr>
            <a:r>
              <a:rPr lang="zh-CN" altLang="en-US"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填写</a:t>
            </a:r>
            <a:r>
              <a:rPr lang="en-US" altLang="zh-CN"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人员进出</a:t>
            </a:r>
            <a:r>
              <a:rPr lang="en-US" altLang="zh-CN"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SPF</a:t>
            </a:r>
            <a:r>
              <a:rPr lang="zh-CN" altLang="en-US"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动物实验设施记录表</a:t>
            </a:r>
            <a:r>
              <a:rPr lang="en-US" altLang="zh-CN"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更换拖鞋（黑色）</a:t>
            </a:r>
          </a:p>
        </p:txBody>
      </p:sp>
      <p:sp>
        <p:nvSpPr>
          <p:cNvPr id="75" name="Freeform 45"/>
          <p:cNvSpPr>
            <a:spLocks noEditPoints="1"/>
          </p:cNvSpPr>
          <p:nvPr/>
        </p:nvSpPr>
        <p:spPr bwMode="auto">
          <a:xfrm>
            <a:off x="2545177" y="2460506"/>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ln>
        </p:spPr>
        <p:txBody>
          <a:bodyPr vert="horz" wrap="square" lIns="128580" tIns="64290" rIns="128580" bIns="64290" numCol="1" anchor="t" anchorCtr="0" compatLnSpc="1"/>
          <a:lstStyle/>
          <a:p>
            <a:pPr>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Text Placeholder 3"/>
          <p:cNvSpPr txBox="1"/>
          <p:nvPr/>
        </p:nvSpPr>
        <p:spPr>
          <a:xfrm>
            <a:off x="3102230" y="3713592"/>
            <a:ext cx="2362794" cy="86094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20000"/>
              </a:lnSpc>
              <a:spcBef>
                <a:spcPct val="20000"/>
              </a:spcBef>
              <a:defRPr/>
            </a:pPr>
            <a:r>
              <a:rPr lang="zh-CN" altLang="en-US"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进入缓冲间，脱去多余衣、手消毒、眼镜消毒（</a:t>
            </a:r>
            <a:r>
              <a:rPr lang="en-US" altLang="zh-CN"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75</a:t>
            </a:r>
            <a:r>
              <a:rPr lang="zh-CN" altLang="en-US"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％酒精）更换拖鞋（灰色）</a:t>
            </a:r>
          </a:p>
        </p:txBody>
      </p:sp>
      <p:sp>
        <p:nvSpPr>
          <p:cNvPr id="79" name="Freeform 45"/>
          <p:cNvSpPr>
            <a:spLocks noEditPoints="1"/>
          </p:cNvSpPr>
          <p:nvPr/>
        </p:nvSpPr>
        <p:spPr bwMode="auto">
          <a:xfrm>
            <a:off x="2545177" y="3880979"/>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ln>
        </p:spPr>
        <p:txBody>
          <a:bodyPr vert="horz" wrap="square" lIns="128580" tIns="64290" rIns="128580" bIns="64290" numCol="1" anchor="t" anchorCtr="0" compatLnSpc="1"/>
          <a:lstStyle/>
          <a:p>
            <a:pPr>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Text Placeholder 3"/>
          <p:cNvSpPr txBox="1"/>
          <p:nvPr/>
        </p:nvSpPr>
        <p:spPr>
          <a:xfrm>
            <a:off x="3102230" y="5150844"/>
            <a:ext cx="2362794" cy="86094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20000"/>
              </a:lnSpc>
              <a:spcBef>
                <a:spcPct val="20000"/>
              </a:spcBef>
              <a:defRPr/>
            </a:pPr>
            <a:r>
              <a:rPr lang="zh-CN" altLang="en-US"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进入更衣间（一更或二更）→ 穿隔离服并带好口罩、手套等</a:t>
            </a:r>
          </a:p>
        </p:txBody>
      </p:sp>
      <p:sp>
        <p:nvSpPr>
          <p:cNvPr id="81" name="Freeform 45"/>
          <p:cNvSpPr>
            <a:spLocks noEditPoints="1"/>
          </p:cNvSpPr>
          <p:nvPr/>
        </p:nvSpPr>
        <p:spPr bwMode="auto">
          <a:xfrm>
            <a:off x="2545177" y="5318231"/>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ln>
        </p:spPr>
        <p:txBody>
          <a:bodyPr vert="horz" wrap="square" lIns="128580" tIns="64290" rIns="128580" bIns="64290" numCol="1" anchor="t" anchorCtr="0" compatLnSpc="1"/>
          <a:lstStyle/>
          <a:p>
            <a:pPr>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Freeform 45"/>
          <p:cNvSpPr>
            <a:spLocks noEditPoints="1"/>
          </p:cNvSpPr>
          <p:nvPr/>
        </p:nvSpPr>
        <p:spPr bwMode="auto">
          <a:xfrm>
            <a:off x="9849513" y="2460506"/>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4"/>
          </a:solidFill>
          <a:ln w="9525">
            <a:noFill/>
            <a:round/>
          </a:ln>
        </p:spPr>
        <p:txBody>
          <a:bodyPr vert="horz" wrap="square" lIns="128580" tIns="64290" rIns="128580" bIns="64290" numCol="1" anchor="t" anchorCtr="0" compatLnSpc="1"/>
          <a:lstStyle/>
          <a:p>
            <a:pPr>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Text Placeholder 3"/>
          <p:cNvSpPr txBox="1"/>
          <p:nvPr/>
        </p:nvSpPr>
        <p:spPr>
          <a:xfrm>
            <a:off x="7388243" y="2293119"/>
            <a:ext cx="2362794" cy="86094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20000"/>
              </a:lnSpc>
              <a:spcBef>
                <a:spcPct val="20000"/>
              </a:spcBef>
              <a:defRPr/>
            </a:pPr>
            <a:r>
              <a:rPr lang="zh-CN" altLang="en-US"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更换拖鞋（蓝色，蓝色拖鞋看个人要求，无硬性要求）</a:t>
            </a:r>
            <a:r>
              <a:rPr lang="en-US" altLang="zh-CN"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 </a:t>
            </a:r>
          </a:p>
        </p:txBody>
      </p:sp>
      <p:sp>
        <p:nvSpPr>
          <p:cNvPr id="90" name="Freeform 45"/>
          <p:cNvSpPr>
            <a:spLocks noEditPoints="1"/>
          </p:cNvSpPr>
          <p:nvPr/>
        </p:nvSpPr>
        <p:spPr bwMode="auto">
          <a:xfrm>
            <a:off x="9849513" y="3880979"/>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5"/>
          </a:solidFill>
          <a:ln w="9525">
            <a:noFill/>
            <a:round/>
          </a:ln>
        </p:spPr>
        <p:txBody>
          <a:bodyPr vert="horz" wrap="square" lIns="128580" tIns="64290" rIns="128580" bIns="64290" numCol="1" anchor="t" anchorCtr="0" compatLnSpc="1"/>
          <a:lstStyle/>
          <a:p>
            <a:pPr>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1" name="Text Placeholder 3"/>
          <p:cNvSpPr txBox="1"/>
          <p:nvPr/>
        </p:nvSpPr>
        <p:spPr>
          <a:xfrm>
            <a:off x="7388243" y="3713592"/>
            <a:ext cx="2362794" cy="56547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20000"/>
              </a:lnSpc>
              <a:spcBef>
                <a:spcPct val="20000"/>
              </a:spcBef>
              <a:defRPr/>
            </a:pPr>
            <a:r>
              <a:rPr lang="zh-CN" altLang="en-US"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进入内缓冲间手消毒（</a:t>
            </a:r>
            <a:r>
              <a:rPr lang="en-US" altLang="zh-CN"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75</a:t>
            </a:r>
            <a:r>
              <a:rPr lang="zh-CN" altLang="en-US"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％酒精）</a:t>
            </a:r>
            <a:endParaRPr lang="en-US" altLang="zh-CN"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2" name="Freeform 45"/>
          <p:cNvSpPr>
            <a:spLocks noEditPoints="1"/>
          </p:cNvSpPr>
          <p:nvPr/>
        </p:nvSpPr>
        <p:spPr bwMode="auto">
          <a:xfrm>
            <a:off x="9849513" y="5331043"/>
            <a:ext cx="437275" cy="43727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6"/>
          </a:solidFill>
          <a:ln w="9525">
            <a:noFill/>
            <a:round/>
          </a:ln>
        </p:spPr>
        <p:txBody>
          <a:bodyPr vert="horz" wrap="square" lIns="128580" tIns="64290" rIns="128580" bIns="64290" numCol="1" anchor="t" anchorCtr="0" compatLnSpc="1"/>
          <a:lstStyle/>
          <a:p>
            <a:pPr>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3" name="Text Placeholder 3"/>
          <p:cNvSpPr txBox="1"/>
          <p:nvPr/>
        </p:nvSpPr>
        <p:spPr>
          <a:xfrm>
            <a:off x="7388243" y="5163656"/>
            <a:ext cx="2362794" cy="27001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20000"/>
              </a:lnSpc>
              <a:spcBef>
                <a:spcPct val="20000"/>
              </a:spcBef>
              <a:defRPr/>
            </a:pPr>
            <a:r>
              <a:rPr lang="zh-CN" altLang="en-US" b="1"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完成后方可进入洁净区。</a:t>
            </a:r>
            <a:endParaRPr lang="en-US" altLang="zh-CN"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Rounded Rectangle 67"/>
          <p:cNvSpPr/>
          <p:nvPr/>
        </p:nvSpPr>
        <p:spPr>
          <a:xfrm>
            <a:off x="964706" y="2009070"/>
            <a:ext cx="1431664" cy="1276830"/>
          </a:xfrm>
          <a:prstGeom prst="roundRect">
            <a:avLst/>
          </a:prstGeom>
          <a:solidFill>
            <a:schemeClr val="accent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2800" dirty="0">
                <a:latin typeface="Arial" panose="020B0604020202020204" pitchFamily="34" charset="0"/>
                <a:ea typeface="微软雅黑" panose="020B0503020204020204" pitchFamily="34" charset="-122"/>
                <a:cs typeface="+mn-ea"/>
                <a:sym typeface="Arial" panose="020B0604020202020204" pitchFamily="34" charset="0"/>
              </a:rPr>
              <a:t>01</a:t>
            </a:r>
          </a:p>
        </p:txBody>
      </p:sp>
      <p:sp>
        <p:nvSpPr>
          <p:cNvPr id="70" name="Rounded Rectangle 69"/>
          <p:cNvSpPr/>
          <p:nvPr/>
        </p:nvSpPr>
        <p:spPr>
          <a:xfrm>
            <a:off x="964706" y="3434163"/>
            <a:ext cx="1431664" cy="1276827"/>
          </a:xfrm>
          <a:prstGeom prst="roundRect">
            <a:avLst/>
          </a:pr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2800" dirty="0">
                <a:latin typeface="Arial" panose="020B0604020202020204" pitchFamily="34" charset="0"/>
                <a:ea typeface="微软雅黑" panose="020B0503020204020204" pitchFamily="34" charset="-122"/>
                <a:cs typeface="+mn-ea"/>
                <a:sym typeface="Arial" panose="020B0604020202020204" pitchFamily="34" charset="0"/>
              </a:rPr>
              <a:t>02</a:t>
            </a:r>
          </a:p>
        </p:txBody>
      </p:sp>
      <p:sp>
        <p:nvSpPr>
          <p:cNvPr id="72" name="Rounded Rectangle 71"/>
          <p:cNvSpPr/>
          <p:nvPr/>
        </p:nvSpPr>
        <p:spPr>
          <a:xfrm>
            <a:off x="964706" y="4859254"/>
            <a:ext cx="1431664" cy="1276827"/>
          </a:xfrm>
          <a:prstGeom prst="roundRect">
            <a:avLst/>
          </a:prstGeom>
          <a:solidFill>
            <a:schemeClr val="accent3"/>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2800" dirty="0">
                <a:latin typeface="Arial" panose="020B0604020202020204" pitchFamily="34" charset="0"/>
                <a:ea typeface="微软雅黑" panose="020B0503020204020204" pitchFamily="34" charset="-122"/>
                <a:cs typeface="+mn-ea"/>
                <a:sym typeface="Arial" panose="020B0604020202020204" pitchFamily="34" charset="0"/>
              </a:rPr>
              <a:t>03</a:t>
            </a:r>
          </a:p>
        </p:txBody>
      </p:sp>
      <p:sp>
        <p:nvSpPr>
          <p:cNvPr id="45" name="Rounded Rectangle 44"/>
          <p:cNvSpPr/>
          <p:nvPr/>
        </p:nvSpPr>
        <p:spPr>
          <a:xfrm flipH="1">
            <a:off x="10462380" y="2009070"/>
            <a:ext cx="1431664" cy="1276830"/>
          </a:xfrm>
          <a:prstGeom prst="roundRect">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2800" dirty="0">
                <a:latin typeface="Arial" panose="020B0604020202020204" pitchFamily="34" charset="0"/>
                <a:ea typeface="微软雅黑" panose="020B0503020204020204" pitchFamily="34" charset="-122"/>
                <a:cs typeface="+mn-ea"/>
                <a:sym typeface="Arial" panose="020B0604020202020204" pitchFamily="34" charset="0"/>
              </a:rPr>
              <a:t>04</a:t>
            </a:r>
          </a:p>
        </p:txBody>
      </p:sp>
      <p:sp>
        <p:nvSpPr>
          <p:cNvPr id="48" name="Rounded Rectangle 47"/>
          <p:cNvSpPr/>
          <p:nvPr/>
        </p:nvSpPr>
        <p:spPr>
          <a:xfrm flipH="1">
            <a:off x="10462380" y="3434163"/>
            <a:ext cx="1431664" cy="1276827"/>
          </a:xfrm>
          <a:prstGeom prst="roundRect">
            <a:avLst/>
          </a:prstGeom>
          <a:solidFill>
            <a:schemeClr val="accent5"/>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2800" dirty="0">
                <a:latin typeface="Arial" panose="020B0604020202020204" pitchFamily="34" charset="0"/>
                <a:ea typeface="微软雅黑" panose="020B0503020204020204" pitchFamily="34" charset="-122"/>
                <a:cs typeface="+mn-ea"/>
                <a:sym typeface="Arial" panose="020B0604020202020204" pitchFamily="34" charset="0"/>
              </a:rPr>
              <a:t>05</a:t>
            </a:r>
          </a:p>
        </p:txBody>
      </p:sp>
      <p:sp>
        <p:nvSpPr>
          <p:cNvPr id="64" name="Rounded Rectangle 63"/>
          <p:cNvSpPr/>
          <p:nvPr/>
        </p:nvSpPr>
        <p:spPr>
          <a:xfrm flipH="1">
            <a:off x="10462380" y="4859254"/>
            <a:ext cx="1431664" cy="1276827"/>
          </a:xfrm>
          <a:prstGeom prst="roundRect">
            <a:avLst/>
          </a:prstGeom>
          <a:solidFill>
            <a:schemeClr val="accent6"/>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2800" dirty="0">
                <a:latin typeface="Arial" panose="020B0604020202020204" pitchFamily="34" charset="0"/>
                <a:ea typeface="微软雅黑" panose="020B0503020204020204" pitchFamily="34" charset="-122"/>
                <a:cs typeface="+mn-ea"/>
                <a:sym typeface="Arial" panose="020B0604020202020204" pitchFamily="34" charset="0"/>
              </a:rPr>
              <a:t>06</a:t>
            </a:r>
          </a:p>
        </p:txBody>
      </p:sp>
      <p:sp>
        <p:nvSpPr>
          <p:cNvPr id="34" name="TextBox 8"/>
          <p:cNvSpPr txBox="1"/>
          <p:nvPr/>
        </p:nvSpPr>
        <p:spPr>
          <a:xfrm>
            <a:off x="4454797" y="1309608"/>
            <a:ext cx="3949155" cy="430887"/>
          </a:xfrm>
          <a:prstGeom prst="rect">
            <a:avLst/>
          </a:prstGeom>
          <a:noFill/>
        </p:spPr>
        <p:txBody>
          <a:bodyPr wrap="square" lIns="0" tIns="0" rIns="0" bIns="0" rtlCol="0" anchor="ctr">
            <a:spAutoFit/>
          </a:bodyPr>
          <a:lstStyle/>
          <a:p>
            <a:pPr algn="ctr"/>
            <a:r>
              <a:rPr lang="zh-CN" altLang="en-US" sz="2800" dirty="0">
                <a:solidFill>
                  <a:srgbClr val="7F7F7F"/>
                </a:solidFill>
                <a:latin typeface="Arial" panose="020B0604020202020204" pitchFamily="34" charset="0"/>
                <a:ea typeface="微软雅黑" panose="020B0503020204020204" pitchFamily="34" charset="-122"/>
                <a:sym typeface="Arial" panose="020B0604020202020204" pitchFamily="34" charset="0"/>
              </a:rPr>
              <a:t>人员进出流程</a:t>
            </a:r>
          </a:p>
        </p:txBody>
      </p:sp>
      <p:grpSp>
        <p:nvGrpSpPr>
          <p:cNvPr id="36" name="组合 35"/>
          <p:cNvGrpSpPr/>
          <p:nvPr/>
        </p:nvGrpSpPr>
        <p:grpSpPr>
          <a:xfrm>
            <a:off x="539014" y="726011"/>
            <a:ext cx="11780723" cy="0"/>
            <a:chOff x="503625" y="726011"/>
            <a:chExt cx="11780723" cy="0"/>
          </a:xfrm>
        </p:grpSpPr>
        <p:cxnSp>
          <p:nvCxnSpPr>
            <p:cNvPr id="37" name="直接连接符 36"/>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4907849" y="375965"/>
            <a:ext cx="3177710" cy="756000"/>
            <a:chOff x="4746472" y="1120509"/>
            <a:chExt cx="3177710" cy="756000"/>
          </a:xfrm>
        </p:grpSpPr>
        <p:sp>
          <p:nvSpPr>
            <p:cNvPr id="40" name="文本框 39"/>
            <p:cNvSpPr txBox="1"/>
            <p:nvPr/>
          </p:nvSpPr>
          <p:spPr>
            <a:xfrm>
              <a:off x="5585080" y="1236899"/>
              <a:ext cx="2339102"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屏障运行管理</a:t>
              </a:r>
            </a:p>
          </p:txBody>
        </p:sp>
        <p:grpSp>
          <p:nvGrpSpPr>
            <p:cNvPr id="41" name="组合 40"/>
            <p:cNvGrpSpPr/>
            <p:nvPr/>
          </p:nvGrpSpPr>
          <p:grpSpPr>
            <a:xfrm>
              <a:off x="4746472" y="1120509"/>
              <a:ext cx="756000" cy="756000"/>
              <a:chOff x="6907626" y="2083074"/>
              <a:chExt cx="868011" cy="868011"/>
            </a:xfrm>
          </p:grpSpPr>
          <p:sp>
            <p:nvSpPr>
              <p:cNvPr id="42" name="Freeform 17"/>
              <p:cNvSpPr/>
              <p:nvPr/>
            </p:nvSpPr>
            <p:spPr bwMode="auto">
              <a:xfrm>
                <a:off x="7134569" y="2318581"/>
                <a:ext cx="398221" cy="242847"/>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18"/>
              <p:cNvSpPr/>
              <p:nvPr/>
            </p:nvSpPr>
            <p:spPr bwMode="auto">
              <a:xfrm>
                <a:off x="7084408" y="2598130"/>
                <a:ext cx="508940" cy="85027"/>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19"/>
              <p:cNvSpPr>
                <a:spLocks noEditPoints="1"/>
              </p:cNvSpPr>
              <p:nvPr/>
            </p:nvSpPr>
            <p:spPr bwMode="auto">
              <a:xfrm>
                <a:off x="7114382" y="2302676"/>
                <a:ext cx="438593" cy="274656"/>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20"/>
              <p:cNvSpPr>
                <a:spLocks noEditPoints="1"/>
              </p:cNvSpPr>
              <p:nvPr/>
            </p:nvSpPr>
            <p:spPr bwMode="auto">
              <a:xfrm>
                <a:off x="7072786" y="2590789"/>
                <a:ext cx="537690" cy="93591"/>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21"/>
              <p:cNvSpPr/>
              <p:nvPr/>
            </p:nvSpPr>
            <p:spPr bwMode="auto">
              <a:xfrm>
                <a:off x="7069728" y="2697838"/>
                <a:ext cx="543806" cy="25692"/>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22"/>
              <p:cNvSpPr>
                <a:spLocks noEditPoints="1"/>
              </p:cNvSpPr>
              <p:nvPr/>
            </p:nvSpPr>
            <p:spPr bwMode="auto">
              <a:xfrm>
                <a:off x="6907626" y="2083074"/>
                <a:ext cx="868011" cy="868011"/>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4" name="箭头: 圆角右 3"/>
          <p:cNvSpPr/>
          <p:nvPr/>
        </p:nvSpPr>
        <p:spPr>
          <a:xfrm>
            <a:off x="6492333" y="2680221"/>
            <a:ext cx="579945" cy="2753445"/>
          </a:xfrm>
          <a:prstGeom prst="ben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矩形 10"/>
          <p:cNvSpPr/>
          <p:nvPr/>
        </p:nvSpPr>
        <p:spPr>
          <a:xfrm>
            <a:off x="5746457" y="5259958"/>
            <a:ext cx="745876" cy="162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9014" y="726011"/>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4907849" y="375965"/>
            <a:ext cx="3177710" cy="756000"/>
            <a:chOff x="4746472" y="1120509"/>
            <a:chExt cx="3177710" cy="756000"/>
          </a:xfrm>
        </p:grpSpPr>
        <p:sp>
          <p:nvSpPr>
            <p:cNvPr id="6" name="文本框 5"/>
            <p:cNvSpPr txBox="1"/>
            <p:nvPr/>
          </p:nvSpPr>
          <p:spPr>
            <a:xfrm>
              <a:off x="5585080" y="1236899"/>
              <a:ext cx="2339102"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屏障运行管理</a:t>
              </a:r>
            </a:p>
          </p:txBody>
        </p:sp>
        <p:grpSp>
          <p:nvGrpSpPr>
            <p:cNvPr id="7" name="组合 6"/>
            <p:cNvGrpSpPr/>
            <p:nvPr/>
          </p:nvGrpSpPr>
          <p:grpSpPr>
            <a:xfrm>
              <a:off x="4746472" y="1120509"/>
              <a:ext cx="756000" cy="756000"/>
              <a:chOff x="6907626" y="2083074"/>
              <a:chExt cx="868011" cy="868011"/>
            </a:xfrm>
          </p:grpSpPr>
          <p:sp>
            <p:nvSpPr>
              <p:cNvPr id="8" name="Freeform 17"/>
              <p:cNvSpPr/>
              <p:nvPr/>
            </p:nvSpPr>
            <p:spPr bwMode="auto">
              <a:xfrm>
                <a:off x="7134569" y="2318581"/>
                <a:ext cx="398221" cy="242847"/>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18"/>
              <p:cNvSpPr/>
              <p:nvPr/>
            </p:nvSpPr>
            <p:spPr bwMode="auto">
              <a:xfrm>
                <a:off x="7084408" y="2598130"/>
                <a:ext cx="508940" cy="85027"/>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19"/>
              <p:cNvSpPr>
                <a:spLocks noEditPoints="1"/>
              </p:cNvSpPr>
              <p:nvPr/>
            </p:nvSpPr>
            <p:spPr bwMode="auto">
              <a:xfrm>
                <a:off x="7114382" y="2302676"/>
                <a:ext cx="438593" cy="274656"/>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20"/>
              <p:cNvSpPr>
                <a:spLocks noEditPoints="1"/>
              </p:cNvSpPr>
              <p:nvPr/>
            </p:nvSpPr>
            <p:spPr bwMode="auto">
              <a:xfrm>
                <a:off x="7072786" y="2590789"/>
                <a:ext cx="537690" cy="93591"/>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21"/>
              <p:cNvSpPr/>
              <p:nvPr/>
            </p:nvSpPr>
            <p:spPr bwMode="auto">
              <a:xfrm>
                <a:off x="7069728" y="2697838"/>
                <a:ext cx="543806" cy="25692"/>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2"/>
              <p:cNvSpPr>
                <a:spLocks noEditPoints="1"/>
              </p:cNvSpPr>
              <p:nvPr/>
            </p:nvSpPr>
            <p:spPr bwMode="auto">
              <a:xfrm>
                <a:off x="6907626" y="2083074"/>
                <a:ext cx="868011" cy="868011"/>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33" name="Picture 8" descr="C:\Users\Lenovo\Desktop\新建文件夹\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0630" y="1230438"/>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C:\Users\Lenovo\Desktop\新建文件夹\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9178" y="1230438"/>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 descr="C:\Users\Lenovo\Desktop\新建文件夹\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082" y="1230438"/>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descr="C:\Users\Lenovo\Desktop\新建文件夹\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7727" y="1230438"/>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C:\Users\Lenovo\Desktop\新建文件夹\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082" y="4173251"/>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 descr="C:\Users\Lenovo\Desktop\新建文件夹\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0630" y="4173251"/>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Lenovo\Desktop\新建文件夹\0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9178" y="4173251"/>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C:\Users\Lenovo\Desktop\新建文件夹\0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7727" y="4173251"/>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箭头: 右 13"/>
          <p:cNvSpPr/>
          <p:nvPr/>
        </p:nvSpPr>
        <p:spPr>
          <a:xfrm>
            <a:off x="3002082" y="2490438"/>
            <a:ext cx="518548" cy="261790"/>
          </a:xfrm>
          <a:prstGeom prst="rightArrow">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右 23"/>
          <p:cNvSpPr/>
          <p:nvPr/>
        </p:nvSpPr>
        <p:spPr>
          <a:xfrm>
            <a:off x="6040299" y="2463518"/>
            <a:ext cx="518548" cy="261790"/>
          </a:xfrm>
          <a:prstGeom prst="rightArrow">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p:cNvSpPr/>
          <p:nvPr/>
        </p:nvSpPr>
        <p:spPr>
          <a:xfrm>
            <a:off x="9079178" y="2463518"/>
            <a:ext cx="518548" cy="261790"/>
          </a:xfrm>
          <a:prstGeom prst="rightArrow">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p:cNvSpPr/>
          <p:nvPr/>
        </p:nvSpPr>
        <p:spPr>
          <a:xfrm>
            <a:off x="3002082" y="5302356"/>
            <a:ext cx="518548" cy="261790"/>
          </a:xfrm>
          <a:prstGeom prst="rightArrow">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p:cNvSpPr/>
          <p:nvPr/>
        </p:nvSpPr>
        <p:spPr>
          <a:xfrm>
            <a:off x="6040299" y="5296468"/>
            <a:ext cx="518548" cy="261790"/>
          </a:xfrm>
          <a:prstGeom prst="rightArrow">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p:cNvSpPr/>
          <p:nvPr/>
        </p:nvSpPr>
        <p:spPr>
          <a:xfrm>
            <a:off x="9078516" y="5296468"/>
            <a:ext cx="518548" cy="261790"/>
          </a:xfrm>
          <a:prstGeom prst="rightArrow">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0-#ppt_w/2"/>
                                          </p:val>
                                        </p:tav>
                                        <p:tav tm="100000">
                                          <p:val>
                                            <p:strVal val="#ppt_x"/>
                                          </p:val>
                                        </p:tav>
                                      </p:tavLst>
                                    </p:anim>
                                    <p:anim calcmode="lin" valueType="num">
                                      <p:cBhvr additive="base">
                                        <p:cTn id="25" dur="500" fill="hold"/>
                                        <p:tgtEl>
                                          <p:spTgt spid="3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0-#ppt_w/2"/>
                                          </p:val>
                                        </p:tav>
                                        <p:tav tm="100000">
                                          <p:val>
                                            <p:strVal val="#ppt_x"/>
                                          </p:val>
                                        </p:tav>
                                      </p:tavLst>
                                    </p:anim>
                                    <p:anim calcmode="lin" valueType="num">
                                      <p:cBhvr additive="base">
                                        <p:cTn id="34" dur="500" fill="hold"/>
                                        <p:tgtEl>
                                          <p:spTgt spid="36"/>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0-#ppt_w/2"/>
                                          </p:val>
                                        </p:tav>
                                        <p:tav tm="100000">
                                          <p:val>
                                            <p:strVal val="#ppt_x"/>
                                          </p:val>
                                        </p:tav>
                                      </p:tavLst>
                                    </p:anim>
                                    <p:anim calcmode="lin" valueType="num">
                                      <p:cBhvr additive="base">
                                        <p:cTn id="39" dur="500" fill="hold"/>
                                        <p:tgtEl>
                                          <p:spTgt spid="37"/>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0-#ppt_w/2"/>
                                          </p:val>
                                        </p:tav>
                                        <p:tav tm="100000">
                                          <p:val>
                                            <p:strVal val="#ppt_x"/>
                                          </p:val>
                                        </p:tav>
                                      </p:tavLst>
                                    </p:anim>
                                    <p:anim calcmode="lin" valueType="num">
                                      <p:cBhvr additive="base">
                                        <p:cTn id="44" dur="500" fill="hold"/>
                                        <p:tgtEl>
                                          <p:spTgt spid="2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0-#ppt_w/2"/>
                                          </p:val>
                                        </p:tav>
                                        <p:tav tm="100000">
                                          <p:val>
                                            <p:strVal val="#ppt_x"/>
                                          </p:val>
                                        </p:tav>
                                      </p:tavLst>
                                    </p:anim>
                                    <p:anim calcmode="lin" valueType="num">
                                      <p:cBhvr additive="base">
                                        <p:cTn id="48" dur="500" fill="hold"/>
                                        <p:tgtEl>
                                          <p:spTgt spid="38"/>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0-#ppt_w/2"/>
                                          </p:val>
                                        </p:tav>
                                        <p:tav tm="100000">
                                          <p:val>
                                            <p:strVal val="#ppt_x"/>
                                          </p:val>
                                        </p:tav>
                                      </p:tavLst>
                                    </p:anim>
                                    <p:anim calcmode="lin" valueType="num">
                                      <p:cBhvr additive="base">
                                        <p:cTn id="53" dur="500" fill="hold"/>
                                        <p:tgtEl>
                                          <p:spTgt spid="27"/>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0-#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childTnLst>
                          </p:cTn>
                        </p:par>
                        <p:par>
                          <p:cTn id="58" fill="hold">
                            <p:stCondLst>
                              <p:cond delay="3000"/>
                            </p:stCondLst>
                            <p:childTnLst>
                              <p:par>
                                <p:cTn id="59" presetID="2" presetClass="entr" presetSubtype="8"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0-#ppt_w/2"/>
                                          </p:val>
                                        </p:tav>
                                        <p:tav tm="100000">
                                          <p:val>
                                            <p:strVal val="#ppt_x"/>
                                          </p:val>
                                        </p:tav>
                                      </p:tavLst>
                                    </p:anim>
                                    <p:anim calcmode="lin" valueType="num">
                                      <p:cBhvr additive="base">
                                        <p:cTn id="62" dur="500" fill="hold"/>
                                        <p:tgtEl>
                                          <p:spTgt spid="28"/>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0-#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9014" y="726011"/>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4907849" y="375965"/>
            <a:ext cx="3177710" cy="756000"/>
            <a:chOff x="4746472" y="1120509"/>
            <a:chExt cx="3177710" cy="756000"/>
          </a:xfrm>
        </p:grpSpPr>
        <p:sp>
          <p:nvSpPr>
            <p:cNvPr id="15" name="文本框 14"/>
            <p:cNvSpPr txBox="1"/>
            <p:nvPr/>
          </p:nvSpPr>
          <p:spPr>
            <a:xfrm>
              <a:off x="5585080" y="1236899"/>
              <a:ext cx="2339102"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屏障运行管理</a:t>
              </a:r>
            </a:p>
          </p:txBody>
        </p:sp>
        <p:grpSp>
          <p:nvGrpSpPr>
            <p:cNvPr id="16" name="组合 15"/>
            <p:cNvGrpSpPr/>
            <p:nvPr/>
          </p:nvGrpSpPr>
          <p:grpSpPr>
            <a:xfrm>
              <a:off x="4746472" y="1120509"/>
              <a:ext cx="756000" cy="756000"/>
              <a:chOff x="6907626" y="2083074"/>
              <a:chExt cx="868011" cy="868011"/>
            </a:xfrm>
          </p:grpSpPr>
          <p:sp>
            <p:nvSpPr>
              <p:cNvPr id="17" name="Freeform 17"/>
              <p:cNvSpPr/>
              <p:nvPr/>
            </p:nvSpPr>
            <p:spPr bwMode="auto">
              <a:xfrm>
                <a:off x="7134569" y="2318581"/>
                <a:ext cx="398221" cy="242847"/>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8"/>
              <p:cNvSpPr/>
              <p:nvPr/>
            </p:nvSpPr>
            <p:spPr bwMode="auto">
              <a:xfrm>
                <a:off x="7084408" y="2598130"/>
                <a:ext cx="508940" cy="85027"/>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9"/>
              <p:cNvSpPr>
                <a:spLocks noEditPoints="1"/>
              </p:cNvSpPr>
              <p:nvPr/>
            </p:nvSpPr>
            <p:spPr bwMode="auto">
              <a:xfrm>
                <a:off x="7114382" y="2302676"/>
                <a:ext cx="438593" cy="274656"/>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20"/>
              <p:cNvSpPr>
                <a:spLocks noEditPoints="1"/>
              </p:cNvSpPr>
              <p:nvPr/>
            </p:nvSpPr>
            <p:spPr bwMode="auto">
              <a:xfrm>
                <a:off x="7072786" y="2590789"/>
                <a:ext cx="537690" cy="93591"/>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21"/>
              <p:cNvSpPr/>
              <p:nvPr/>
            </p:nvSpPr>
            <p:spPr bwMode="auto">
              <a:xfrm>
                <a:off x="7069728" y="2697838"/>
                <a:ext cx="543806" cy="25692"/>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22"/>
              <p:cNvSpPr>
                <a:spLocks noEditPoints="1"/>
              </p:cNvSpPr>
              <p:nvPr/>
            </p:nvSpPr>
            <p:spPr bwMode="auto">
              <a:xfrm>
                <a:off x="6907626" y="2083074"/>
                <a:ext cx="868011" cy="868011"/>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26" name="TextBox 74"/>
          <p:cNvSpPr txBox="1"/>
          <p:nvPr/>
        </p:nvSpPr>
        <p:spPr>
          <a:xfrm>
            <a:off x="1949607" y="2032149"/>
            <a:ext cx="3126889" cy="564898"/>
          </a:xfrm>
          <a:prstGeom prst="rect">
            <a:avLst/>
          </a:prstGeom>
          <a:noFill/>
        </p:spPr>
        <p:txBody>
          <a:bodyPr wrap="square" rtlCol="0">
            <a:spAutoFit/>
          </a:bodyPr>
          <a:lstStyle/>
          <a:p>
            <a:pPr>
              <a:lnSpc>
                <a:spcPct val="120000"/>
              </a:lnSpc>
            </a:pPr>
            <a:r>
              <a:rPr lang="en-US" sz="2800" b="1" dirty="0" err="1">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实验人员操作消毒</a:t>
            </a:r>
          </a:p>
        </p:txBody>
      </p:sp>
      <p:sp>
        <p:nvSpPr>
          <p:cNvPr id="27" name="Rectangle 81"/>
          <p:cNvSpPr/>
          <p:nvPr/>
        </p:nvSpPr>
        <p:spPr>
          <a:xfrm>
            <a:off x="596727" y="2728172"/>
            <a:ext cx="5832648" cy="3156505"/>
          </a:xfrm>
          <a:prstGeom prst="rect">
            <a:avLst/>
          </a:prstGeom>
        </p:spPr>
        <p:txBody>
          <a:bodyPr wrap="square">
            <a:spAutoFit/>
          </a:bodyPr>
          <a:lstStyle/>
          <a:p>
            <a:pPr>
              <a:lnSpc>
                <a:spcPct val="120000"/>
              </a:lnSpc>
            </a:pPr>
            <a:r>
              <a:rPr lang="zh-CN" altLang="en-US" sz="2400"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        实验操作人员在使用过程中应尽量减少对环境的污染，包括长时间将动物暴露于大环境中，将动物</a:t>
            </a:r>
            <a:r>
              <a:rPr lang="zh-CN" altLang="en-US" sz="2400" u="sng" dirty="0">
                <a:solidFill>
                  <a:srgbClr val="FF0000"/>
                </a:solidFill>
                <a:latin typeface="Arial" panose="020B0604020202020204" pitchFamily="34" charset="0"/>
                <a:ea typeface="微软雅黑" panose="020B0503020204020204" pitchFamily="34" charset="-122"/>
                <a:cs typeface="+mn-ea"/>
                <a:sym typeface="Arial" panose="020B0604020202020204" pitchFamily="34" charset="0"/>
              </a:rPr>
              <a:t>粪便、尿液、饲料、垫料、血液、实验试剂</a:t>
            </a:r>
            <a:r>
              <a:rPr lang="zh-CN" altLang="en-US" sz="2400"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等洒到地面或操作台面。</a:t>
            </a:r>
          </a:p>
          <a:p>
            <a:pPr>
              <a:lnSpc>
                <a:spcPct val="120000"/>
              </a:lnSpc>
            </a:pPr>
            <a:r>
              <a:rPr lang="zh-CN" altLang="en-US" sz="2400"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        实验操作完成后打扫地面卫生，清理操作台面、笼架并用消毒剂喷洒消毒。</a:t>
            </a:r>
          </a:p>
        </p:txBody>
      </p:sp>
      <p:sp>
        <p:nvSpPr>
          <p:cNvPr id="33" name="TextBox 74"/>
          <p:cNvSpPr txBox="1"/>
          <p:nvPr/>
        </p:nvSpPr>
        <p:spPr>
          <a:xfrm>
            <a:off x="8086194" y="2032149"/>
            <a:ext cx="3132270" cy="564898"/>
          </a:xfrm>
          <a:prstGeom prst="rect">
            <a:avLst/>
          </a:prstGeom>
          <a:noFill/>
        </p:spPr>
        <p:txBody>
          <a:bodyPr wrap="square" rtlCol="0">
            <a:spAutoFit/>
          </a:bodyPr>
          <a:lstStyle/>
          <a:p>
            <a:pPr>
              <a:lnSpc>
                <a:spcPct val="120000"/>
              </a:lnSpc>
            </a:pPr>
            <a:r>
              <a:rPr lang="zh-CN" altLang="en-US" sz="28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工作人员日常消毒</a:t>
            </a:r>
          </a:p>
        </p:txBody>
      </p:sp>
      <p:sp>
        <p:nvSpPr>
          <p:cNvPr id="34" name="Rectangle 81"/>
          <p:cNvSpPr/>
          <p:nvPr/>
        </p:nvSpPr>
        <p:spPr>
          <a:xfrm>
            <a:off x="6717407" y="2728172"/>
            <a:ext cx="5616624" cy="3599703"/>
          </a:xfrm>
          <a:prstGeom prst="rect">
            <a:avLst/>
          </a:prstGeom>
        </p:spPr>
        <p:txBody>
          <a:bodyPr wrap="square">
            <a:spAutoFit/>
          </a:bodyPr>
          <a:lstStyle/>
          <a:p>
            <a:pPr>
              <a:lnSpc>
                <a:spcPct val="120000"/>
              </a:lnSpc>
            </a:pPr>
            <a:r>
              <a:rPr lang="zh-CN" altLang="en-US" sz="2400"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①每日对屏障设施地面消毒（消毒液拖地）。</a:t>
            </a:r>
          </a:p>
          <a:p>
            <a:pPr>
              <a:lnSpc>
                <a:spcPct val="120000"/>
              </a:lnSpc>
            </a:pPr>
            <a:r>
              <a:rPr lang="zh-CN" altLang="en-US" sz="2400"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②每周对屏障设施大环境进行喷雾消毒。</a:t>
            </a:r>
          </a:p>
          <a:p>
            <a:pPr>
              <a:lnSpc>
                <a:spcPct val="120000"/>
              </a:lnSpc>
            </a:pPr>
            <a:r>
              <a:rPr lang="zh-CN" altLang="en-US" sz="2400"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③每日对更换的隔离服进行清洗并消毒。</a:t>
            </a:r>
          </a:p>
          <a:p>
            <a:pPr>
              <a:lnSpc>
                <a:spcPct val="120000"/>
              </a:lnSpc>
            </a:pPr>
            <a:r>
              <a:rPr lang="zh-CN" altLang="en-US" sz="2400"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④每两周清洗消毒并用脉冲式高压蒸汽灭菌锅消毒笼。</a:t>
            </a:r>
          </a:p>
          <a:p>
            <a:pPr>
              <a:lnSpc>
                <a:spcPct val="120000"/>
              </a:lnSpc>
            </a:pPr>
            <a:r>
              <a:rPr lang="zh-CN" altLang="en-US" sz="2400" dirty="0">
                <a:solidFill>
                  <a:srgbClr val="7F7F7F"/>
                </a:solidFill>
                <a:latin typeface="Arial" panose="020B0604020202020204" pitchFamily="34" charset="0"/>
                <a:ea typeface="微软雅黑" panose="020B0503020204020204" pitchFamily="34" charset="-122"/>
                <a:cs typeface="+mn-ea"/>
                <a:sym typeface="Arial" panose="020B0604020202020204" pitchFamily="34" charset="0"/>
              </a:rPr>
              <a:t>⑤对穿换的拖鞋，我们将定期进行清理消毒。</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fltVal val="0"/>
                                          </p:val>
                                        </p:tav>
                                        <p:tav tm="100000">
                                          <p:val>
                                            <p:strVal val="#ppt_h"/>
                                          </p:val>
                                        </p:tav>
                                      </p:tavLst>
                                    </p:anim>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3"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9014" y="726011"/>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4907849" y="375965"/>
            <a:ext cx="3177710" cy="756000"/>
            <a:chOff x="4746472" y="1120509"/>
            <a:chExt cx="3177710" cy="756000"/>
          </a:xfrm>
        </p:grpSpPr>
        <p:sp>
          <p:nvSpPr>
            <p:cNvPr id="15" name="文本框 14"/>
            <p:cNvSpPr txBox="1"/>
            <p:nvPr/>
          </p:nvSpPr>
          <p:spPr>
            <a:xfrm>
              <a:off x="5585080" y="1236899"/>
              <a:ext cx="2339102"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屏障运行管理</a:t>
              </a:r>
            </a:p>
          </p:txBody>
        </p:sp>
        <p:grpSp>
          <p:nvGrpSpPr>
            <p:cNvPr id="16" name="组合 15"/>
            <p:cNvGrpSpPr/>
            <p:nvPr/>
          </p:nvGrpSpPr>
          <p:grpSpPr>
            <a:xfrm>
              <a:off x="4746472" y="1120509"/>
              <a:ext cx="756000" cy="756000"/>
              <a:chOff x="6907626" y="2083074"/>
              <a:chExt cx="868011" cy="868011"/>
            </a:xfrm>
          </p:grpSpPr>
          <p:sp>
            <p:nvSpPr>
              <p:cNvPr id="17" name="Freeform 17"/>
              <p:cNvSpPr/>
              <p:nvPr/>
            </p:nvSpPr>
            <p:spPr bwMode="auto">
              <a:xfrm>
                <a:off x="7134569" y="2318581"/>
                <a:ext cx="398221" cy="242847"/>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8"/>
              <p:cNvSpPr/>
              <p:nvPr/>
            </p:nvSpPr>
            <p:spPr bwMode="auto">
              <a:xfrm>
                <a:off x="7084408" y="2598130"/>
                <a:ext cx="508940" cy="85027"/>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9"/>
              <p:cNvSpPr>
                <a:spLocks noEditPoints="1"/>
              </p:cNvSpPr>
              <p:nvPr/>
            </p:nvSpPr>
            <p:spPr bwMode="auto">
              <a:xfrm>
                <a:off x="7114382" y="2302676"/>
                <a:ext cx="438593" cy="274656"/>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20"/>
              <p:cNvSpPr>
                <a:spLocks noEditPoints="1"/>
              </p:cNvSpPr>
              <p:nvPr/>
            </p:nvSpPr>
            <p:spPr bwMode="auto">
              <a:xfrm>
                <a:off x="7072786" y="2590789"/>
                <a:ext cx="537690" cy="93591"/>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21"/>
              <p:cNvSpPr/>
              <p:nvPr/>
            </p:nvSpPr>
            <p:spPr bwMode="auto">
              <a:xfrm>
                <a:off x="7069728" y="2697838"/>
                <a:ext cx="543806" cy="25692"/>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22"/>
              <p:cNvSpPr>
                <a:spLocks noEditPoints="1"/>
              </p:cNvSpPr>
              <p:nvPr/>
            </p:nvSpPr>
            <p:spPr bwMode="auto">
              <a:xfrm>
                <a:off x="6907626" y="2083074"/>
                <a:ext cx="868011" cy="868011"/>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25" name="Picture 2" descr="C:\Users\Lenovo\Desktop\新建文件夹\QQ图片201603221347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32" y="1168053"/>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Users\Lenovo\Desktop\新建文件夹\QQ图片20160322134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814" y="1168053"/>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descr="C:\Users\Lenovo\Desktop\新建文件夹\QQ图片201603221347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7573" y="1168053"/>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descr="C:\Users\Lenovo\Desktop\新建文件夹\QQ图片201603221347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545" y="4234649"/>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C:\Users\Lenovo\Desktop\新建文件夹\QQ图片201603221347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3291" y="4234649"/>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C:\Users\Lenovo\Desktop\新建文件夹\QQ图片2016032213474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70055" y="1131965"/>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7" descr="C:\Users\Lenovo\Desktop\新建文件夹\QQ图片2016032213471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38163" y="4208634"/>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Lenovo\Desktop\新建文件夹\QQ图片2016032213472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8418" y="4234649"/>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0-#ppt_w/2"/>
                                          </p:val>
                                        </p:tav>
                                        <p:tav tm="100000">
                                          <p:val>
                                            <p:strVal val="#ppt_x"/>
                                          </p:val>
                                        </p:tav>
                                      </p:tavLst>
                                    </p:anim>
                                    <p:anim calcmode="lin" valueType="num">
                                      <p:cBhvr additive="base">
                                        <p:cTn id="8" dur="1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0-#ppt_w/2"/>
                                          </p:val>
                                        </p:tav>
                                        <p:tav tm="100000">
                                          <p:val>
                                            <p:strVal val="#ppt_x"/>
                                          </p:val>
                                        </p:tav>
                                      </p:tavLst>
                                    </p:anim>
                                    <p:anim calcmode="lin" valueType="num">
                                      <p:cBhvr additive="base">
                                        <p:cTn id="12" dur="1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0-#ppt_w/2"/>
                                          </p:val>
                                        </p:tav>
                                        <p:tav tm="100000">
                                          <p:val>
                                            <p:strVal val="#ppt_x"/>
                                          </p:val>
                                        </p:tav>
                                      </p:tavLst>
                                    </p:anim>
                                    <p:anim calcmode="lin" valueType="num">
                                      <p:cBhvr additive="base">
                                        <p:cTn id="16" dur="1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500" fill="hold"/>
                                        <p:tgtEl>
                                          <p:spTgt spid="30"/>
                                        </p:tgtEl>
                                        <p:attrNameLst>
                                          <p:attrName>ppt_x</p:attrName>
                                        </p:attrNameLst>
                                      </p:cBhvr>
                                      <p:tavLst>
                                        <p:tav tm="0">
                                          <p:val>
                                            <p:strVal val="0-#ppt_w/2"/>
                                          </p:val>
                                        </p:tav>
                                        <p:tav tm="100000">
                                          <p:val>
                                            <p:strVal val="#ppt_x"/>
                                          </p:val>
                                        </p:tav>
                                      </p:tavLst>
                                    </p:anim>
                                    <p:anim calcmode="lin" valueType="num">
                                      <p:cBhvr additive="base">
                                        <p:cTn id="20" dur="1500" fill="hold"/>
                                        <p:tgtEl>
                                          <p:spTgt spid="30"/>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2"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1500" fill="hold"/>
                                        <p:tgtEl>
                                          <p:spTgt spid="28"/>
                                        </p:tgtEl>
                                        <p:attrNameLst>
                                          <p:attrName>ppt_x</p:attrName>
                                        </p:attrNameLst>
                                      </p:cBhvr>
                                      <p:tavLst>
                                        <p:tav tm="0">
                                          <p:val>
                                            <p:strVal val="1+#ppt_w/2"/>
                                          </p:val>
                                        </p:tav>
                                        <p:tav tm="100000">
                                          <p:val>
                                            <p:strVal val="#ppt_x"/>
                                          </p:val>
                                        </p:tav>
                                      </p:tavLst>
                                    </p:anim>
                                    <p:anim calcmode="lin" valueType="num">
                                      <p:cBhvr additive="base">
                                        <p:cTn id="25" dur="1500" fill="hold"/>
                                        <p:tgtEl>
                                          <p:spTgt spid="28"/>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500" fill="hold"/>
                                        <p:tgtEl>
                                          <p:spTgt spid="29"/>
                                        </p:tgtEl>
                                        <p:attrNameLst>
                                          <p:attrName>ppt_x</p:attrName>
                                        </p:attrNameLst>
                                      </p:cBhvr>
                                      <p:tavLst>
                                        <p:tav tm="0">
                                          <p:val>
                                            <p:strVal val="1+#ppt_w/2"/>
                                          </p:val>
                                        </p:tav>
                                        <p:tav tm="100000">
                                          <p:val>
                                            <p:strVal val="#ppt_x"/>
                                          </p:val>
                                        </p:tav>
                                      </p:tavLst>
                                    </p:anim>
                                    <p:anim calcmode="lin" valueType="num">
                                      <p:cBhvr additive="base">
                                        <p:cTn id="29" dur="1500" fill="hold"/>
                                        <p:tgtEl>
                                          <p:spTgt spid="29"/>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1500" fill="hold"/>
                                        <p:tgtEl>
                                          <p:spTgt spid="31"/>
                                        </p:tgtEl>
                                        <p:attrNameLst>
                                          <p:attrName>ppt_x</p:attrName>
                                        </p:attrNameLst>
                                      </p:cBhvr>
                                      <p:tavLst>
                                        <p:tav tm="0">
                                          <p:val>
                                            <p:strVal val="1+#ppt_w/2"/>
                                          </p:val>
                                        </p:tav>
                                        <p:tav tm="100000">
                                          <p:val>
                                            <p:strVal val="#ppt_x"/>
                                          </p:val>
                                        </p:tav>
                                      </p:tavLst>
                                    </p:anim>
                                    <p:anim calcmode="lin" valueType="num">
                                      <p:cBhvr additive="base">
                                        <p:cTn id="33" dur="1500" fill="hold"/>
                                        <p:tgtEl>
                                          <p:spTgt spid="31"/>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1500" fill="hold"/>
                                        <p:tgtEl>
                                          <p:spTgt spid="32"/>
                                        </p:tgtEl>
                                        <p:attrNameLst>
                                          <p:attrName>ppt_x</p:attrName>
                                        </p:attrNameLst>
                                      </p:cBhvr>
                                      <p:tavLst>
                                        <p:tav tm="0">
                                          <p:val>
                                            <p:strVal val="1+#ppt_w/2"/>
                                          </p:val>
                                        </p:tav>
                                        <p:tav tm="100000">
                                          <p:val>
                                            <p:strVal val="#ppt_x"/>
                                          </p:val>
                                        </p:tav>
                                      </p:tavLst>
                                    </p:anim>
                                    <p:anim calcmode="lin" valueType="num">
                                      <p:cBhvr additive="base">
                                        <p:cTn id="37" dur="1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9014" y="726011"/>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4907849" y="375965"/>
            <a:ext cx="3177710" cy="756000"/>
            <a:chOff x="4746472" y="1120509"/>
            <a:chExt cx="3177710" cy="756000"/>
          </a:xfrm>
        </p:grpSpPr>
        <p:sp>
          <p:nvSpPr>
            <p:cNvPr id="6" name="文本框 5"/>
            <p:cNvSpPr txBox="1"/>
            <p:nvPr/>
          </p:nvSpPr>
          <p:spPr>
            <a:xfrm>
              <a:off x="5585080" y="1236899"/>
              <a:ext cx="2339102"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设施运行管理</a:t>
              </a:r>
            </a:p>
          </p:txBody>
        </p:sp>
        <p:grpSp>
          <p:nvGrpSpPr>
            <p:cNvPr id="7" name="组合 6"/>
            <p:cNvGrpSpPr/>
            <p:nvPr/>
          </p:nvGrpSpPr>
          <p:grpSpPr>
            <a:xfrm>
              <a:off x="4746472" y="1120509"/>
              <a:ext cx="756000" cy="756000"/>
              <a:chOff x="6907626" y="2083074"/>
              <a:chExt cx="868011" cy="868011"/>
            </a:xfrm>
          </p:grpSpPr>
          <p:sp>
            <p:nvSpPr>
              <p:cNvPr id="8" name="Freeform 17"/>
              <p:cNvSpPr/>
              <p:nvPr/>
            </p:nvSpPr>
            <p:spPr bwMode="auto">
              <a:xfrm>
                <a:off x="7134569" y="2318581"/>
                <a:ext cx="398221" cy="242847"/>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18"/>
              <p:cNvSpPr/>
              <p:nvPr/>
            </p:nvSpPr>
            <p:spPr bwMode="auto">
              <a:xfrm>
                <a:off x="7084408" y="2598130"/>
                <a:ext cx="508940" cy="85027"/>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19"/>
              <p:cNvSpPr>
                <a:spLocks noEditPoints="1"/>
              </p:cNvSpPr>
              <p:nvPr/>
            </p:nvSpPr>
            <p:spPr bwMode="auto">
              <a:xfrm>
                <a:off x="7114382" y="2302676"/>
                <a:ext cx="438593" cy="274656"/>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20"/>
              <p:cNvSpPr>
                <a:spLocks noEditPoints="1"/>
              </p:cNvSpPr>
              <p:nvPr/>
            </p:nvSpPr>
            <p:spPr bwMode="auto">
              <a:xfrm>
                <a:off x="7072786" y="2590789"/>
                <a:ext cx="537690" cy="93591"/>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21"/>
              <p:cNvSpPr/>
              <p:nvPr/>
            </p:nvSpPr>
            <p:spPr bwMode="auto">
              <a:xfrm>
                <a:off x="7069728" y="2697838"/>
                <a:ext cx="543806" cy="25692"/>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2"/>
              <p:cNvSpPr>
                <a:spLocks noEditPoints="1"/>
              </p:cNvSpPr>
              <p:nvPr/>
            </p:nvSpPr>
            <p:spPr bwMode="auto">
              <a:xfrm>
                <a:off x="6907626" y="2083074"/>
                <a:ext cx="868011" cy="868011"/>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14" name="图片 13"/>
          <p:cNvPicPr>
            <a:picLocks noChangeAspect="1"/>
          </p:cNvPicPr>
          <p:nvPr/>
        </p:nvPicPr>
        <p:blipFill>
          <a:blip r:embed="rId2" cstate="print"/>
          <a:stretch>
            <a:fillRect/>
          </a:stretch>
        </p:blipFill>
        <p:spPr>
          <a:xfrm>
            <a:off x="876461" y="1809672"/>
            <a:ext cx="3567550" cy="5040000"/>
          </a:xfrm>
          <a:prstGeom prst="rect">
            <a:avLst/>
          </a:prstGeom>
        </p:spPr>
      </p:pic>
      <p:pic>
        <p:nvPicPr>
          <p:cNvPr id="15" name="图片 14"/>
          <p:cNvPicPr>
            <a:picLocks noChangeAspect="1"/>
          </p:cNvPicPr>
          <p:nvPr/>
        </p:nvPicPr>
        <p:blipFill>
          <a:blip r:embed="rId3" cstate="print"/>
          <a:stretch>
            <a:fillRect/>
          </a:stretch>
        </p:blipFill>
        <p:spPr>
          <a:xfrm>
            <a:off x="8725623" y="1816685"/>
            <a:ext cx="3536400" cy="5040000"/>
          </a:xfrm>
          <a:prstGeom prst="rect">
            <a:avLst/>
          </a:prstGeom>
        </p:spPr>
      </p:pic>
      <p:pic>
        <p:nvPicPr>
          <p:cNvPr id="16" name="图片 15"/>
          <p:cNvPicPr>
            <a:picLocks noChangeAspect="1"/>
          </p:cNvPicPr>
          <p:nvPr/>
        </p:nvPicPr>
        <p:blipFill>
          <a:blip r:embed="rId4" cstate="print"/>
          <a:stretch>
            <a:fillRect/>
          </a:stretch>
        </p:blipFill>
        <p:spPr>
          <a:xfrm>
            <a:off x="4782002" y="1816685"/>
            <a:ext cx="3562616" cy="5040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9014" y="726011"/>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4907849" y="375965"/>
            <a:ext cx="3177710" cy="756000"/>
            <a:chOff x="4746472" y="1120509"/>
            <a:chExt cx="3177710" cy="756000"/>
          </a:xfrm>
        </p:grpSpPr>
        <p:sp>
          <p:nvSpPr>
            <p:cNvPr id="6" name="文本框 5"/>
            <p:cNvSpPr txBox="1"/>
            <p:nvPr/>
          </p:nvSpPr>
          <p:spPr>
            <a:xfrm>
              <a:off x="5585080" y="1236899"/>
              <a:ext cx="2339102"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设施运行管理</a:t>
              </a:r>
            </a:p>
          </p:txBody>
        </p:sp>
        <p:grpSp>
          <p:nvGrpSpPr>
            <p:cNvPr id="7" name="组合 6"/>
            <p:cNvGrpSpPr/>
            <p:nvPr/>
          </p:nvGrpSpPr>
          <p:grpSpPr>
            <a:xfrm>
              <a:off x="4746472" y="1120509"/>
              <a:ext cx="756000" cy="756000"/>
              <a:chOff x="6907626" y="2083074"/>
              <a:chExt cx="868011" cy="868011"/>
            </a:xfrm>
          </p:grpSpPr>
          <p:sp>
            <p:nvSpPr>
              <p:cNvPr id="8" name="Freeform 17"/>
              <p:cNvSpPr/>
              <p:nvPr/>
            </p:nvSpPr>
            <p:spPr bwMode="auto">
              <a:xfrm>
                <a:off x="7134569" y="2318581"/>
                <a:ext cx="398221" cy="242847"/>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18"/>
              <p:cNvSpPr/>
              <p:nvPr/>
            </p:nvSpPr>
            <p:spPr bwMode="auto">
              <a:xfrm>
                <a:off x="7084408" y="2598130"/>
                <a:ext cx="508940" cy="85027"/>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19"/>
              <p:cNvSpPr>
                <a:spLocks noEditPoints="1"/>
              </p:cNvSpPr>
              <p:nvPr/>
            </p:nvSpPr>
            <p:spPr bwMode="auto">
              <a:xfrm>
                <a:off x="7114382" y="2302676"/>
                <a:ext cx="438593" cy="274656"/>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20"/>
              <p:cNvSpPr>
                <a:spLocks noEditPoints="1"/>
              </p:cNvSpPr>
              <p:nvPr/>
            </p:nvSpPr>
            <p:spPr bwMode="auto">
              <a:xfrm>
                <a:off x="7072786" y="2590789"/>
                <a:ext cx="537690" cy="93591"/>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21"/>
              <p:cNvSpPr/>
              <p:nvPr/>
            </p:nvSpPr>
            <p:spPr bwMode="auto">
              <a:xfrm>
                <a:off x="7069728" y="2697838"/>
                <a:ext cx="543806" cy="25692"/>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2"/>
              <p:cNvSpPr>
                <a:spLocks noEditPoints="1"/>
              </p:cNvSpPr>
              <p:nvPr/>
            </p:nvSpPr>
            <p:spPr bwMode="auto">
              <a:xfrm>
                <a:off x="6907626" y="2083074"/>
                <a:ext cx="868011" cy="868011"/>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17" name="文本框 5"/>
          <p:cNvSpPr txBox="1"/>
          <p:nvPr/>
        </p:nvSpPr>
        <p:spPr>
          <a:xfrm>
            <a:off x="1000087" y="1616061"/>
            <a:ext cx="11469807" cy="3108543"/>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江苏省实验动物生物安全应急专线：</a:t>
            </a:r>
            <a:r>
              <a:rPr lang="en-US" altLang="zh-CN" sz="2800" b="1" dirty="0">
                <a:solidFill>
                  <a:schemeClr val="bg2">
                    <a:lumMod val="50000"/>
                  </a:schemeClr>
                </a:solidFill>
                <a:latin typeface="微软雅黑" panose="020B0503020204020204" pitchFamily="34" charset="-122"/>
                <a:ea typeface="微软雅黑" panose="020B0503020204020204" pitchFamily="34" charset="-122"/>
              </a:rPr>
              <a:t>025-66601110</a:t>
            </a:r>
          </a:p>
          <a:p>
            <a:endParaRPr lang="en-US" altLang="zh-CN" sz="2800" b="1" dirty="0">
              <a:solidFill>
                <a:schemeClr val="bg2">
                  <a:lumMod val="50000"/>
                </a:schemeClr>
              </a:solidFill>
              <a:latin typeface="微软雅黑" panose="020B0503020204020204" pitchFamily="34" charset="-122"/>
              <a:ea typeface="微软雅黑" panose="020B0503020204020204" pitchFamily="34" charset="-122"/>
            </a:endParaRPr>
          </a:p>
          <a:p>
            <a:endParaRPr lang="en-US" altLang="zh-CN" sz="2800" b="1"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南京市实验动物生物安全应急专线：</a:t>
            </a:r>
            <a:r>
              <a:rPr lang="en-US" altLang="zh-CN" sz="2800" b="1" dirty="0">
                <a:solidFill>
                  <a:schemeClr val="bg2">
                    <a:lumMod val="50000"/>
                  </a:schemeClr>
                </a:solidFill>
                <a:latin typeface="微软雅黑" panose="020B0503020204020204" pitchFamily="34" charset="-122"/>
                <a:ea typeface="微软雅黑" panose="020B0503020204020204" pitchFamily="34" charset="-122"/>
              </a:rPr>
              <a:t>025-83602717</a:t>
            </a:r>
            <a:r>
              <a:rPr lang="zh-CN" altLang="en-US" sz="2800" b="1" dirty="0">
                <a:solidFill>
                  <a:schemeClr val="bg2">
                    <a:lumMod val="50000"/>
                  </a:schemeClr>
                </a:solidFill>
                <a:latin typeface="微软雅黑" panose="020B0503020204020204" pitchFamily="34" charset="-122"/>
                <a:ea typeface="微软雅黑" panose="020B0503020204020204" pitchFamily="34" charset="-122"/>
              </a:rPr>
              <a:t>、</a:t>
            </a:r>
            <a:r>
              <a:rPr lang="en-US" altLang="zh-CN" sz="2800" b="1" dirty="0">
                <a:solidFill>
                  <a:schemeClr val="bg2">
                    <a:lumMod val="50000"/>
                  </a:schemeClr>
                </a:solidFill>
                <a:latin typeface="微软雅黑" panose="020B0503020204020204" pitchFamily="34" charset="-122"/>
                <a:ea typeface="微软雅黑" panose="020B0503020204020204" pitchFamily="34" charset="-122"/>
              </a:rPr>
              <a:t>025-68786251</a:t>
            </a:r>
          </a:p>
          <a:p>
            <a:endParaRPr lang="en-US" altLang="zh-CN" sz="2800" b="1" dirty="0">
              <a:solidFill>
                <a:schemeClr val="bg2">
                  <a:lumMod val="50000"/>
                </a:schemeClr>
              </a:solidFill>
              <a:latin typeface="微软雅黑" panose="020B0503020204020204" pitchFamily="34" charset="-122"/>
              <a:ea typeface="微软雅黑" panose="020B0503020204020204" pitchFamily="34" charset="-122"/>
            </a:endParaRPr>
          </a:p>
          <a:p>
            <a:endParaRPr lang="en-US" altLang="zh-CN" sz="2800" b="1"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鼓楼区实验动物生物安全应急专线：</a:t>
            </a:r>
            <a:r>
              <a:rPr lang="en-US" altLang="zh-CN" sz="2800" b="1" dirty="0">
                <a:solidFill>
                  <a:schemeClr val="bg2">
                    <a:lumMod val="50000"/>
                  </a:schemeClr>
                </a:solidFill>
                <a:latin typeface="微软雅黑" panose="020B0503020204020204" pitchFamily="34" charset="-122"/>
                <a:ea typeface="微软雅黑" panose="020B0503020204020204" pitchFamily="34" charset="-122"/>
              </a:rPr>
              <a:t>025-89669159</a:t>
            </a:r>
            <a:endParaRPr lang="zh-CN" altLang="en-US" sz="2800" b="1" dirty="0">
              <a:solidFill>
                <a:schemeClr val="bg2">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539014" y="726011"/>
            <a:ext cx="11780723" cy="0"/>
            <a:chOff x="503625" y="726011"/>
            <a:chExt cx="11780723" cy="0"/>
          </a:xfrm>
        </p:grpSpPr>
        <p:cxnSp>
          <p:nvCxnSpPr>
            <p:cNvPr id="25" name="直接连接符 24"/>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5199592" y="375965"/>
            <a:ext cx="2459565" cy="756000"/>
            <a:chOff x="4746472" y="1120509"/>
            <a:chExt cx="2459565" cy="756000"/>
          </a:xfrm>
        </p:grpSpPr>
        <p:sp>
          <p:nvSpPr>
            <p:cNvPr id="36" name="文本框 35"/>
            <p:cNvSpPr txBox="1"/>
            <p:nvPr/>
          </p:nvSpPr>
          <p:spPr>
            <a:xfrm>
              <a:off x="5585080" y="1236899"/>
              <a:ext cx="1620957"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培训交流</a:t>
              </a:r>
            </a:p>
          </p:txBody>
        </p:sp>
        <p:grpSp>
          <p:nvGrpSpPr>
            <p:cNvPr id="43" name="组合 42"/>
            <p:cNvGrpSpPr/>
            <p:nvPr/>
          </p:nvGrpSpPr>
          <p:grpSpPr>
            <a:xfrm>
              <a:off x="4746472" y="1120509"/>
              <a:ext cx="756000" cy="756000"/>
              <a:chOff x="6907626" y="2083074"/>
              <a:chExt cx="868011" cy="868011"/>
            </a:xfrm>
          </p:grpSpPr>
          <p:sp>
            <p:nvSpPr>
              <p:cNvPr id="44" name="Freeform 17"/>
              <p:cNvSpPr/>
              <p:nvPr/>
            </p:nvSpPr>
            <p:spPr bwMode="auto">
              <a:xfrm>
                <a:off x="7134569" y="2318581"/>
                <a:ext cx="398221" cy="242847"/>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8"/>
              <p:cNvSpPr/>
              <p:nvPr/>
            </p:nvSpPr>
            <p:spPr bwMode="auto">
              <a:xfrm>
                <a:off x="7084408" y="2598130"/>
                <a:ext cx="508940" cy="85027"/>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19"/>
              <p:cNvSpPr>
                <a:spLocks noEditPoints="1"/>
              </p:cNvSpPr>
              <p:nvPr/>
            </p:nvSpPr>
            <p:spPr bwMode="auto">
              <a:xfrm>
                <a:off x="7114382" y="2302676"/>
                <a:ext cx="438593" cy="274656"/>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20"/>
              <p:cNvSpPr>
                <a:spLocks noEditPoints="1"/>
              </p:cNvSpPr>
              <p:nvPr/>
            </p:nvSpPr>
            <p:spPr bwMode="auto">
              <a:xfrm>
                <a:off x="7072786" y="2590789"/>
                <a:ext cx="537690" cy="93591"/>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21"/>
              <p:cNvSpPr/>
              <p:nvPr/>
            </p:nvSpPr>
            <p:spPr bwMode="auto">
              <a:xfrm>
                <a:off x="7069728" y="2697838"/>
                <a:ext cx="543806" cy="25692"/>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22"/>
              <p:cNvSpPr>
                <a:spLocks noEditPoints="1"/>
              </p:cNvSpPr>
              <p:nvPr/>
            </p:nvSpPr>
            <p:spPr bwMode="auto">
              <a:xfrm>
                <a:off x="6907626" y="2083074"/>
                <a:ext cx="868011" cy="868011"/>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6" name="图片 5">
            <a:extLst>
              <a:ext uri="{FF2B5EF4-FFF2-40B4-BE49-F238E27FC236}">
                <a16:creationId xmlns="" xmlns:a16="http://schemas.microsoft.com/office/drawing/2014/main" id="{C81E0EBD-7212-459F-9EF4-71D5FAFE7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45" y="2116127"/>
            <a:ext cx="6024786" cy="3223260"/>
          </a:xfrm>
          <a:prstGeom prst="rect">
            <a:avLst/>
          </a:prstGeom>
        </p:spPr>
      </p:pic>
      <p:pic>
        <p:nvPicPr>
          <p:cNvPr id="8" name="图片 7">
            <a:extLst>
              <a:ext uri="{FF2B5EF4-FFF2-40B4-BE49-F238E27FC236}">
                <a16:creationId xmlns="" xmlns:a16="http://schemas.microsoft.com/office/drawing/2014/main" id="{25C1C997-BF1B-4227-96C1-A427FD838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164" y="2116128"/>
            <a:ext cx="6207317" cy="2968612"/>
          </a:xfrm>
          <a:prstGeom prst="rect">
            <a:avLst/>
          </a:prstGeom>
        </p:spPr>
      </p:pic>
      <p:sp>
        <p:nvSpPr>
          <p:cNvPr id="9" name="文本框 8">
            <a:extLst>
              <a:ext uri="{FF2B5EF4-FFF2-40B4-BE49-F238E27FC236}">
                <a16:creationId xmlns="" xmlns:a16="http://schemas.microsoft.com/office/drawing/2014/main" id="{45F3C8FA-C2AF-4A27-9BB2-EBA12B386D67}"/>
              </a:ext>
            </a:extLst>
          </p:cNvPr>
          <p:cNvSpPr txBox="1"/>
          <p:nvPr/>
        </p:nvSpPr>
        <p:spPr>
          <a:xfrm>
            <a:off x="1857343" y="1461043"/>
            <a:ext cx="3816424" cy="400110"/>
          </a:xfrm>
          <a:prstGeom prst="rect">
            <a:avLst/>
          </a:prstGeom>
          <a:noFill/>
        </p:spPr>
        <p:txBody>
          <a:bodyPr wrap="square" rtlCol="0">
            <a:spAutoFit/>
          </a:bodyPr>
          <a:lstStyle/>
          <a:p>
            <a:r>
              <a:rPr lang="zh-CN" altLang="en-US" sz="2000" b="1" dirty="0"/>
              <a:t>中心人员举办培训情况</a:t>
            </a:r>
          </a:p>
        </p:txBody>
      </p:sp>
      <p:sp>
        <p:nvSpPr>
          <p:cNvPr id="10" name="文本框 9">
            <a:extLst>
              <a:ext uri="{FF2B5EF4-FFF2-40B4-BE49-F238E27FC236}">
                <a16:creationId xmlns="" xmlns:a16="http://schemas.microsoft.com/office/drawing/2014/main" id="{FE956ABF-E590-4B72-B1E5-9CA68F465006}"/>
              </a:ext>
            </a:extLst>
          </p:cNvPr>
          <p:cNvSpPr txBox="1"/>
          <p:nvPr/>
        </p:nvSpPr>
        <p:spPr>
          <a:xfrm>
            <a:off x="7786697" y="1461043"/>
            <a:ext cx="4392488" cy="400110"/>
          </a:xfrm>
          <a:prstGeom prst="rect">
            <a:avLst/>
          </a:prstGeom>
          <a:noFill/>
        </p:spPr>
        <p:txBody>
          <a:bodyPr wrap="square" rtlCol="0">
            <a:spAutoFit/>
          </a:bodyPr>
          <a:lstStyle/>
          <a:p>
            <a:r>
              <a:rPr lang="zh-CN" altLang="en-US" sz="2000" b="1" dirty="0"/>
              <a:t>中心人员参加培训交流情况</a:t>
            </a:r>
          </a:p>
        </p:txBody>
      </p:sp>
    </p:spTree>
    <p:extLst>
      <p:ext uri="{BB962C8B-B14F-4D97-AF65-F5344CB8AC3E}">
        <p14:creationId xmlns:p14="http://schemas.microsoft.com/office/powerpoint/2010/main" val="3286110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539014" y="726011"/>
            <a:ext cx="11780723" cy="0"/>
            <a:chOff x="503625" y="726011"/>
            <a:chExt cx="11780723" cy="0"/>
          </a:xfrm>
        </p:grpSpPr>
        <p:cxnSp>
          <p:nvCxnSpPr>
            <p:cNvPr id="25" name="直接连接符 24"/>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5199592" y="375965"/>
            <a:ext cx="2459565" cy="756000"/>
            <a:chOff x="4746472" y="1120509"/>
            <a:chExt cx="2459565" cy="756000"/>
          </a:xfrm>
        </p:grpSpPr>
        <p:sp>
          <p:nvSpPr>
            <p:cNvPr id="36" name="文本框 35"/>
            <p:cNvSpPr txBox="1"/>
            <p:nvPr/>
          </p:nvSpPr>
          <p:spPr>
            <a:xfrm>
              <a:off x="5585080" y="1236899"/>
              <a:ext cx="1620957"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培训交流</a:t>
              </a:r>
            </a:p>
          </p:txBody>
        </p:sp>
        <p:grpSp>
          <p:nvGrpSpPr>
            <p:cNvPr id="43" name="组合 42"/>
            <p:cNvGrpSpPr/>
            <p:nvPr/>
          </p:nvGrpSpPr>
          <p:grpSpPr>
            <a:xfrm>
              <a:off x="4746472" y="1120509"/>
              <a:ext cx="756000" cy="756000"/>
              <a:chOff x="6907626" y="2083074"/>
              <a:chExt cx="868011" cy="868011"/>
            </a:xfrm>
          </p:grpSpPr>
          <p:sp>
            <p:nvSpPr>
              <p:cNvPr id="44" name="Freeform 17"/>
              <p:cNvSpPr/>
              <p:nvPr/>
            </p:nvSpPr>
            <p:spPr bwMode="auto">
              <a:xfrm>
                <a:off x="7134569" y="2318581"/>
                <a:ext cx="398221" cy="242847"/>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8"/>
              <p:cNvSpPr/>
              <p:nvPr/>
            </p:nvSpPr>
            <p:spPr bwMode="auto">
              <a:xfrm>
                <a:off x="7084408" y="2598130"/>
                <a:ext cx="508940" cy="85027"/>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19"/>
              <p:cNvSpPr>
                <a:spLocks noEditPoints="1"/>
              </p:cNvSpPr>
              <p:nvPr/>
            </p:nvSpPr>
            <p:spPr bwMode="auto">
              <a:xfrm>
                <a:off x="7114382" y="2302676"/>
                <a:ext cx="438593" cy="274656"/>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20"/>
              <p:cNvSpPr>
                <a:spLocks noEditPoints="1"/>
              </p:cNvSpPr>
              <p:nvPr/>
            </p:nvSpPr>
            <p:spPr bwMode="auto">
              <a:xfrm>
                <a:off x="7072786" y="2590789"/>
                <a:ext cx="537690" cy="93591"/>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21"/>
              <p:cNvSpPr/>
              <p:nvPr/>
            </p:nvSpPr>
            <p:spPr bwMode="auto">
              <a:xfrm>
                <a:off x="7069728" y="2697838"/>
                <a:ext cx="543806" cy="25692"/>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22"/>
              <p:cNvSpPr>
                <a:spLocks noEditPoints="1"/>
              </p:cNvSpPr>
              <p:nvPr/>
            </p:nvSpPr>
            <p:spPr bwMode="auto">
              <a:xfrm>
                <a:off x="6907626" y="2083074"/>
                <a:ext cx="868011" cy="868011"/>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2" name="组合 1">
            <a:extLst>
              <a:ext uri="{FF2B5EF4-FFF2-40B4-BE49-F238E27FC236}">
                <a16:creationId xmlns="" xmlns:a16="http://schemas.microsoft.com/office/drawing/2014/main" id="{4B4B7C38-9EFC-4674-9195-F39821ADDC50}"/>
              </a:ext>
            </a:extLst>
          </p:cNvPr>
          <p:cNvGrpSpPr/>
          <p:nvPr/>
        </p:nvGrpSpPr>
        <p:grpSpPr>
          <a:xfrm>
            <a:off x="539014" y="2021262"/>
            <a:ext cx="11780721" cy="2095244"/>
            <a:chOff x="539014" y="2021262"/>
            <a:chExt cx="11780721" cy="2095244"/>
          </a:xfrm>
        </p:grpSpPr>
        <p:pic>
          <p:nvPicPr>
            <p:cNvPr id="5" name="图片 4"/>
            <p:cNvPicPr/>
            <p:nvPr/>
          </p:nvPicPr>
          <p:blipFill>
            <a:blip r:embed="rId3" cstate="print">
              <a:extLst>
                <a:ext uri="{28A0092B-C50C-407E-A947-70E740481C1C}">
                  <a14:useLocalDpi xmlns:a14="http://schemas.microsoft.com/office/drawing/2010/main" val="0"/>
                </a:ext>
              </a:extLst>
            </a:blip>
            <a:stretch>
              <a:fillRect/>
            </a:stretch>
          </p:blipFill>
          <p:spPr>
            <a:xfrm>
              <a:off x="3529959" y="2032149"/>
              <a:ext cx="2865600" cy="1980000"/>
            </a:xfrm>
            <a:prstGeom prst="rect">
              <a:avLst/>
            </a:prstGeom>
            <a:effectLst>
              <a:outerShdw blurRad="50800" dist="114300" dir="2700000" algn="tl" rotWithShape="0">
                <a:prstClr val="black">
                  <a:alpha val="40000"/>
                </a:prstClr>
              </a:outerShdw>
            </a:effectLst>
          </p:spPr>
        </p:pic>
        <p:pic>
          <p:nvPicPr>
            <p:cNvPr id="1026" name="Picture 2">
              <a:extLst>
                <a:ext uri="{FF2B5EF4-FFF2-40B4-BE49-F238E27FC236}">
                  <a16:creationId xmlns="" xmlns:a16="http://schemas.microsoft.com/office/drawing/2014/main" id="{628E93D0-0108-48EE-ABCB-10734E1676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014" y="2032147"/>
              <a:ext cx="2779297" cy="20843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 xmlns:a16="http://schemas.microsoft.com/office/drawing/2014/main" id="{8B56C9A6-9A8C-4774-8D90-92286B7E9A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2807" y="2021262"/>
              <a:ext cx="29700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 xmlns:a16="http://schemas.microsoft.com/office/drawing/2014/main" id="{2905FA20-C4B2-4C2F-A451-1B94B15F14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7148" y="2032147"/>
              <a:ext cx="2602587" cy="19524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组合 3">
            <a:extLst>
              <a:ext uri="{FF2B5EF4-FFF2-40B4-BE49-F238E27FC236}">
                <a16:creationId xmlns="" xmlns:a16="http://schemas.microsoft.com/office/drawing/2014/main" id="{AB0CB1A7-631A-4F02-9B99-D3294AAF9A70}"/>
              </a:ext>
            </a:extLst>
          </p:cNvPr>
          <p:cNvGrpSpPr/>
          <p:nvPr/>
        </p:nvGrpSpPr>
        <p:grpSpPr>
          <a:xfrm>
            <a:off x="539014" y="4221387"/>
            <a:ext cx="11786301" cy="2085046"/>
            <a:chOff x="539014" y="4221387"/>
            <a:chExt cx="11786301" cy="2085046"/>
          </a:xfrm>
        </p:grpSpPr>
        <p:pic>
          <p:nvPicPr>
            <p:cNvPr id="1028" name="Picture 4">
              <a:extLst>
                <a:ext uri="{FF2B5EF4-FFF2-40B4-BE49-F238E27FC236}">
                  <a16:creationId xmlns="" xmlns:a16="http://schemas.microsoft.com/office/drawing/2014/main" id="{A6577039-4303-4732-AE9E-1981AB310A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014" y="4221388"/>
              <a:ext cx="2779297" cy="20850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 xmlns:a16="http://schemas.microsoft.com/office/drawing/2014/main" id="{5CBBECB2-8DCB-4823-9DCE-BE7F892E5E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9959" y="4221387"/>
              <a:ext cx="2865600" cy="20850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 xmlns:a16="http://schemas.microsoft.com/office/drawing/2014/main" id="{AC1F1ACE-666D-4F76-B20C-5239B522CC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7149" y="4250119"/>
              <a:ext cx="2608166" cy="20563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 xmlns:a16="http://schemas.microsoft.com/office/drawing/2014/main" id="{13072453-40DF-40EC-A8B0-D6439A097E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0430" y="4250119"/>
              <a:ext cx="2892377" cy="205630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858750" cy="7232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6"/>
          <p:cNvSpPr/>
          <p:nvPr/>
        </p:nvSpPr>
        <p:spPr bwMode="auto">
          <a:xfrm>
            <a:off x="1237462" y="2162555"/>
            <a:ext cx="4937180" cy="4349428"/>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solidFill>
            <a:schemeClr val="bg1">
              <a:alpha val="30196"/>
            </a:schemeClr>
          </a:solidFill>
          <a:ln w="0">
            <a:noFill/>
            <a:prstDash val="solid"/>
            <a:round/>
          </a:ln>
        </p:spPr>
        <p:txBody>
          <a:bodyPr vert="horz" wrap="square" lIns="128580" tIns="64290" rIns="128580" bIns="64290" numCol="1" anchor="t" anchorCtr="0" compatLnSpc="1"/>
          <a:lstStyle/>
          <a:p>
            <a:endParaRPr lang="zh-CN" altLang="en-US"/>
          </a:p>
        </p:txBody>
      </p:sp>
      <p:sp>
        <p:nvSpPr>
          <p:cNvPr id="17" name="Freeform 11"/>
          <p:cNvSpPr/>
          <p:nvPr/>
        </p:nvSpPr>
        <p:spPr bwMode="auto">
          <a:xfrm>
            <a:off x="1648542" y="1423110"/>
            <a:ext cx="4115020" cy="3581420"/>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noFill/>
          <a:ln w="19050">
            <a:solidFill>
              <a:schemeClr val="bg1"/>
            </a:solidFill>
            <a:prstDash val="solid"/>
            <a:round/>
          </a:ln>
        </p:spPr>
        <p:txBody>
          <a:bodyPr vert="horz" wrap="square" lIns="128580" tIns="64290" rIns="128580" bIns="64290" numCol="1" anchor="t" anchorCtr="0" compatLnSpc="1"/>
          <a:lstStyle/>
          <a:p>
            <a:endParaRPr lang="zh-CN" altLang="en-US" dirty="0"/>
          </a:p>
        </p:txBody>
      </p:sp>
      <p:sp>
        <p:nvSpPr>
          <p:cNvPr id="2050" name="文本框 2"/>
          <p:cNvSpPr txBox="1">
            <a:spLocks noChangeArrowheads="1"/>
          </p:cNvSpPr>
          <p:nvPr>
            <p:custDataLst>
              <p:tags r:id="rId2"/>
            </p:custDataLst>
          </p:nvPr>
        </p:nvSpPr>
        <p:spPr bwMode="auto">
          <a:xfrm>
            <a:off x="2952413" y="2449016"/>
            <a:ext cx="1695986" cy="15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02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01</a:t>
            </a:r>
          </a:p>
        </p:txBody>
      </p:sp>
      <p:cxnSp>
        <p:nvCxnSpPr>
          <p:cNvPr id="7" name="直接连接符 6"/>
          <p:cNvCxnSpPr/>
          <p:nvPr>
            <p:custDataLst>
              <p:tags r:id="rId3"/>
            </p:custDataLst>
          </p:nvPr>
        </p:nvCxnSpPr>
        <p:spPr>
          <a:xfrm>
            <a:off x="6205337" y="3616325"/>
            <a:ext cx="4143101"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52" name="文本框 11"/>
          <p:cNvSpPr txBox="1">
            <a:spLocks noChangeArrowheads="1"/>
          </p:cNvSpPr>
          <p:nvPr>
            <p:custDataLst>
              <p:tags r:id="rId4"/>
            </p:custDataLst>
          </p:nvPr>
        </p:nvSpPr>
        <p:spPr bwMode="auto">
          <a:xfrm>
            <a:off x="2067237" y="3868624"/>
            <a:ext cx="3466334" cy="43088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8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p>
        </p:txBody>
      </p:sp>
      <p:sp>
        <p:nvSpPr>
          <p:cNvPr id="8" name="矩形 7"/>
          <p:cNvSpPr/>
          <p:nvPr/>
        </p:nvSpPr>
        <p:spPr>
          <a:xfrm>
            <a:off x="6205340" y="2748641"/>
            <a:ext cx="4468132" cy="830997"/>
          </a:xfrm>
          <a:prstGeom prst="rect">
            <a:avLst/>
          </a:prstGeom>
        </p:spPr>
        <p:txBody>
          <a:bodyPr wrap="square" lIns="0" tIns="0" rIns="0" bIns="0">
            <a:spAutoFit/>
          </a:bodyPr>
          <a:lstStyle/>
          <a:p>
            <a:r>
              <a:rPr lang="zh-CN" altLang="en-US" sz="5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中心简介</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1" accel="4000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1500" fill="hold"/>
                                        <p:tgtEl>
                                          <p:spTgt spid="16"/>
                                        </p:tgtEl>
                                        <p:attrNameLst>
                                          <p:attrName>ppt_x</p:attrName>
                                        </p:attrNameLst>
                                      </p:cBhvr>
                                      <p:tavLst>
                                        <p:tav tm="0">
                                          <p:val>
                                            <p:strVal val="#ppt_x"/>
                                          </p:val>
                                        </p:tav>
                                        <p:tav tm="100000">
                                          <p:val>
                                            <p:strVal val="#ppt_x"/>
                                          </p:val>
                                        </p:tav>
                                      </p:tavLst>
                                    </p:anim>
                                    <p:anim calcmode="lin" valueType="num">
                                      <p:cBhvr additive="base">
                                        <p:cTn id="11" dur="1500" fill="hold"/>
                                        <p:tgtEl>
                                          <p:spTgt spid="16"/>
                                        </p:tgtEl>
                                        <p:attrNameLst>
                                          <p:attrName>ppt_y</p:attrName>
                                        </p:attrNameLst>
                                      </p:cBhvr>
                                      <p:tavLst>
                                        <p:tav tm="0">
                                          <p:val>
                                            <p:strVal val="0-#ppt_h/2"/>
                                          </p:val>
                                        </p:tav>
                                        <p:tav tm="100000">
                                          <p:val>
                                            <p:strVal val="#ppt_y"/>
                                          </p:val>
                                        </p:tav>
                                      </p:tavLst>
                                    </p:anim>
                                  </p:childTnLst>
                                </p:cTn>
                              </p:par>
                              <p:par>
                                <p:cTn id="12" presetID="2" presetClass="entr" presetSubtype="4" accel="4000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1500" fill="hold"/>
                                        <p:tgtEl>
                                          <p:spTgt spid="17"/>
                                        </p:tgtEl>
                                        <p:attrNameLst>
                                          <p:attrName>ppt_x</p:attrName>
                                        </p:attrNameLst>
                                      </p:cBhvr>
                                      <p:tavLst>
                                        <p:tav tm="0">
                                          <p:val>
                                            <p:strVal val="#ppt_x"/>
                                          </p:val>
                                        </p:tav>
                                        <p:tav tm="100000">
                                          <p:val>
                                            <p:strVal val="#ppt_x"/>
                                          </p:val>
                                        </p:tav>
                                      </p:tavLst>
                                    </p:anim>
                                    <p:anim calcmode="lin" valueType="num">
                                      <p:cBhvr additive="base">
                                        <p:cTn id="15" dur="1500" fill="hold"/>
                                        <p:tgtEl>
                                          <p:spTgt spid="17"/>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additive="base">
                                        <p:cTn id="23" dur="500" fill="hold"/>
                                        <p:tgtEl>
                                          <p:spTgt spid="2052"/>
                                        </p:tgtEl>
                                        <p:attrNameLst>
                                          <p:attrName>ppt_x</p:attrName>
                                        </p:attrNameLst>
                                      </p:cBhvr>
                                      <p:tavLst>
                                        <p:tav tm="0">
                                          <p:val>
                                            <p:strVal val="0-#ppt_w/2"/>
                                          </p:val>
                                        </p:tav>
                                        <p:tav tm="100000">
                                          <p:val>
                                            <p:strVal val="#ppt_x"/>
                                          </p:val>
                                        </p:tav>
                                      </p:tavLst>
                                    </p:anim>
                                    <p:anim calcmode="lin" valueType="num">
                                      <p:cBhvr additive="base">
                                        <p:cTn id="24" dur="500" fill="hold"/>
                                        <p:tgtEl>
                                          <p:spTgt spid="205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3" presetClass="entr" presetSubtype="32"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strVal val="4*#ppt_w"/>
                                          </p:val>
                                        </p:tav>
                                        <p:tav tm="100000">
                                          <p:val>
                                            <p:strVal val="#ppt_w"/>
                                          </p:val>
                                        </p:tav>
                                      </p:tavLst>
                                    </p:anim>
                                    <p:anim calcmode="lin" valueType="num">
                                      <p:cBhvr>
                                        <p:cTn id="29" dur="500" fill="hold"/>
                                        <p:tgtEl>
                                          <p:spTgt spid="8"/>
                                        </p:tgtEl>
                                        <p:attrNameLst>
                                          <p:attrName>ppt_h</p:attrName>
                                        </p:attrNameLst>
                                      </p:cBhvr>
                                      <p:tavLst>
                                        <p:tav tm="0">
                                          <p:val>
                                            <p:strVal val="4*#ppt_h"/>
                                          </p:val>
                                        </p:tav>
                                        <p:tav tm="100000">
                                          <p:val>
                                            <p:strVal val="#ppt_h"/>
                                          </p:val>
                                        </p:tav>
                                      </p:tavLst>
                                    </p:anim>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050" grpId="0"/>
      <p:bldP spid="2052"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21826"/>
          <a:stretch>
            <a:fillRect/>
          </a:stretch>
        </p:blipFill>
        <p:spPr>
          <a:xfrm>
            <a:off x="272892" y="0"/>
            <a:ext cx="12336000" cy="7232650"/>
          </a:xfrm>
          <a:prstGeom prst="rect">
            <a:avLst/>
          </a:prstGeom>
        </p:spPr>
      </p:pic>
      <p:sp>
        <p:nvSpPr>
          <p:cNvPr id="8" name="Freeform 6"/>
          <p:cNvSpPr/>
          <p:nvPr/>
        </p:nvSpPr>
        <p:spPr bwMode="auto">
          <a:xfrm>
            <a:off x="2131082" y="1118381"/>
            <a:ext cx="8596586" cy="6114269"/>
          </a:xfrm>
          <a:custGeom>
            <a:avLst/>
            <a:gdLst>
              <a:gd name="T0" fmla="*/ 1926 w 3851"/>
              <a:gd name="T1" fmla="*/ 0 h 2739"/>
              <a:gd name="T2" fmla="*/ 3851 w 3851"/>
              <a:gd name="T3" fmla="*/ 2739 h 2739"/>
              <a:gd name="T4" fmla="*/ 0 w 3851"/>
              <a:gd name="T5" fmla="*/ 2739 h 2739"/>
              <a:gd name="T6" fmla="*/ 1926 w 3851"/>
              <a:gd name="T7" fmla="*/ 0 h 2739"/>
            </a:gdLst>
            <a:ahLst/>
            <a:cxnLst>
              <a:cxn ang="0">
                <a:pos x="T0" y="T1"/>
              </a:cxn>
              <a:cxn ang="0">
                <a:pos x="T2" y="T3"/>
              </a:cxn>
              <a:cxn ang="0">
                <a:pos x="T4" y="T5"/>
              </a:cxn>
              <a:cxn ang="0">
                <a:pos x="T6" y="T7"/>
              </a:cxn>
            </a:cxnLst>
            <a:rect l="0" t="0" r="r" b="b"/>
            <a:pathLst>
              <a:path w="3851" h="2739">
                <a:moveTo>
                  <a:pt x="1926" y="0"/>
                </a:moveTo>
                <a:lnTo>
                  <a:pt x="3851" y="2739"/>
                </a:lnTo>
                <a:lnTo>
                  <a:pt x="0" y="2739"/>
                </a:lnTo>
                <a:lnTo>
                  <a:pt x="1926"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9" name="Freeform 7"/>
          <p:cNvSpPr/>
          <p:nvPr/>
        </p:nvSpPr>
        <p:spPr bwMode="auto">
          <a:xfrm>
            <a:off x="309526" y="0"/>
            <a:ext cx="12239698" cy="5959217"/>
          </a:xfrm>
          <a:custGeom>
            <a:avLst/>
            <a:gdLst>
              <a:gd name="T0" fmla="*/ 0 w 5483"/>
              <a:gd name="T1" fmla="*/ 0 h 2853"/>
              <a:gd name="T2" fmla="*/ 5483 w 5483"/>
              <a:gd name="T3" fmla="*/ 0 h 2853"/>
              <a:gd name="T4" fmla="*/ 2742 w 5483"/>
              <a:gd name="T5" fmla="*/ 2853 h 2853"/>
              <a:gd name="T6" fmla="*/ 0 w 5483"/>
              <a:gd name="T7" fmla="*/ 0 h 2853"/>
            </a:gdLst>
            <a:ahLst/>
            <a:cxnLst>
              <a:cxn ang="0">
                <a:pos x="T0" y="T1"/>
              </a:cxn>
              <a:cxn ang="0">
                <a:pos x="T2" y="T3"/>
              </a:cxn>
              <a:cxn ang="0">
                <a:pos x="T4" y="T5"/>
              </a:cxn>
              <a:cxn ang="0">
                <a:pos x="T6" y="T7"/>
              </a:cxn>
            </a:cxnLst>
            <a:rect l="0" t="0" r="r" b="b"/>
            <a:pathLst>
              <a:path w="5483" h="2853">
                <a:moveTo>
                  <a:pt x="0" y="0"/>
                </a:moveTo>
                <a:lnTo>
                  <a:pt x="5483" y="0"/>
                </a:lnTo>
                <a:lnTo>
                  <a:pt x="2742" y="2853"/>
                </a:lnTo>
                <a:lnTo>
                  <a:pt x="0" y="0"/>
                </a:lnTo>
                <a:close/>
              </a:path>
            </a:pathLst>
          </a:custGeom>
          <a:solidFill>
            <a:srgbClr val="29ABE2">
              <a:alpha val="89804"/>
            </a:srgbClr>
          </a:solidFill>
          <a:ln w="0">
            <a:noFill/>
            <a:prstDash val="solid"/>
            <a:round/>
          </a:ln>
          <a:effectLst>
            <a:outerShdw blurRad="444500" dist="101600" dir="5400000" algn="t" rotWithShape="0">
              <a:prstClr val="black">
                <a:alpha val="40000"/>
              </a:prstClr>
            </a:outerShdw>
          </a:effectLst>
        </p:spPr>
        <p:txBody>
          <a:bodyPr vert="horz" wrap="square" lIns="128580" tIns="64290" rIns="128580" bIns="64290" numCol="1" anchor="t" anchorCtr="0" compatLnSpc="1"/>
          <a:lstStyle/>
          <a:p>
            <a:endParaRPr lang="zh-CN" altLang="en-US"/>
          </a:p>
        </p:txBody>
      </p:sp>
      <p:sp>
        <p:nvSpPr>
          <p:cNvPr id="11" name="矩形 259"/>
          <p:cNvSpPr>
            <a:spLocks noChangeArrowheads="1"/>
          </p:cNvSpPr>
          <p:nvPr/>
        </p:nvSpPr>
        <p:spPr bwMode="auto">
          <a:xfrm>
            <a:off x="3352800" y="2078461"/>
            <a:ext cx="6153150" cy="1231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8000" b="1" dirty="0">
                <a:solidFill>
                  <a:schemeClr val="tx1"/>
                </a:solidFill>
                <a:latin typeface="Arial" panose="020B0604020202020204" pitchFamily="34" charset="0"/>
                <a:cs typeface="Arial" panose="020B0604020202020204" pitchFamily="34" charset="0"/>
              </a:rPr>
              <a:t>THANK YOU </a:t>
            </a:r>
          </a:p>
        </p:txBody>
      </p:sp>
      <p:sp>
        <p:nvSpPr>
          <p:cNvPr id="12" name="矩形 259"/>
          <p:cNvSpPr>
            <a:spLocks noChangeArrowheads="1"/>
          </p:cNvSpPr>
          <p:nvPr/>
        </p:nvSpPr>
        <p:spPr bwMode="auto">
          <a:xfrm>
            <a:off x="4682989" y="3453842"/>
            <a:ext cx="3492774"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400" b="1" dirty="0">
                <a:solidFill>
                  <a:schemeClr val="tx1"/>
                </a:solidFill>
                <a:cs typeface="Arial" panose="020B0604020202020204" pitchFamily="34" charset="0"/>
              </a:rPr>
              <a:t>感谢聆听，敬请指正</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 calcmode="lin" valueType="num">
                                      <p:cBhvr>
                                        <p:cTn id="1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1"/>
                                        </p:tgtEl>
                                      </p:cBhvr>
                                    </p:animEffect>
                                  </p:childTnLst>
                                </p:cTn>
                              </p:par>
                            </p:childTnLst>
                          </p:cTn>
                        </p:par>
                        <p:par>
                          <p:cTn id="22" fill="hold">
                            <p:stCondLst>
                              <p:cond delay="949"/>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childTnLst>
                          </p:cTn>
                        </p:par>
                        <p:par>
                          <p:cTn id="26" fill="hold">
                            <p:stCondLst>
                              <p:cond delay="1450"/>
                            </p:stCondLst>
                            <p:childTnLst>
                              <p:par>
                                <p:cTn id="27" presetID="5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bldLvl="0" animBg="1"/>
      <p:bldP spid="11" grpId="1" bldLvl="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71"/>
          <p:cNvSpPr>
            <a:spLocks noChangeArrowheads="1"/>
          </p:cNvSpPr>
          <p:nvPr/>
        </p:nvSpPr>
        <p:spPr bwMode="auto">
          <a:xfrm>
            <a:off x="7940675" y="3652838"/>
            <a:ext cx="2154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sym typeface="Arial Unicode MS" pitchFamily="34" charset="-122"/>
              </a:rPr>
              <a:t>江宁校区设施</a:t>
            </a:r>
            <a:endParaRPr lang="en-US" altLang="zh-CN" b="1" dirty="0">
              <a:solidFill>
                <a:schemeClr val="bg1"/>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sym typeface="Arial Unicode MS" pitchFamily="34" charset="-122"/>
              </a:rPr>
              <a:t>申请验收</a:t>
            </a:r>
          </a:p>
        </p:txBody>
      </p:sp>
      <p:sp>
        <p:nvSpPr>
          <p:cNvPr id="52" name="TextBox 8"/>
          <p:cNvSpPr txBox="1"/>
          <p:nvPr/>
        </p:nvSpPr>
        <p:spPr>
          <a:xfrm>
            <a:off x="4454798" y="295123"/>
            <a:ext cx="3949155" cy="369332"/>
          </a:xfrm>
          <a:prstGeom prst="rect">
            <a:avLst/>
          </a:prstGeom>
          <a:noFill/>
        </p:spPr>
        <p:txBody>
          <a:bodyPr wrap="square" lIns="0" tIns="0" rIns="0" bIns="0" rtlCol="0" anchor="ctr">
            <a:spAutoFit/>
          </a:bodyPr>
          <a:lstStyle/>
          <a:p>
            <a:pPr algn="ctr"/>
            <a:r>
              <a:rPr lang="zh-CN" altLang="en-US" sz="2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药学动物实验中心</a:t>
            </a:r>
          </a:p>
        </p:txBody>
      </p:sp>
      <p:sp>
        <p:nvSpPr>
          <p:cNvPr id="53" name="TextBox 8"/>
          <p:cNvSpPr txBox="1"/>
          <p:nvPr/>
        </p:nvSpPr>
        <p:spPr>
          <a:xfrm>
            <a:off x="5025515" y="743527"/>
            <a:ext cx="2807720" cy="215444"/>
          </a:xfrm>
          <a:prstGeom prst="rect">
            <a:avLst/>
          </a:prstGeom>
          <a:noFill/>
        </p:spPr>
        <p:txBody>
          <a:bodyPr wrap="square" lIns="0" tIns="0" rIns="0" bIns="0" rtlCol="0" anchor="ctr">
            <a:spAutoFit/>
          </a:bodyPr>
          <a:lstStyle/>
          <a:p>
            <a:pPr algn="dist"/>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中国药科大学</a:t>
            </a:r>
            <a:endPar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4" name="组合 53"/>
          <p:cNvGrpSpPr/>
          <p:nvPr/>
        </p:nvGrpSpPr>
        <p:grpSpPr>
          <a:xfrm>
            <a:off x="539014" y="726011"/>
            <a:ext cx="11780723" cy="0"/>
            <a:chOff x="503625" y="726011"/>
            <a:chExt cx="11780723" cy="0"/>
          </a:xfrm>
        </p:grpSpPr>
        <p:cxnSp>
          <p:nvCxnSpPr>
            <p:cNvPr id="55" name="直接连接符 54"/>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62" name="Picture 2" descr="C:\Users\Lenovo\AppData\Roaming\Tencent\Users\823943312\QQ\WinTemp\RichOle\[~)(8HPT8H$4~6~1AP)RWKA.png"/>
          <p:cNvPicPr>
            <a:picLocks noChangeAspect="1" noChangeArrowheads="1"/>
          </p:cNvPicPr>
          <p:nvPr/>
        </p:nvPicPr>
        <p:blipFill>
          <a:blip r:embed="rId2" cstate="print"/>
          <a:srcRect/>
          <a:stretch>
            <a:fillRect/>
          </a:stretch>
        </p:blipFill>
        <p:spPr bwMode="auto">
          <a:xfrm>
            <a:off x="1144662" y="992548"/>
            <a:ext cx="4492625" cy="3000375"/>
          </a:xfrm>
          <a:prstGeom prst="rect">
            <a:avLst/>
          </a:prstGeom>
          <a:noFill/>
          <a:ln w="9525">
            <a:noFill/>
            <a:miter lim="800000"/>
            <a:headEnd/>
            <a:tailEnd/>
          </a:ln>
        </p:spPr>
      </p:pic>
      <p:grpSp>
        <p:nvGrpSpPr>
          <p:cNvPr id="2" name="组合 1">
            <a:extLst>
              <a:ext uri="{FF2B5EF4-FFF2-40B4-BE49-F238E27FC236}">
                <a16:creationId xmlns="" xmlns:a16="http://schemas.microsoft.com/office/drawing/2014/main" id="{91DAE872-B0A4-4D86-8A9E-569DA15972FE}"/>
              </a:ext>
            </a:extLst>
          </p:cNvPr>
          <p:cNvGrpSpPr/>
          <p:nvPr/>
        </p:nvGrpSpPr>
        <p:grpSpPr>
          <a:xfrm>
            <a:off x="6141343" y="1841004"/>
            <a:ext cx="5544616" cy="4511625"/>
            <a:chOff x="1100783" y="2136775"/>
            <a:chExt cx="5396033" cy="3635435"/>
          </a:xfrm>
        </p:grpSpPr>
        <p:sp>
          <p:nvSpPr>
            <p:cNvPr id="3" name="Oval 6"/>
            <p:cNvSpPr>
              <a:spLocks noChangeArrowheads="1"/>
            </p:cNvSpPr>
            <p:nvPr/>
          </p:nvSpPr>
          <p:spPr bwMode="auto">
            <a:xfrm>
              <a:off x="1357189" y="4867275"/>
              <a:ext cx="444500" cy="44767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a:solidFill>
                  <a:srgbClr val="000000"/>
                </a:solidFill>
                <a:latin typeface="微软雅黑" panose="020B0503020204020204" pitchFamily="34" charset="-122"/>
                <a:sym typeface="微软雅黑" panose="020B0503020204020204" pitchFamily="34" charset="-122"/>
              </a:endParaRPr>
            </a:p>
          </p:txBody>
        </p:sp>
        <p:sp>
          <p:nvSpPr>
            <p:cNvPr id="4" name="Oval 7"/>
            <p:cNvSpPr>
              <a:spLocks noChangeArrowheads="1"/>
            </p:cNvSpPr>
            <p:nvPr/>
          </p:nvSpPr>
          <p:spPr bwMode="auto">
            <a:xfrm>
              <a:off x="1454026" y="4957763"/>
              <a:ext cx="258763" cy="2587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a:solidFill>
                  <a:srgbClr val="000000"/>
                </a:solidFill>
                <a:latin typeface="微软雅黑" panose="020B0503020204020204" pitchFamily="34" charset="-122"/>
                <a:sym typeface="微软雅黑" panose="020B0503020204020204" pitchFamily="34" charset="-122"/>
              </a:endParaRPr>
            </a:p>
          </p:txBody>
        </p:sp>
        <p:sp>
          <p:nvSpPr>
            <p:cNvPr id="5" name="Oval 8"/>
            <p:cNvSpPr>
              <a:spLocks noChangeArrowheads="1"/>
            </p:cNvSpPr>
            <p:nvPr/>
          </p:nvSpPr>
          <p:spPr bwMode="auto">
            <a:xfrm>
              <a:off x="1488951" y="5002213"/>
              <a:ext cx="179388" cy="17938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a:solidFill>
                  <a:srgbClr val="000000"/>
                </a:solidFill>
                <a:latin typeface="微软雅黑" panose="020B0503020204020204" pitchFamily="34" charset="-122"/>
                <a:sym typeface="微软雅黑" panose="020B0503020204020204" pitchFamily="34" charset="-122"/>
              </a:endParaRPr>
            </a:p>
          </p:txBody>
        </p:sp>
        <p:sp>
          <p:nvSpPr>
            <p:cNvPr id="6" name="Oval 9"/>
            <p:cNvSpPr>
              <a:spLocks noChangeArrowheads="1"/>
            </p:cNvSpPr>
            <p:nvPr/>
          </p:nvSpPr>
          <p:spPr bwMode="auto">
            <a:xfrm>
              <a:off x="2798639" y="4867275"/>
              <a:ext cx="444500" cy="44767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a:solidFill>
                  <a:srgbClr val="000000"/>
                </a:solidFill>
                <a:latin typeface="微软雅黑" panose="020B0503020204020204" pitchFamily="34" charset="-122"/>
                <a:sym typeface="微软雅黑" panose="020B0503020204020204" pitchFamily="34" charset="-122"/>
              </a:endParaRPr>
            </a:p>
          </p:txBody>
        </p:sp>
        <p:sp>
          <p:nvSpPr>
            <p:cNvPr id="7" name="Oval 10"/>
            <p:cNvSpPr>
              <a:spLocks noChangeArrowheads="1"/>
            </p:cNvSpPr>
            <p:nvPr/>
          </p:nvSpPr>
          <p:spPr bwMode="auto">
            <a:xfrm>
              <a:off x="2889126" y="4957763"/>
              <a:ext cx="266700" cy="2587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a:solidFill>
                  <a:srgbClr val="000000"/>
                </a:solidFill>
                <a:latin typeface="微软雅黑" panose="020B0503020204020204" pitchFamily="34" charset="-122"/>
                <a:sym typeface="微软雅黑" panose="020B0503020204020204" pitchFamily="34" charset="-122"/>
              </a:endParaRPr>
            </a:p>
          </p:txBody>
        </p:sp>
        <p:sp>
          <p:nvSpPr>
            <p:cNvPr id="8" name="Oval 11"/>
            <p:cNvSpPr>
              <a:spLocks noChangeArrowheads="1"/>
            </p:cNvSpPr>
            <p:nvPr/>
          </p:nvSpPr>
          <p:spPr bwMode="auto">
            <a:xfrm>
              <a:off x="2933576" y="5002213"/>
              <a:ext cx="177800" cy="179387"/>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a:solidFill>
                  <a:srgbClr val="000000"/>
                </a:solidFill>
                <a:latin typeface="微软雅黑" panose="020B0503020204020204" pitchFamily="34" charset="-122"/>
                <a:sym typeface="微软雅黑" panose="020B0503020204020204" pitchFamily="34" charset="-122"/>
              </a:endParaRPr>
            </a:p>
          </p:txBody>
        </p:sp>
        <p:sp>
          <p:nvSpPr>
            <p:cNvPr id="9" name="Oval 12"/>
            <p:cNvSpPr>
              <a:spLocks noChangeArrowheads="1"/>
            </p:cNvSpPr>
            <p:nvPr/>
          </p:nvSpPr>
          <p:spPr bwMode="auto">
            <a:xfrm>
              <a:off x="4241676" y="4867275"/>
              <a:ext cx="446088" cy="44767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a:solidFill>
                  <a:srgbClr val="000000"/>
                </a:solidFill>
                <a:latin typeface="微软雅黑" panose="020B0503020204020204" pitchFamily="34" charset="-122"/>
                <a:sym typeface="微软雅黑" panose="020B0503020204020204" pitchFamily="34" charset="-122"/>
              </a:endParaRPr>
            </a:p>
          </p:txBody>
        </p:sp>
        <p:sp>
          <p:nvSpPr>
            <p:cNvPr id="10" name="Oval 13"/>
            <p:cNvSpPr>
              <a:spLocks noChangeArrowheads="1"/>
            </p:cNvSpPr>
            <p:nvPr/>
          </p:nvSpPr>
          <p:spPr bwMode="auto">
            <a:xfrm>
              <a:off x="4332164" y="4957763"/>
              <a:ext cx="257175" cy="2587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a:solidFill>
                  <a:srgbClr val="000000"/>
                </a:solidFill>
                <a:latin typeface="微软雅黑" panose="020B0503020204020204" pitchFamily="34" charset="-122"/>
                <a:sym typeface="微软雅黑" panose="020B0503020204020204" pitchFamily="34" charset="-122"/>
              </a:endParaRPr>
            </a:p>
          </p:txBody>
        </p:sp>
        <p:sp>
          <p:nvSpPr>
            <p:cNvPr id="11" name="Oval 14"/>
            <p:cNvSpPr>
              <a:spLocks noChangeArrowheads="1"/>
            </p:cNvSpPr>
            <p:nvPr/>
          </p:nvSpPr>
          <p:spPr bwMode="auto">
            <a:xfrm>
              <a:off x="4375026" y="5002213"/>
              <a:ext cx="171450" cy="179387"/>
            </a:xfrm>
            <a:prstGeom prst="ellipse">
              <a:avLst/>
            </a:prstGeom>
            <a:solidFill>
              <a:srgbClr val="6B9B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a:solidFill>
                  <a:srgbClr val="000000"/>
                </a:solidFill>
                <a:latin typeface="微软雅黑" panose="020B0503020204020204" pitchFamily="34" charset="-122"/>
                <a:sym typeface="微软雅黑" panose="020B0503020204020204" pitchFamily="34" charset="-122"/>
              </a:endParaRPr>
            </a:p>
          </p:txBody>
        </p:sp>
        <p:sp>
          <p:nvSpPr>
            <p:cNvPr id="28" name="Freeform 36"/>
            <p:cNvSpPr>
              <a:spLocks noChangeArrowheads="1"/>
            </p:cNvSpPr>
            <p:nvPr/>
          </p:nvSpPr>
          <p:spPr bwMode="auto">
            <a:xfrm>
              <a:off x="4429001" y="2647950"/>
              <a:ext cx="63500" cy="2444750"/>
            </a:xfrm>
            <a:custGeom>
              <a:avLst/>
              <a:gdLst>
                <a:gd name="T0" fmla="*/ 63500 w 44"/>
                <a:gd name="T1" fmla="*/ 2444750 h 1692"/>
                <a:gd name="T2" fmla="*/ 0 w 44"/>
                <a:gd name="T3" fmla="*/ 2444750 h 1692"/>
                <a:gd name="T4" fmla="*/ 0 w 44"/>
                <a:gd name="T5" fmla="*/ 0 h 1692"/>
                <a:gd name="T6" fmla="*/ 63500 w 44"/>
                <a:gd name="T7" fmla="*/ 0 h 1692"/>
                <a:gd name="T8" fmla="*/ 63500 w 44"/>
                <a:gd name="T9" fmla="*/ 2444750 h 1692"/>
                <a:gd name="T10" fmla="*/ 63500 w 44"/>
                <a:gd name="T11" fmla="*/ 2444750 h 1692"/>
                <a:gd name="T12" fmla="*/ 0 60000 65536"/>
                <a:gd name="T13" fmla="*/ 0 60000 65536"/>
                <a:gd name="T14" fmla="*/ 0 60000 65536"/>
                <a:gd name="T15" fmla="*/ 0 60000 65536"/>
                <a:gd name="T16" fmla="*/ 0 60000 65536"/>
                <a:gd name="T17" fmla="*/ 0 60000 65536"/>
                <a:gd name="T18" fmla="*/ 0 w 44"/>
                <a:gd name="T19" fmla="*/ 0 h 1692"/>
                <a:gd name="T20" fmla="*/ 44 w 44"/>
                <a:gd name="T21" fmla="*/ 1692 h 1692"/>
              </a:gdLst>
              <a:ahLst/>
              <a:cxnLst>
                <a:cxn ang="T12">
                  <a:pos x="T0" y="T1"/>
                </a:cxn>
                <a:cxn ang="T13">
                  <a:pos x="T2" y="T3"/>
                </a:cxn>
                <a:cxn ang="T14">
                  <a:pos x="T4" y="T5"/>
                </a:cxn>
                <a:cxn ang="T15">
                  <a:pos x="T6" y="T7"/>
                </a:cxn>
                <a:cxn ang="T16">
                  <a:pos x="T8" y="T9"/>
                </a:cxn>
                <a:cxn ang="T17">
                  <a:pos x="T10" y="T11"/>
                </a:cxn>
              </a:cxnLst>
              <a:rect l="T18" t="T19" r="T20" b="T21"/>
              <a:pathLst>
                <a:path w="44" h="1692">
                  <a:moveTo>
                    <a:pt x="44" y="1692"/>
                  </a:moveTo>
                  <a:lnTo>
                    <a:pt x="0" y="1692"/>
                  </a:lnTo>
                  <a:lnTo>
                    <a:pt x="0" y="0"/>
                  </a:lnTo>
                  <a:lnTo>
                    <a:pt x="44" y="0"/>
                  </a:lnTo>
                  <a:lnTo>
                    <a:pt x="44" y="1692"/>
                  </a:lnTo>
                  <a:close/>
                </a:path>
              </a:pathLst>
            </a:custGeom>
            <a:solidFill>
              <a:srgbClr val="6B9B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9" name="Freeform 37"/>
            <p:cNvSpPr>
              <a:spLocks noChangeArrowheads="1"/>
            </p:cNvSpPr>
            <p:nvPr/>
          </p:nvSpPr>
          <p:spPr bwMode="auto">
            <a:xfrm>
              <a:off x="2995489" y="3560763"/>
              <a:ext cx="53975" cy="1531937"/>
            </a:xfrm>
            <a:custGeom>
              <a:avLst/>
              <a:gdLst>
                <a:gd name="T0" fmla="*/ 53975 w 37"/>
                <a:gd name="T1" fmla="*/ 1531937 h 1060"/>
                <a:gd name="T2" fmla="*/ 0 w 37"/>
                <a:gd name="T3" fmla="*/ 1531937 h 1060"/>
                <a:gd name="T4" fmla="*/ 0 w 37"/>
                <a:gd name="T5" fmla="*/ 0 h 1060"/>
                <a:gd name="T6" fmla="*/ 53975 w 37"/>
                <a:gd name="T7" fmla="*/ 0 h 1060"/>
                <a:gd name="T8" fmla="*/ 53975 w 37"/>
                <a:gd name="T9" fmla="*/ 1531937 h 1060"/>
                <a:gd name="T10" fmla="*/ 53975 w 37"/>
                <a:gd name="T11" fmla="*/ 1531937 h 1060"/>
                <a:gd name="T12" fmla="*/ 0 60000 65536"/>
                <a:gd name="T13" fmla="*/ 0 60000 65536"/>
                <a:gd name="T14" fmla="*/ 0 60000 65536"/>
                <a:gd name="T15" fmla="*/ 0 60000 65536"/>
                <a:gd name="T16" fmla="*/ 0 60000 65536"/>
                <a:gd name="T17" fmla="*/ 0 60000 65536"/>
                <a:gd name="T18" fmla="*/ 0 w 37"/>
                <a:gd name="T19" fmla="*/ 0 h 1060"/>
                <a:gd name="T20" fmla="*/ 37 w 37"/>
                <a:gd name="T21" fmla="*/ 1060 h 1060"/>
              </a:gdLst>
              <a:ahLst/>
              <a:cxnLst>
                <a:cxn ang="T12">
                  <a:pos x="T0" y="T1"/>
                </a:cxn>
                <a:cxn ang="T13">
                  <a:pos x="T2" y="T3"/>
                </a:cxn>
                <a:cxn ang="T14">
                  <a:pos x="T4" y="T5"/>
                </a:cxn>
                <a:cxn ang="T15">
                  <a:pos x="T6" y="T7"/>
                </a:cxn>
                <a:cxn ang="T16">
                  <a:pos x="T8" y="T9"/>
                </a:cxn>
                <a:cxn ang="T17">
                  <a:pos x="T10" y="T11"/>
                </a:cxn>
              </a:cxnLst>
              <a:rect l="T18" t="T19" r="T20" b="T21"/>
              <a:pathLst>
                <a:path w="37" h="1060">
                  <a:moveTo>
                    <a:pt x="37" y="1060"/>
                  </a:moveTo>
                  <a:lnTo>
                    <a:pt x="0" y="1060"/>
                  </a:lnTo>
                  <a:lnTo>
                    <a:pt x="0" y="0"/>
                  </a:lnTo>
                  <a:lnTo>
                    <a:pt x="37" y="0"/>
                  </a:lnTo>
                  <a:lnTo>
                    <a:pt x="37" y="106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0" name="Freeform 38"/>
            <p:cNvSpPr>
              <a:spLocks noChangeArrowheads="1"/>
            </p:cNvSpPr>
            <p:nvPr/>
          </p:nvSpPr>
          <p:spPr bwMode="auto">
            <a:xfrm>
              <a:off x="1552451" y="2324100"/>
              <a:ext cx="53975" cy="2768600"/>
            </a:xfrm>
            <a:custGeom>
              <a:avLst/>
              <a:gdLst>
                <a:gd name="T0" fmla="*/ 53975 w 37"/>
                <a:gd name="T1" fmla="*/ 2768600 h 1915"/>
                <a:gd name="T2" fmla="*/ 0 w 37"/>
                <a:gd name="T3" fmla="*/ 2768600 h 1915"/>
                <a:gd name="T4" fmla="*/ 0 w 37"/>
                <a:gd name="T5" fmla="*/ 0 h 1915"/>
                <a:gd name="T6" fmla="*/ 53975 w 37"/>
                <a:gd name="T7" fmla="*/ 0 h 1915"/>
                <a:gd name="T8" fmla="*/ 53975 w 37"/>
                <a:gd name="T9" fmla="*/ 2768600 h 1915"/>
                <a:gd name="T10" fmla="*/ 53975 w 37"/>
                <a:gd name="T11" fmla="*/ 2768600 h 1915"/>
                <a:gd name="T12" fmla="*/ 0 60000 65536"/>
                <a:gd name="T13" fmla="*/ 0 60000 65536"/>
                <a:gd name="T14" fmla="*/ 0 60000 65536"/>
                <a:gd name="T15" fmla="*/ 0 60000 65536"/>
                <a:gd name="T16" fmla="*/ 0 60000 65536"/>
                <a:gd name="T17" fmla="*/ 0 60000 65536"/>
                <a:gd name="T18" fmla="*/ 0 w 37"/>
                <a:gd name="T19" fmla="*/ 0 h 1915"/>
                <a:gd name="T20" fmla="*/ 37 w 37"/>
                <a:gd name="T21" fmla="*/ 1915 h 1915"/>
              </a:gdLst>
              <a:ahLst/>
              <a:cxnLst>
                <a:cxn ang="T12">
                  <a:pos x="T0" y="T1"/>
                </a:cxn>
                <a:cxn ang="T13">
                  <a:pos x="T2" y="T3"/>
                </a:cxn>
                <a:cxn ang="T14">
                  <a:pos x="T4" y="T5"/>
                </a:cxn>
                <a:cxn ang="T15">
                  <a:pos x="T6" y="T7"/>
                </a:cxn>
                <a:cxn ang="T16">
                  <a:pos x="T8" y="T9"/>
                </a:cxn>
                <a:cxn ang="T17">
                  <a:pos x="T10" y="T11"/>
                </a:cxn>
              </a:cxnLst>
              <a:rect l="T18" t="T19" r="T20" b="T21"/>
              <a:pathLst>
                <a:path w="37" h="1915">
                  <a:moveTo>
                    <a:pt x="37" y="1915"/>
                  </a:moveTo>
                  <a:lnTo>
                    <a:pt x="0" y="1915"/>
                  </a:lnTo>
                  <a:lnTo>
                    <a:pt x="0" y="0"/>
                  </a:lnTo>
                  <a:lnTo>
                    <a:pt x="37" y="0"/>
                  </a:lnTo>
                  <a:lnTo>
                    <a:pt x="37" y="1915"/>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2" name="文本框 60"/>
            <p:cNvSpPr>
              <a:spLocks noChangeArrowheads="1"/>
            </p:cNvSpPr>
            <p:nvPr/>
          </p:nvSpPr>
          <p:spPr bwMode="auto">
            <a:xfrm>
              <a:off x="1100783" y="5372100"/>
              <a:ext cx="10005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dirty="0">
                  <a:solidFill>
                    <a:srgbClr val="595959"/>
                  </a:solidFill>
                  <a:latin typeface="微软雅黑" panose="020B0503020204020204" pitchFamily="34" charset="-122"/>
                  <a:sym typeface="微软雅黑" panose="020B0503020204020204" pitchFamily="34" charset="-122"/>
                </a:rPr>
                <a:t>2015.2</a:t>
              </a:r>
              <a:endPar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文本框 61"/>
            <p:cNvSpPr>
              <a:spLocks noChangeArrowheads="1"/>
            </p:cNvSpPr>
            <p:nvPr/>
          </p:nvSpPr>
          <p:spPr bwMode="auto">
            <a:xfrm>
              <a:off x="2468935" y="5372100"/>
              <a:ext cx="11512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dirty="0">
                  <a:solidFill>
                    <a:srgbClr val="595959"/>
                  </a:solidFill>
                  <a:latin typeface="微软雅黑" panose="020B0503020204020204" pitchFamily="34" charset="-122"/>
                  <a:sym typeface="微软雅黑" panose="020B0503020204020204" pitchFamily="34" charset="-122"/>
                </a:rPr>
                <a:t>2015.11</a:t>
              </a:r>
              <a:endPar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文本框 62"/>
            <p:cNvSpPr>
              <a:spLocks noChangeArrowheads="1"/>
            </p:cNvSpPr>
            <p:nvPr/>
          </p:nvSpPr>
          <p:spPr bwMode="auto">
            <a:xfrm>
              <a:off x="4125789" y="5372100"/>
              <a:ext cx="11512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dirty="0">
                  <a:solidFill>
                    <a:srgbClr val="595959"/>
                  </a:solidFill>
                  <a:latin typeface="微软雅黑" panose="020B0503020204020204" pitchFamily="34" charset="-122"/>
                  <a:sym typeface="微软雅黑" panose="020B0503020204020204" pitchFamily="34" charset="-122"/>
                </a:rPr>
                <a:t>2018.11</a:t>
              </a:r>
              <a:endPar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8" name="Group 51"/>
            <p:cNvGrpSpPr/>
            <p:nvPr/>
          </p:nvGrpSpPr>
          <p:grpSpPr bwMode="auto">
            <a:xfrm>
              <a:off x="3908222" y="2136775"/>
              <a:ext cx="2498624" cy="949903"/>
              <a:chOff x="-607" y="0"/>
              <a:chExt cx="4322" cy="1643"/>
            </a:xfrm>
          </p:grpSpPr>
          <p:sp>
            <p:nvSpPr>
              <p:cNvPr id="39" name="Freeform 33"/>
              <p:cNvSpPr>
                <a:spLocks noChangeArrowheads="1"/>
              </p:cNvSpPr>
              <p:nvPr/>
            </p:nvSpPr>
            <p:spPr bwMode="auto">
              <a:xfrm>
                <a:off x="-555" y="0"/>
                <a:ext cx="4270" cy="1643"/>
              </a:xfrm>
              <a:custGeom>
                <a:avLst/>
                <a:gdLst>
                  <a:gd name="T0" fmla="*/ 0 w 1708"/>
                  <a:gd name="T1" fmla="*/ 657 h 657"/>
                  <a:gd name="T2" fmla="*/ 1708 w 1708"/>
                  <a:gd name="T3" fmla="*/ 657 h 657"/>
                  <a:gd name="T4" fmla="*/ 1708 w 1708"/>
                  <a:gd name="T5" fmla="*/ 0 h 657"/>
                  <a:gd name="T6" fmla="*/ 0 w 1708"/>
                  <a:gd name="T7" fmla="*/ 0 h 657"/>
                  <a:gd name="T8" fmla="*/ 0 w 1708"/>
                  <a:gd name="T9" fmla="*/ 657 h 657"/>
                  <a:gd name="T10" fmla="*/ 0 w 1708"/>
                  <a:gd name="T11" fmla="*/ 657 h 657"/>
                  <a:gd name="T12" fmla="*/ 0 60000 65536"/>
                  <a:gd name="T13" fmla="*/ 0 60000 65536"/>
                  <a:gd name="T14" fmla="*/ 0 60000 65536"/>
                  <a:gd name="T15" fmla="*/ 0 60000 65536"/>
                  <a:gd name="T16" fmla="*/ 0 60000 65536"/>
                  <a:gd name="T17" fmla="*/ 0 60000 65536"/>
                  <a:gd name="T18" fmla="*/ 0 w 1708"/>
                  <a:gd name="T19" fmla="*/ 0 h 657"/>
                  <a:gd name="T20" fmla="*/ 1708 w 1708"/>
                  <a:gd name="T21" fmla="*/ 657 h 657"/>
                </a:gdLst>
                <a:ahLst/>
                <a:cxnLst>
                  <a:cxn ang="T12">
                    <a:pos x="T0" y="T1"/>
                  </a:cxn>
                  <a:cxn ang="T13">
                    <a:pos x="T2" y="T3"/>
                  </a:cxn>
                  <a:cxn ang="T14">
                    <a:pos x="T4" y="T5"/>
                  </a:cxn>
                  <a:cxn ang="T15">
                    <a:pos x="T6" y="T7"/>
                  </a:cxn>
                  <a:cxn ang="T16">
                    <a:pos x="T8" y="T9"/>
                  </a:cxn>
                  <a:cxn ang="T17">
                    <a:pos x="T10" y="T11"/>
                  </a:cxn>
                </a:cxnLst>
                <a:rect l="T18" t="T19" r="T20" b="T21"/>
                <a:pathLst>
                  <a:path w="1708" h="657">
                    <a:moveTo>
                      <a:pt x="0" y="657"/>
                    </a:moveTo>
                    <a:lnTo>
                      <a:pt x="1708" y="657"/>
                    </a:lnTo>
                    <a:lnTo>
                      <a:pt x="1708" y="0"/>
                    </a:lnTo>
                    <a:lnTo>
                      <a:pt x="0" y="0"/>
                    </a:lnTo>
                    <a:lnTo>
                      <a:pt x="0" y="657"/>
                    </a:lnTo>
                    <a:lnTo>
                      <a:pt x="0" y="657"/>
                    </a:lnTo>
                    <a:close/>
                  </a:path>
                </a:pathLst>
              </a:custGeom>
              <a:blipFill dpi="0" rotWithShape="0">
                <a:blip r:embed="rId3" cstate="print"/>
                <a:srcRect/>
                <a:stretch>
                  <a:fillRect b="-46188"/>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lstStyle/>
              <a:p>
                <a:pPr>
                  <a:defRPr/>
                </a:pPr>
                <a:endParaRPr lang="zh-CN" altLang="zh-CN" b="1">
                  <a:solidFill>
                    <a:srgbClr val="000000"/>
                  </a:solidFill>
                  <a:latin typeface="微软雅黑" panose="020B0503020204020204" pitchFamily="34" charset="-122"/>
                  <a:sym typeface="微软雅黑" panose="020B0503020204020204" pitchFamily="34" charset="-122"/>
                </a:endParaRPr>
              </a:p>
            </p:txBody>
          </p:sp>
          <p:sp>
            <p:nvSpPr>
              <p:cNvPr id="40" name="文本框 67"/>
              <p:cNvSpPr>
                <a:spLocks noChangeArrowheads="1"/>
              </p:cNvSpPr>
              <p:nvPr/>
            </p:nvSpPr>
            <p:spPr bwMode="auto">
              <a:xfrm>
                <a:off x="-607" y="412"/>
                <a:ext cx="4251" cy="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chemeClr val="tx1"/>
                    </a:solidFill>
                    <a:latin typeface="微软雅黑" panose="020B0503020204020204" pitchFamily="34" charset="-122"/>
                    <a:ea typeface="微软雅黑" panose="020B0503020204020204" pitchFamily="34" charset="-122"/>
                    <a:sym typeface="Arial Unicode MS" pitchFamily="34" charset="-122"/>
                  </a:rPr>
                  <a:t>江宁校区新建设施</a:t>
                </a:r>
              </a:p>
              <a:p>
                <a:pPr algn="ctr"/>
                <a:r>
                  <a:rPr lang="zh-CN" altLang="en-US" b="1" dirty="0">
                    <a:solidFill>
                      <a:schemeClr val="tx1"/>
                    </a:solidFill>
                    <a:latin typeface="微软雅黑" panose="020B0503020204020204" pitchFamily="34" charset="-122"/>
                    <a:ea typeface="微软雅黑" panose="020B0503020204020204" pitchFamily="34" charset="-122"/>
                    <a:sym typeface="Arial Unicode MS" pitchFamily="34" charset="-122"/>
                  </a:rPr>
                  <a:t>投入使用</a:t>
                </a:r>
              </a:p>
            </p:txBody>
          </p:sp>
        </p:grpSp>
        <p:sp>
          <p:nvSpPr>
            <p:cNvPr id="48" name="Freeform 31"/>
            <p:cNvSpPr>
              <a:spLocks noChangeArrowheads="1"/>
            </p:cNvSpPr>
            <p:nvPr/>
          </p:nvSpPr>
          <p:spPr bwMode="auto">
            <a:xfrm>
              <a:off x="1357190" y="2136775"/>
              <a:ext cx="2060315" cy="949325"/>
            </a:xfrm>
            <a:custGeom>
              <a:avLst/>
              <a:gdLst>
                <a:gd name="T0" fmla="*/ 0 w 1707"/>
                <a:gd name="T1" fmla="*/ 657 h 657"/>
                <a:gd name="T2" fmla="*/ 1707 w 1707"/>
                <a:gd name="T3" fmla="*/ 657 h 657"/>
                <a:gd name="T4" fmla="*/ 1707 w 1707"/>
                <a:gd name="T5" fmla="*/ 0 h 657"/>
                <a:gd name="T6" fmla="*/ 0 w 1707"/>
                <a:gd name="T7" fmla="*/ 0 h 657"/>
                <a:gd name="T8" fmla="*/ 0 w 1707"/>
                <a:gd name="T9" fmla="*/ 657 h 657"/>
                <a:gd name="T10" fmla="*/ 0 w 1707"/>
                <a:gd name="T11" fmla="*/ 657 h 657"/>
                <a:gd name="T12" fmla="*/ 0 60000 65536"/>
                <a:gd name="T13" fmla="*/ 0 60000 65536"/>
                <a:gd name="T14" fmla="*/ 0 60000 65536"/>
                <a:gd name="T15" fmla="*/ 0 60000 65536"/>
                <a:gd name="T16" fmla="*/ 0 60000 65536"/>
                <a:gd name="T17" fmla="*/ 0 60000 65536"/>
                <a:gd name="T18" fmla="*/ 0 w 1707"/>
                <a:gd name="T19" fmla="*/ 0 h 657"/>
                <a:gd name="T20" fmla="*/ 1707 w 1707"/>
                <a:gd name="T21" fmla="*/ 657 h 657"/>
              </a:gdLst>
              <a:ahLst/>
              <a:cxnLst>
                <a:cxn ang="T12">
                  <a:pos x="T0" y="T1"/>
                </a:cxn>
                <a:cxn ang="T13">
                  <a:pos x="T2" y="T3"/>
                </a:cxn>
                <a:cxn ang="T14">
                  <a:pos x="T4" y="T5"/>
                </a:cxn>
                <a:cxn ang="T15">
                  <a:pos x="T6" y="T7"/>
                </a:cxn>
                <a:cxn ang="T16">
                  <a:pos x="T8" y="T9"/>
                </a:cxn>
                <a:cxn ang="T17">
                  <a:pos x="T10" y="T11"/>
                </a:cxn>
              </a:cxnLst>
              <a:rect l="T18" t="T19" r="T20" b="T21"/>
              <a:pathLst>
                <a:path w="1707" h="657">
                  <a:moveTo>
                    <a:pt x="0" y="657"/>
                  </a:moveTo>
                  <a:lnTo>
                    <a:pt x="1707" y="657"/>
                  </a:lnTo>
                  <a:lnTo>
                    <a:pt x="1707" y="0"/>
                  </a:lnTo>
                  <a:lnTo>
                    <a:pt x="0" y="0"/>
                  </a:lnTo>
                  <a:lnTo>
                    <a:pt x="0" y="657"/>
                  </a:lnTo>
                  <a:lnTo>
                    <a:pt x="0" y="657"/>
                  </a:lnTo>
                  <a:close/>
                </a:path>
              </a:pathLst>
            </a:custGeom>
            <a:blipFill dpi="0" rotWithShape="0">
              <a:blip r:embed="rId4" cstate="print"/>
              <a:srcRect/>
              <a:stretch>
                <a:fillRect b="-46081"/>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lstStyle/>
            <a:p>
              <a:pPr>
                <a:defRPr/>
              </a:pPr>
              <a:endParaRPr lang="zh-CN" altLang="zh-CN" b="1">
                <a:solidFill>
                  <a:srgbClr val="000000"/>
                </a:solidFill>
                <a:latin typeface="微软雅黑" panose="020B0503020204020204" pitchFamily="34" charset="-122"/>
                <a:sym typeface="微软雅黑" panose="020B0503020204020204" pitchFamily="34" charset="-122"/>
              </a:endParaRPr>
            </a:p>
          </p:txBody>
        </p:sp>
        <p:sp>
          <p:nvSpPr>
            <p:cNvPr id="49" name="文本框 66"/>
            <p:cNvSpPr>
              <a:spLocks noChangeArrowheads="1"/>
            </p:cNvSpPr>
            <p:nvPr/>
          </p:nvSpPr>
          <p:spPr bwMode="auto">
            <a:xfrm>
              <a:off x="1352298" y="2325746"/>
              <a:ext cx="2154238" cy="52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latin typeface="微软雅黑" panose="020B0503020204020204" pitchFamily="34" charset="-122"/>
                  <a:ea typeface="微软雅黑" panose="020B0503020204020204" pitchFamily="34" charset="-122"/>
                  <a:sym typeface="Arial Unicode MS" pitchFamily="34" charset="-122"/>
                </a:rPr>
                <a:t>江宁</a:t>
              </a:r>
              <a:r>
                <a:rPr lang="zh-CN" altLang="en-US" b="1" dirty="0">
                  <a:solidFill>
                    <a:schemeClr val="tx1"/>
                  </a:solidFill>
                  <a:latin typeface="微软雅黑" panose="020B0503020204020204" pitchFamily="34" charset="-122"/>
                  <a:ea typeface="微软雅黑" panose="020B0503020204020204" pitchFamily="34" charset="-122"/>
                  <a:sym typeface="Arial Unicode MS" pitchFamily="34" charset="-122"/>
                </a:rPr>
                <a:t>校区中心</a:t>
              </a:r>
              <a:endParaRPr lang="en-US" altLang="zh-CN" b="1" dirty="0">
                <a:solidFill>
                  <a:schemeClr val="tx1"/>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b="1" dirty="0">
                  <a:solidFill>
                    <a:schemeClr val="tx1"/>
                  </a:solidFill>
                  <a:latin typeface="微软雅黑" panose="020B0503020204020204" pitchFamily="34" charset="-122"/>
                  <a:ea typeface="微软雅黑" panose="020B0503020204020204" pitchFamily="34" charset="-122"/>
                  <a:sym typeface="Arial Unicode MS" pitchFamily="34" charset="-122"/>
                </a:rPr>
                <a:t>投入使用</a:t>
              </a:r>
            </a:p>
          </p:txBody>
        </p:sp>
        <p:sp>
          <p:nvSpPr>
            <p:cNvPr id="50" name="Freeform 27"/>
            <p:cNvSpPr>
              <a:spLocks noChangeArrowheads="1"/>
            </p:cNvSpPr>
            <p:nvPr/>
          </p:nvSpPr>
          <p:spPr bwMode="auto">
            <a:xfrm>
              <a:off x="1784226" y="3462338"/>
              <a:ext cx="2457450" cy="941387"/>
            </a:xfrm>
            <a:custGeom>
              <a:avLst/>
              <a:gdLst>
                <a:gd name="T0" fmla="*/ 0 w 1702"/>
                <a:gd name="T1" fmla="*/ 651 h 651"/>
                <a:gd name="T2" fmla="*/ 1702 w 1702"/>
                <a:gd name="T3" fmla="*/ 651 h 651"/>
                <a:gd name="T4" fmla="*/ 1702 w 1702"/>
                <a:gd name="T5" fmla="*/ 0 h 651"/>
                <a:gd name="T6" fmla="*/ 0 w 1702"/>
                <a:gd name="T7" fmla="*/ 0 h 651"/>
                <a:gd name="T8" fmla="*/ 0 w 1702"/>
                <a:gd name="T9" fmla="*/ 651 h 651"/>
                <a:gd name="T10" fmla="*/ 0 w 1702"/>
                <a:gd name="T11" fmla="*/ 651 h 651"/>
                <a:gd name="T12" fmla="*/ 0 60000 65536"/>
                <a:gd name="T13" fmla="*/ 0 60000 65536"/>
                <a:gd name="T14" fmla="*/ 0 60000 65536"/>
                <a:gd name="T15" fmla="*/ 0 60000 65536"/>
                <a:gd name="T16" fmla="*/ 0 60000 65536"/>
                <a:gd name="T17" fmla="*/ 0 60000 65536"/>
                <a:gd name="T18" fmla="*/ 0 w 1702"/>
                <a:gd name="T19" fmla="*/ 0 h 651"/>
                <a:gd name="T20" fmla="*/ 1702 w 1702"/>
                <a:gd name="T21" fmla="*/ 651 h 651"/>
              </a:gdLst>
              <a:ahLst/>
              <a:cxnLst>
                <a:cxn ang="T12">
                  <a:pos x="T0" y="T1"/>
                </a:cxn>
                <a:cxn ang="T13">
                  <a:pos x="T2" y="T3"/>
                </a:cxn>
                <a:cxn ang="T14">
                  <a:pos x="T4" y="T5"/>
                </a:cxn>
                <a:cxn ang="T15">
                  <a:pos x="T6" y="T7"/>
                </a:cxn>
                <a:cxn ang="T16">
                  <a:pos x="T8" y="T9"/>
                </a:cxn>
                <a:cxn ang="T17">
                  <a:pos x="T10" y="T11"/>
                </a:cxn>
              </a:cxnLst>
              <a:rect l="T18" t="T19" r="T20" b="T21"/>
              <a:pathLst>
                <a:path w="1702" h="651">
                  <a:moveTo>
                    <a:pt x="0" y="651"/>
                  </a:moveTo>
                  <a:lnTo>
                    <a:pt x="1702" y="651"/>
                  </a:lnTo>
                  <a:lnTo>
                    <a:pt x="1702" y="0"/>
                  </a:lnTo>
                  <a:lnTo>
                    <a:pt x="0" y="0"/>
                  </a:lnTo>
                  <a:lnTo>
                    <a:pt x="0" y="651"/>
                  </a:lnTo>
                  <a:lnTo>
                    <a:pt x="0" y="651"/>
                  </a:lnTo>
                  <a:close/>
                </a:path>
              </a:pathLst>
            </a:custGeom>
            <a:blipFill dpi="0" rotWithShape="0">
              <a:blip r:embed="rId5" cstate="print"/>
              <a:srcRect/>
              <a:stretch>
                <a:fillRect b="-46838"/>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lstStyle/>
            <a:p>
              <a:pPr>
                <a:defRPr/>
              </a:pPr>
              <a:endParaRPr lang="zh-CN" altLang="zh-CN" b="1">
                <a:solidFill>
                  <a:srgbClr val="000000"/>
                </a:solidFill>
                <a:latin typeface="微软雅黑" panose="020B0503020204020204" pitchFamily="34" charset="-122"/>
                <a:sym typeface="微软雅黑" panose="020B0503020204020204" pitchFamily="34" charset="-122"/>
              </a:endParaRPr>
            </a:p>
          </p:txBody>
        </p:sp>
        <p:sp>
          <p:nvSpPr>
            <p:cNvPr id="51" name="文本框 69"/>
            <p:cNvSpPr>
              <a:spLocks noChangeArrowheads="1"/>
            </p:cNvSpPr>
            <p:nvPr/>
          </p:nvSpPr>
          <p:spPr bwMode="auto">
            <a:xfrm>
              <a:off x="1935039" y="3652838"/>
              <a:ext cx="2154237" cy="52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solidFill>
                    <a:schemeClr val="tx1"/>
                  </a:solidFill>
                  <a:latin typeface="微软雅黑" panose="020B0503020204020204" pitchFamily="34" charset="-122"/>
                  <a:ea typeface="微软雅黑" panose="020B0503020204020204" pitchFamily="34" charset="-122"/>
                  <a:sym typeface="Arial Unicode MS" pitchFamily="34" charset="-122"/>
                </a:rPr>
                <a:t>玄武校区设施</a:t>
              </a:r>
              <a:endParaRPr lang="en-US" altLang="zh-CN" b="1" dirty="0">
                <a:solidFill>
                  <a:schemeClr val="tx1"/>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b="1" dirty="0">
                  <a:solidFill>
                    <a:schemeClr val="tx1"/>
                  </a:solidFill>
                  <a:latin typeface="微软雅黑" panose="020B0503020204020204" pitchFamily="34" charset="-122"/>
                  <a:ea typeface="微软雅黑" panose="020B0503020204020204" pitchFamily="34" charset="-122"/>
                  <a:sym typeface="Arial Unicode MS" pitchFamily="34" charset="-122"/>
                </a:rPr>
                <a:t>投入使用</a:t>
              </a:r>
            </a:p>
          </p:txBody>
        </p:sp>
        <p:cxnSp>
          <p:nvCxnSpPr>
            <p:cNvPr id="58" name="直接连接符 57"/>
            <p:cNvCxnSpPr/>
            <p:nvPr/>
          </p:nvCxnSpPr>
          <p:spPr>
            <a:xfrm flipV="1">
              <a:off x="1712757" y="5045085"/>
              <a:ext cx="3857652" cy="29380"/>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5" name="文本框 62"/>
            <p:cNvSpPr>
              <a:spLocks noChangeArrowheads="1"/>
            </p:cNvSpPr>
            <p:nvPr/>
          </p:nvSpPr>
          <p:spPr bwMode="auto">
            <a:xfrm>
              <a:off x="5570409" y="4902209"/>
              <a:ext cx="9264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future</a:t>
              </a:r>
              <a:endPar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6670" y="3992363"/>
            <a:ext cx="4344530" cy="287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858750" cy="7232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6"/>
          <p:cNvSpPr/>
          <p:nvPr/>
        </p:nvSpPr>
        <p:spPr bwMode="auto">
          <a:xfrm>
            <a:off x="1237462" y="2162555"/>
            <a:ext cx="4937180" cy="4349428"/>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solidFill>
            <a:schemeClr val="bg1">
              <a:alpha val="30196"/>
            </a:schemeClr>
          </a:solidFill>
          <a:ln w="0">
            <a:noFill/>
            <a:prstDash val="solid"/>
            <a:round/>
          </a:ln>
        </p:spPr>
        <p:txBody>
          <a:bodyPr vert="horz" wrap="square" lIns="128580" tIns="64290" rIns="128580" bIns="64290" numCol="1" anchor="t" anchorCtr="0" compatLnSpc="1"/>
          <a:lstStyle/>
          <a:p>
            <a:endParaRPr lang="zh-CN" altLang="en-US"/>
          </a:p>
        </p:txBody>
      </p:sp>
      <p:sp>
        <p:nvSpPr>
          <p:cNvPr id="17" name="Freeform 11"/>
          <p:cNvSpPr/>
          <p:nvPr/>
        </p:nvSpPr>
        <p:spPr bwMode="auto">
          <a:xfrm>
            <a:off x="1648542" y="1423110"/>
            <a:ext cx="4115020" cy="3581420"/>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noFill/>
          <a:ln w="19050">
            <a:solidFill>
              <a:schemeClr val="bg1"/>
            </a:solidFill>
            <a:prstDash val="solid"/>
            <a:round/>
          </a:ln>
        </p:spPr>
        <p:txBody>
          <a:bodyPr vert="horz" wrap="square" lIns="128580" tIns="64290" rIns="128580" bIns="64290" numCol="1" anchor="t" anchorCtr="0" compatLnSpc="1"/>
          <a:lstStyle/>
          <a:p>
            <a:endParaRPr lang="zh-CN" altLang="en-US" dirty="0"/>
          </a:p>
        </p:txBody>
      </p:sp>
      <p:sp>
        <p:nvSpPr>
          <p:cNvPr id="2050" name="文本框 2"/>
          <p:cNvSpPr txBox="1">
            <a:spLocks noChangeArrowheads="1"/>
          </p:cNvSpPr>
          <p:nvPr>
            <p:custDataLst>
              <p:tags r:id="rId2"/>
            </p:custDataLst>
          </p:nvPr>
        </p:nvSpPr>
        <p:spPr bwMode="auto">
          <a:xfrm>
            <a:off x="2952413" y="2449016"/>
            <a:ext cx="1695986" cy="15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02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02</a:t>
            </a:r>
          </a:p>
        </p:txBody>
      </p:sp>
      <p:cxnSp>
        <p:nvCxnSpPr>
          <p:cNvPr id="7" name="直接连接符 6"/>
          <p:cNvCxnSpPr/>
          <p:nvPr>
            <p:custDataLst>
              <p:tags r:id="rId3"/>
            </p:custDataLst>
          </p:nvPr>
        </p:nvCxnSpPr>
        <p:spPr>
          <a:xfrm>
            <a:off x="6205337" y="3616325"/>
            <a:ext cx="4143101"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52" name="文本框 11"/>
          <p:cNvSpPr txBox="1">
            <a:spLocks noChangeArrowheads="1"/>
          </p:cNvSpPr>
          <p:nvPr>
            <p:custDataLst>
              <p:tags r:id="rId4"/>
            </p:custDataLst>
          </p:nvPr>
        </p:nvSpPr>
        <p:spPr bwMode="auto">
          <a:xfrm>
            <a:off x="2067237" y="3868624"/>
            <a:ext cx="3466334" cy="43088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800" b="1" dirty="0">
                <a:solidFill>
                  <a:schemeClr val="tx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p>
        </p:txBody>
      </p:sp>
      <p:sp>
        <p:nvSpPr>
          <p:cNvPr id="8" name="矩形 7"/>
          <p:cNvSpPr/>
          <p:nvPr/>
        </p:nvSpPr>
        <p:spPr>
          <a:xfrm>
            <a:off x="6205340" y="2748641"/>
            <a:ext cx="4468132" cy="830997"/>
          </a:xfrm>
          <a:prstGeom prst="rect">
            <a:avLst/>
          </a:prstGeom>
        </p:spPr>
        <p:txBody>
          <a:bodyPr wrap="square" lIns="0" tIns="0" rIns="0" bIns="0">
            <a:spAutoFit/>
          </a:bodyPr>
          <a:lstStyle/>
          <a:p>
            <a:r>
              <a:rPr lang="zh-CN" altLang="en-US" sz="5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基础设施</a:t>
            </a:r>
          </a:p>
        </p:txBody>
      </p:sp>
      <p:sp>
        <p:nvSpPr>
          <p:cNvPr id="13" name="TextBox 11"/>
          <p:cNvSpPr txBox="1"/>
          <p:nvPr/>
        </p:nvSpPr>
        <p:spPr>
          <a:xfrm>
            <a:off x="6205342" y="3696133"/>
            <a:ext cx="1383712" cy="400110"/>
          </a:xfrm>
          <a:prstGeom prst="rect">
            <a:avLst/>
          </a:prstGeom>
          <a:noFill/>
        </p:spPr>
        <p:txBody>
          <a:bodyPr wrap="none" rtlCol="0">
            <a:spAutoFit/>
          </a:bodyPr>
          <a:lstStyle/>
          <a:p>
            <a:pPr marL="171450" lvl="1" indent="-171450">
              <a:buFont typeface="Arial" panose="020B0604020202020204" pitchFamily="34" charset="0"/>
              <a:buChar char="•"/>
            </a:pPr>
            <a:r>
              <a:rPr lang="zh-CN" altLang="en-US" sz="2000" dirty="0">
                <a:solidFill>
                  <a:schemeClr val="tx1"/>
                </a:solidFill>
                <a:latin typeface="Arial" panose="020B0604020202020204" pitchFamily="34" charset="0"/>
                <a:ea typeface="微软雅黑" panose="020B0503020204020204" pitchFamily="34" charset="-122"/>
                <a:sym typeface="Arial" panose="020B0604020202020204" pitchFamily="34" charset="0"/>
              </a:rPr>
              <a:t>主体设施</a:t>
            </a:r>
          </a:p>
        </p:txBody>
      </p:sp>
      <p:sp>
        <p:nvSpPr>
          <p:cNvPr id="14" name="TextBox 11"/>
          <p:cNvSpPr txBox="1"/>
          <p:nvPr/>
        </p:nvSpPr>
        <p:spPr>
          <a:xfrm>
            <a:off x="8143887" y="3687763"/>
            <a:ext cx="1383712" cy="400110"/>
          </a:xfrm>
          <a:prstGeom prst="rect">
            <a:avLst/>
          </a:prstGeom>
          <a:noFill/>
        </p:spPr>
        <p:txBody>
          <a:bodyPr wrap="none" rtlCol="0">
            <a:spAutoFit/>
          </a:bodyPr>
          <a:lstStyle/>
          <a:p>
            <a:pPr marL="171450" lvl="1" indent="-171450">
              <a:buFont typeface="Arial" panose="020B0604020202020204" pitchFamily="34" charset="0"/>
              <a:buChar char="•"/>
            </a:pPr>
            <a:r>
              <a:rPr lang="zh-CN" altLang="en-US" sz="2000" dirty="0">
                <a:solidFill>
                  <a:schemeClr val="tx1"/>
                </a:solidFill>
                <a:latin typeface="Arial" panose="020B0604020202020204" pitchFamily="34" charset="0"/>
                <a:ea typeface="微软雅黑" panose="020B0503020204020204" pitchFamily="34" charset="-122"/>
                <a:sym typeface="Arial" panose="020B0604020202020204" pitchFamily="34" charset="0"/>
              </a:rPr>
              <a:t>配套设施</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1" accel="4000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1500" fill="hold"/>
                                        <p:tgtEl>
                                          <p:spTgt spid="16"/>
                                        </p:tgtEl>
                                        <p:attrNameLst>
                                          <p:attrName>ppt_x</p:attrName>
                                        </p:attrNameLst>
                                      </p:cBhvr>
                                      <p:tavLst>
                                        <p:tav tm="0">
                                          <p:val>
                                            <p:strVal val="#ppt_x"/>
                                          </p:val>
                                        </p:tav>
                                        <p:tav tm="100000">
                                          <p:val>
                                            <p:strVal val="#ppt_x"/>
                                          </p:val>
                                        </p:tav>
                                      </p:tavLst>
                                    </p:anim>
                                    <p:anim calcmode="lin" valueType="num">
                                      <p:cBhvr additive="base">
                                        <p:cTn id="11" dur="1500" fill="hold"/>
                                        <p:tgtEl>
                                          <p:spTgt spid="16"/>
                                        </p:tgtEl>
                                        <p:attrNameLst>
                                          <p:attrName>ppt_y</p:attrName>
                                        </p:attrNameLst>
                                      </p:cBhvr>
                                      <p:tavLst>
                                        <p:tav tm="0">
                                          <p:val>
                                            <p:strVal val="0-#ppt_h/2"/>
                                          </p:val>
                                        </p:tav>
                                        <p:tav tm="100000">
                                          <p:val>
                                            <p:strVal val="#ppt_y"/>
                                          </p:val>
                                        </p:tav>
                                      </p:tavLst>
                                    </p:anim>
                                  </p:childTnLst>
                                </p:cTn>
                              </p:par>
                              <p:par>
                                <p:cTn id="12" presetID="2" presetClass="entr" presetSubtype="4" accel="4000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1500" fill="hold"/>
                                        <p:tgtEl>
                                          <p:spTgt spid="17"/>
                                        </p:tgtEl>
                                        <p:attrNameLst>
                                          <p:attrName>ppt_x</p:attrName>
                                        </p:attrNameLst>
                                      </p:cBhvr>
                                      <p:tavLst>
                                        <p:tav tm="0">
                                          <p:val>
                                            <p:strVal val="#ppt_x"/>
                                          </p:val>
                                        </p:tav>
                                        <p:tav tm="100000">
                                          <p:val>
                                            <p:strVal val="#ppt_x"/>
                                          </p:val>
                                        </p:tav>
                                      </p:tavLst>
                                    </p:anim>
                                    <p:anim calcmode="lin" valueType="num">
                                      <p:cBhvr additive="base">
                                        <p:cTn id="15" dur="1500" fill="hold"/>
                                        <p:tgtEl>
                                          <p:spTgt spid="17"/>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additive="base">
                                        <p:cTn id="23" dur="500" fill="hold"/>
                                        <p:tgtEl>
                                          <p:spTgt spid="2052"/>
                                        </p:tgtEl>
                                        <p:attrNameLst>
                                          <p:attrName>ppt_x</p:attrName>
                                        </p:attrNameLst>
                                      </p:cBhvr>
                                      <p:tavLst>
                                        <p:tav tm="0">
                                          <p:val>
                                            <p:strVal val="0-#ppt_w/2"/>
                                          </p:val>
                                        </p:tav>
                                        <p:tav tm="100000">
                                          <p:val>
                                            <p:strVal val="#ppt_x"/>
                                          </p:val>
                                        </p:tav>
                                      </p:tavLst>
                                    </p:anim>
                                    <p:anim calcmode="lin" valueType="num">
                                      <p:cBhvr additive="base">
                                        <p:cTn id="24" dur="500" fill="hold"/>
                                        <p:tgtEl>
                                          <p:spTgt spid="205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3" presetClass="entr" presetSubtype="32"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strVal val="4*#ppt_w"/>
                                          </p:val>
                                        </p:tav>
                                        <p:tav tm="100000">
                                          <p:val>
                                            <p:strVal val="#ppt_w"/>
                                          </p:val>
                                        </p:tav>
                                      </p:tavLst>
                                    </p:anim>
                                    <p:anim calcmode="lin" valueType="num">
                                      <p:cBhvr>
                                        <p:cTn id="29" dur="500" fill="hold"/>
                                        <p:tgtEl>
                                          <p:spTgt spid="8"/>
                                        </p:tgtEl>
                                        <p:attrNameLst>
                                          <p:attrName>ppt_h</p:attrName>
                                        </p:attrNameLst>
                                      </p:cBhvr>
                                      <p:tavLst>
                                        <p:tav tm="0">
                                          <p:val>
                                            <p:strVal val="4*#ppt_h"/>
                                          </p:val>
                                        </p:tav>
                                        <p:tav tm="100000">
                                          <p:val>
                                            <p:strVal val="#ppt_h"/>
                                          </p:val>
                                        </p:tav>
                                      </p:tavLst>
                                    </p:anim>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par>
                          <p:cTn id="34" fill="hold">
                            <p:stCondLst>
                              <p:cond delay="2500"/>
                            </p:stCondLst>
                            <p:childTnLst>
                              <p:par>
                                <p:cTn id="35" presetID="12" presetClass="entr" presetSubtype="8"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ppt_x</p:attrName>
                                        </p:attrNameLst>
                                      </p:cBhvr>
                                      <p:tavLst>
                                        <p:tav tm="0">
                                          <p:val>
                                            <p:strVal val="#ppt_x-#ppt_w*1.125000"/>
                                          </p:val>
                                        </p:tav>
                                        <p:tav tm="100000">
                                          <p:val>
                                            <p:strVal val="#ppt_x"/>
                                          </p:val>
                                        </p:tav>
                                      </p:tavLst>
                                    </p:anim>
                                    <p:animEffect transition="in" filter="wipe(right)">
                                      <p:cBhvr>
                                        <p:cTn id="38" dur="500"/>
                                        <p:tgtEl>
                                          <p:spTgt spid="13"/>
                                        </p:tgtEl>
                                      </p:cBhvr>
                                    </p:animEffect>
                                  </p:childTnLst>
                                </p:cTn>
                              </p:par>
                            </p:childTnLst>
                          </p:cTn>
                        </p:par>
                        <p:par>
                          <p:cTn id="39" fill="hold">
                            <p:stCondLst>
                              <p:cond delay="3000"/>
                            </p:stCondLst>
                            <p:childTnLst>
                              <p:par>
                                <p:cTn id="40" presetID="1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p:tgtEl>
                                          <p:spTgt spid="14"/>
                                        </p:tgtEl>
                                        <p:attrNameLst>
                                          <p:attrName>ppt_x</p:attrName>
                                        </p:attrNameLst>
                                      </p:cBhvr>
                                      <p:tavLst>
                                        <p:tav tm="0">
                                          <p:val>
                                            <p:strVal val="#ppt_x-#ppt_w*1.125000"/>
                                          </p:val>
                                        </p:tav>
                                        <p:tav tm="100000">
                                          <p:val>
                                            <p:strVal val="#ppt_x"/>
                                          </p:val>
                                        </p:tav>
                                      </p:tavLst>
                                    </p:anim>
                                    <p:animEffect transition="in" filter="wipe(righ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050" grpId="0"/>
      <p:bldP spid="2052" grpId="0"/>
      <p:bldP spid="8"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39014" y="372656"/>
            <a:ext cx="11780723" cy="0"/>
            <a:chOff x="503625" y="726011"/>
            <a:chExt cx="11780723" cy="0"/>
          </a:xfrm>
        </p:grpSpPr>
        <p:cxnSp>
          <p:nvCxnSpPr>
            <p:cNvPr id="6" name="直接连接符 5"/>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30" name="图片 29" descr="普通环境平面图.jpg"/>
          <p:cNvPicPr>
            <a:picLocks noChangeAspect="1"/>
          </p:cNvPicPr>
          <p:nvPr/>
        </p:nvPicPr>
        <p:blipFill>
          <a:blip r:embed="rId2" cstate="print"/>
          <a:stretch>
            <a:fillRect/>
          </a:stretch>
        </p:blipFill>
        <p:spPr>
          <a:xfrm>
            <a:off x="4547765" y="1461474"/>
            <a:ext cx="3842392" cy="5223023"/>
          </a:xfrm>
          <a:prstGeom prst="rect">
            <a:avLst/>
          </a:prstGeom>
        </p:spPr>
      </p:pic>
      <p:grpSp>
        <p:nvGrpSpPr>
          <p:cNvPr id="2" name="组合 1">
            <a:extLst>
              <a:ext uri="{FF2B5EF4-FFF2-40B4-BE49-F238E27FC236}">
                <a16:creationId xmlns="" xmlns:a16="http://schemas.microsoft.com/office/drawing/2014/main" id="{FB5A2D25-65E4-4148-9DB1-A0B20349CA4A}"/>
              </a:ext>
            </a:extLst>
          </p:cNvPr>
          <p:cNvGrpSpPr/>
          <p:nvPr/>
        </p:nvGrpSpPr>
        <p:grpSpPr>
          <a:xfrm>
            <a:off x="355067" y="1346921"/>
            <a:ext cx="4103295" cy="5403909"/>
            <a:chOff x="-165" y="87287"/>
            <a:chExt cx="5618612" cy="7145363"/>
          </a:xfrm>
        </p:grpSpPr>
        <p:grpSp>
          <p:nvGrpSpPr>
            <p:cNvPr id="18" name="组合 17"/>
            <p:cNvGrpSpPr/>
            <p:nvPr/>
          </p:nvGrpSpPr>
          <p:grpSpPr>
            <a:xfrm>
              <a:off x="5059854" y="87287"/>
              <a:ext cx="558593" cy="450885"/>
              <a:chOff x="5374112" y="468594"/>
              <a:chExt cx="558593" cy="450885"/>
            </a:xfrm>
          </p:grpSpPr>
          <p:grpSp>
            <p:nvGrpSpPr>
              <p:cNvPr id="23" name="Group 4"/>
              <p:cNvGrpSpPr/>
              <p:nvPr/>
            </p:nvGrpSpPr>
            <p:grpSpPr>
              <a:xfrm>
                <a:off x="5374112" y="468594"/>
                <a:ext cx="558593" cy="398453"/>
                <a:chOff x="6928664" y="4159370"/>
                <a:chExt cx="798033" cy="569249"/>
              </a:xfrm>
            </p:grpSpPr>
            <p:sp>
              <p:nvSpPr>
                <p:cNvPr id="25"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2" name="Freeform 62"/>
              <p:cNvSpPr>
                <a:spLocks noEditPoints="1"/>
              </p:cNvSpPr>
              <p:nvPr/>
            </p:nvSpPr>
            <p:spPr bwMode="auto">
              <a:xfrm>
                <a:off x="5423991" y="588445"/>
                <a:ext cx="328409" cy="331034"/>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29" name="图片 28" descr="屏障环境平面图.jpg"/>
            <p:cNvPicPr>
              <a:picLocks noChangeAspect="1"/>
            </p:cNvPicPr>
            <p:nvPr/>
          </p:nvPicPr>
          <p:blipFill>
            <a:blip r:embed="rId3" cstate="print"/>
            <a:stretch>
              <a:fillRect/>
            </a:stretch>
          </p:blipFill>
          <p:spPr>
            <a:xfrm>
              <a:off x="-165" y="260910"/>
              <a:ext cx="5128860" cy="6971740"/>
            </a:xfrm>
            <a:prstGeom prst="rect">
              <a:avLst/>
            </a:prstGeom>
          </p:spPr>
        </p:pic>
        <p:sp>
          <p:nvSpPr>
            <p:cNvPr id="15" name="TextBox 14"/>
            <p:cNvSpPr txBox="1"/>
            <p:nvPr/>
          </p:nvSpPr>
          <p:spPr>
            <a:xfrm>
              <a:off x="3044999" y="6640661"/>
              <a:ext cx="360040" cy="369332"/>
            </a:xfrm>
            <a:prstGeom prst="rect">
              <a:avLst/>
            </a:prstGeom>
            <a:noFill/>
          </p:spPr>
          <p:txBody>
            <a:bodyPr wrap="square" rtlCol="0">
              <a:spAutoFit/>
            </a:bodyPr>
            <a:lstStyle/>
            <a:p>
              <a:r>
                <a:rPr lang="zh-CN" altLang="en-US" b="1" dirty="0">
                  <a:solidFill>
                    <a:srgbClr val="FF0000"/>
                  </a:solidFill>
                </a:rPr>
                <a:t>人</a:t>
              </a:r>
            </a:p>
          </p:txBody>
        </p:sp>
        <p:sp>
          <p:nvSpPr>
            <p:cNvPr id="16" name="TextBox 15"/>
            <p:cNvSpPr txBox="1"/>
            <p:nvPr/>
          </p:nvSpPr>
          <p:spPr>
            <a:xfrm>
              <a:off x="2540943" y="6640661"/>
              <a:ext cx="288032" cy="369332"/>
            </a:xfrm>
            <a:prstGeom prst="rect">
              <a:avLst/>
            </a:prstGeom>
            <a:noFill/>
          </p:spPr>
          <p:txBody>
            <a:bodyPr wrap="square" rtlCol="0">
              <a:spAutoFit/>
            </a:bodyPr>
            <a:lstStyle/>
            <a:p>
              <a:r>
                <a:rPr lang="zh-CN" altLang="en-US" b="1" dirty="0">
                  <a:solidFill>
                    <a:srgbClr val="FF0000"/>
                  </a:solidFill>
                </a:rPr>
                <a:t>物</a:t>
              </a:r>
            </a:p>
          </p:txBody>
        </p:sp>
        <p:sp>
          <p:nvSpPr>
            <p:cNvPr id="17" name="右箭头 16"/>
            <p:cNvSpPr/>
            <p:nvPr/>
          </p:nvSpPr>
          <p:spPr>
            <a:xfrm>
              <a:off x="3333031" y="6712669"/>
              <a:ext cx="432048"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上箭头 18"/>
            <p:cNvSpPr/>
            <p:nvPr/>
          </p:nvSpPr>
          <p:spPr>
            <a:xfrm>
              <a:off x="4701183" y="2608213"/>
              <a:ext cx="72008" cy="28803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左箭头 19"/>
            <p:cNvSpPr/>
            <p:nvPr/>
          </p:nvSpPr>
          <p:spPr>
            <a:xfrm>
              <a:off x="3044999" y="2464197"/>
              <a:ext cx="360040" cy="7200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下箭头 20"/>
            <p:cNvSpPr/>
            <p:nvPr/>
          </p:nvSpPr>
          <p:spPr>
            <a:xfrm>
              <a:off x="2828975" y="5128493"/>
              <a:ext cx="144016" cy="5040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左箭头 23"/>
            <p:cNvSpPr/>
            <p:nvPr/>
          </p:nvSpPr>
          <p:spPr>
            <a:xfrm>
              <a:off x="2252911" y="6712669"/>
              <a:ext cx="360040" cy="7200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 xmlns:a16="http://schemas.microsoft.com/office/drawing/2014/main" id="{FF0247D5-6480-4EC5-BDFC-B8510F6D7FEB}"/>
              </a:ext>
            </a:extLst>
          </p:cNvPr>
          <p:cNvGrpSpPr/>
          <p:nvPr/>
        </p:nvGrpSpPr>
        <p:grpSpPr>
          <a:xfrm>
            <a:off x="5061223" y="223694"/>
            <a:ext cx="2370756" cy="749797"/>
            <a:chOff x="5288401" y="388543"/>
            <a:chExt cx="2370756" cy="749797"/>
          </a:xfrm>
        </p:grpSpPr>
        <p:grpSp>
          <p:nvGrpSpPr>
            <p:cNvPr id="28" name="组合 27">
              <a:extLst>
                <a:ext uri="{FF2B5EF4-FFF2-40B4-BE49-F238E27FC236}">
                  <a16:creationId xmlns="" xmlns:a16="http://schemas.microsoft.com/office/drawing/2014/main" id="{A6496124-CE71-44B6-B58F-4A69C2DB6B8D}"/>
                </a:ext>
              </a:extLst>
            </p:cNvPr>
            <p:cNvGrpSpPr/>
            <p:nvPr/>
          </p:nvGrpSpPr>
          <p:grpSpPr>
            <a:xfrm>
              <a:off x="5374112" y="478073"/>
              <a:ext cx="2285045" cy="570737"/>
              <a:chOff x="5374112" y="444838"/>
              <a:chExt cx="2285045" cy="570737"/>
            </a:xfrm>
          </p:grpSpPr>
          <p:grpSp>
            <p:nvGrpSpPr>
              <p:cNvPr id="35" name="Group 4">
                <a:extLst>
                  <a:ext uri="{FF2B5EF4-FFF2-40B4-BE49-F238E27FC236}">
                    <a16:creationId xmlns="" xmlns:a16="http://schemas.microsoft.com/office/drawing/2014/main" id="{EB11E2CF-0848-423D-9F33-117E1CCB908C}"/>
                  </a:ext>
                </a:extLst>
              </p:cNvPr>
              <p:cNvGrpSpPr/>
              <p:nvPr/>
            </p:nvGrpSpPr>
            <p:grpSpPr>
              <a:xfrm>
                <a:off x="5374112" y="444838"/>
                <a:ext cx="558593" cy="398453"/>
                <a:chOff x="6928664" y="4159370"/>
                <a:chExt cx="798033" cy="569249"/>
              </a:xfrm>
            </p:grpSpPr>
            <p:sp>
              <p:nvSpPr>
                <p:cNvPr id="37" name="Freeform 22">
                  <a:extLst>
                    <a:ext uri="{FF2B5EF4-FFF2-40B4-BE49-F238E27FC236}">
                      <a16:creationId xmlns="" xmlns:a16="http://schemas.microsoft.com/office/drawing/2014/main" id="{90AF87CA-F68C-4EB4-8BC1-54CE551181AD}"/>
                    </a:ext>
                  </a:extLst>
                </p:cNvPr>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Freeform 23">
                  <a:extLst>
                    <a:ext uri="{FF2B5EF4-FFF2-40B4-BE49-F238E27FC236}">
                      <a16:creationId xmlns="" xmlns:a16="http://schemas.microsoft.com/office/drawing/2014/main" id="{AA19AE74-32FF-4E84-A393-4DF489D636EA}"/>
                    </a:ext>
                  </a:extLst>
                </p:cNvPr>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6" name="文本框 35">
                <a:extLst>
                  <a:ext uri="{FF2B5EF4-FFF2-40B4-BE49-F238E27FC236}">
                    <a16:creationId xmlns="" xmlns:a16="http://schemas.microsoft.com/office/drawing/2014/main" id="{EAFCB108-5713-4CB0-AB98-CD573F54640E}"/>
                  </a:ext>
                </a:extLst>
              </p:cNvPr>
              <p:cNvSpPr txBox="1"/>
              <p:nvPr/>
            </p:nvSpPr>
            <p:spPr>
              <a:xfrm>
                <a:off x="6038200" y="492355"/>
                <a:ext cx="1620957"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主体设施</a:t>
                </a:r>
              </a:p>
            </p:txBody>
          </p:sp>
        </p:grpSp>
        <p:grpSp>
          <p:nvGrpSpPr>
            <p:cNvPr id="32" name="Group 75">
              <a:extLst>
                <a:ext uri="{FF2B5EF4-FFF2-40B4-BE49-F238E27FC236}">
                  <a16:creationId xmlns="" xmlns:a16="http://schemas.microsoft.com/office/drawing/2014/main" id="{E8D8D055-EB0B-47F1-B76F-1B79FC8F0941}"/>
                </a:ext>
              </a:extLst>
            </p:cNvPr>
            <p:cNvGrpSpPr/>
            <p:nvPr/>
          </p:nvGrpSpPr>
          <p:grpSpPr>
            <a:xfrm>
              <a:off x="5288401" y="388543"/>
              <a:ext cx="749799" cy="749797"/>
              <a:chOff x="3445843" y="4173075"/>
              <a:chExt cx="710960" cy="710958"/>
            </a:xfrm>
          </p:grpSpPr>
          <p:sp>
            <p:nvSpPr>
              <p:cNvPr id="33" name="Oval 68">
                <a:extLst>
                  <a:ext uri="{FF2B5EF4-FFF2-40B4-BE49-F238E27FC236}">
                    <a16:creationId xmlns="" xmlns:a16="http://schemas.microsoft.com/office/drawing/2014/main" id="{BEA690ED-B623-4FA0-B327-1193D928E419}"/>
                  </a:ext>
                </a:extLst>
              </p:cNvPr>
              <p:cNvSpPr/>
              <p:nvPr/>
            </p:nvSpPr>
            <p:spPr>
              <a:xfrm>
                <a:off x="3445843" y="4173075"/>
                <a:ext cx="710960" cy="710958"/>
              </a:xfrm>
              <a:prstGeom prst="ellipse">
                <a:avLst/>
              </a:prstGeom>
              <a:noFill/>
              <a:ln>
                <a:solidFill>
                  <a:schemeClr val="accent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spcBef>
                    <a:spcPts val="0"/>
                  </a:spcBef>
                  <a:spcAft>
                    <a:spcPts val="0"/>
                  </a:spcAft>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Freeform 6">
                <a:extLst>
                  <a:ext uri="{FF2B5EF4-FFF2-40B4-BE49-F238E27FC236}">
                    <a16:creationId xmlns="" xmlns:a16="http://schemas.microsoft.com/office/drawing/2014/main" id="{B8B5BAC2-13C4-4B34-A0BF-4A1692619719}"/>
                  </a:ext>
                </a:extLst>
              </p:cNvPr>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accent3"/>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9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4" name="图片 3">
            <a:extLst>
              <a:ext uri="{FF2B5EF4-FFF2-40B4-BE49-F238E27FC236}">
                <a16:creationId xmlns="" xmlns:a16="http://schemas.microsoft.com/office/drawing/2014/main" id="{D23C5392-5299-47F2-8FC3-F2499FDBA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4212" y="1474131"/>
            <a:ext cx="3489471" cy="5234207"/>
          </a:xfrm>
          <a:prstGeom prst="rect">
            <a:avLst/>
          </a:prstGeom>
        </p:spPr>
      </p:pic>
      <p:sp>
        <p:nvSpPr>
          <p:cNvPr id="8" name="文本框 7">
            <a:extLst>
              <a:ext uri="{FF2B5EF4-FFF2-40B4-BE49-F238E27FC236}">
                <a16:creationId xmlns="" xmlns:a16="http://schemas.microsoft.com/office/drawing/2014/main" id="{01A1E96A-8D0B-4ACB-B9F8-A181BEC38663}"/>
              </a:ext>
            </a:extLst>
          </p:cNvPr>
          <p:cNvSpPr txBox="1"/>
          <p:nvPr/>
        </p:nvSpPr>
        <p:spPr>
          <a:xfrm>
            <a:off x="308695" y="973492"/>
            <a:ext cx="12097344" cy="372040"/>
          </a:xfrm>
          <a:prstGeom prst="rect">
            <a:avLst/>
          </a:prstGeom>
          <a:noFill/>
        </p:spPr>
        <p:txBody>
          <a:bodyPr wrap="square" rtlCol="0">
            <a:spAutoFit/>
          </a:bodyPr>
          <a:lstStyle/>
          <a:p>
            <a:r>
              <a:rPr lang="zh-CN" altLang="en-US" dirty="0"/>
              <a:t>             玄武校区</a:t>
            </a:r>
            <a:r>
              <a:rPr lang="en-US" altLang="zh-CN" dirty="0"/>
              <a:t>SPF</a:t>
            </a:r>
            <a:r>
              <a:rPr lang="zh-CN" altLang="en-US" dirty="0"/>
              <a:t>级实验室                                        玄武校区普通级实验室                                        江宁校区</a:t>
            </a:r>
            <a:r>
              <a:rPr lang="en-US" altLang="zh-CN" dirty="0"/>
              <a:t>SPF</a:t>
            </a:r>
            <a:r>
              <a:rPr lang="zh-CN" altLang="en-US" dirty="0"/>
              <a:t>级实验室</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2167" y="1100909"/>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128986" y="351112"/>
            <a:ext cx="2370756" cy="749797"/>
            <a:chOff x="5288401" y="388543"/>
            <a:chExt cx="2370756" cy="749797"/>
          </a:xfrm>
        </p:grpSpPr>
        <p:grpSp>
          <p:nvGrpSpPr>
            <p:cNvPr id="6" name="组合 5"/>
            <p:cNvGrpSpPr/>
            <p:nvPr/>
          </p:nvGrpSpPr>
          <p:grpSpPr>
            <a:xfrm>
              <a:off x="5374112" y="478073"/>
              <a:ext cx="2285045" cy="570737"/>
              <a:chOff x="5374112" y="444838"/>
              <a:chExt cx="2285045" cy="570737"/>
            </a:xfrm>
          </p:grpSpPr>
          <p:grpSp>
            <p:nvGrpSpPr>
              <p:cNvPr id="7" name="Group 4"/>
              <p:cNvGrpSpPr/>
              <p:nvPr/>
            </p:nvGrpSpPr>
            <p:grpSpPr>
              <a:xfrm>
                <a:off x="5374112" y="444838"/>
                <a:ext cx="558593" cy="398453"/>
                <a:chOff x="6928664" y="4159370"/>
                <a:chExt cx="798033" cy="569249"/>
              </a:xfrm>
            </p:grpSpPr>
            <p:sp>
              <p:nvSpPr>
                <p:cNvPr id="12"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 name="文本框 10"/>
              <p:cNvSpPr txBox="1"/>
              <p:nvPr/>
            </p:nvSpPr>
            <p:spPr>
              <a:xfrm>
                <a:off x="6038200" y="492355"/>
                <a:ext cx="1620957"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配套设施</a:t>
                </a:r>
              </a:p>
            </p:txBody>
          </p:sp>
        </p:grpSp>
        <p:grpSp>
          <p:nvGrpSpPr>
            <p:cNvPr id="10" name="Group 75"/>
            <p:cNvGrpSpPr/>
            <p:nvPr/>
          </p:nvGrpSpPr>
          <p:grpSpPr>
            <a:xfrm>
              <a:off x="5288401" y="388543"/>
              <a:ext cx="749799" cy="749797"/>
              <a:chOff x="3445843" y="4173075"/>
              <a:chExt cx="710960" cy="710958"/>
            </a:xfrm>
          </p:grpSpPr>
          <p:sp>
            <p:nvSpPr>
              <p:cNvPr id="8" name="Oval 68"/>
              <p:cNvSpPr/>
              <p:nvPr/>
            </p:nvSpPr>
            <p:spPr>
              <a:xfrm>
                <a:off x="3445843" y="4173075"/>
                <a:ext cx="710960" cy="710958"/>
              </a:xfrm>
              <a:prstGeom prst="ellipse">
                <a:avLst/>
              </a:prstGeom>
              <a:noFill/>
              <a:ln>
                <a:solidFill>
                  <a:schemeClr val="accent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spcBef>
                    <a:spcPts val="0"/>
                  </a:spcBef>
                  <a:spcAft>
                    <a:spcPts val="0"/>
                  </a:spcAft>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6"/>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accent3"/>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9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59" name="任意多边形: 形状 58"/>
          <p:cNvSpPr/>
          <p:nvPr/>
        </p:nvSpPr>
        <p:spPr>
          <a:xfrm>
            <a:off x="779576" y="1687499"/>
            <a:ext cx="2857520" cy="1643074"/>
          </a:xfrm>
          <a:custGeom>
            <a:avLst/>
            <a:gdLst>
              <a:gd name="connsiteX0" fmla="*/ 0 w 1421030"/>
              <a:gd name="connsiteY0" fmla="*/ 94735 h 947353"/>
              <a:gd name="connsiteX1" fmla="*/ 94735 w 1421030"/>
              <a:gd name="connsiteY1" fmla="*/ 0 h 947353"/>
              <a:gd name="connsiteX2" fmla="*/ 1326295 w 1421030"/>
              <a:gd name="connsiteY2" fmla="*/ 0 h 947353"/>
              <a:gd name="connsiteX3" fmla="*/ 1421030 w 1421030"/>
              <a:gd name="connsiteY3" fmla="*/ 94735 h 947353"/>
              <a:gd name="connsiteX4" fmla="*/ 1421030 w 1421030"/>
              <a:gd name="connsiteY4" fmla="*/ 852618 h 947353"/>
              <a:gd name="connsiteX5" fmla="*/ 1326295 w 1421030"/>
              <a:gd name="connsiteY5" fmla="*/ 947353 h 947353"/>
              <a:gd name="connsiteX6" fmla="*/ 94735 w 1421030"/>
              <a:gd name="connsiteY6" fmla="*/ 947353 h 947353"/>
              <a:gd name="connsiteX7" fmla="*/ 0 w 1421030"/>
              <a:gd name="connsiteY7" fmla="*/ 852618 h 947353"/>
              <a:gd name="connsiteX8" fmla="*/ 0 w 1421030"/>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1030" h="947353">
                <a:moveTo>
                  <a:pt x="0" y="94735"/>
                </a:moveTo>
                <a:cubicBezTo>
                  <a:pt x="0" y="42414"/>
                  <a:pt x="42414" y="0"/>
                  <a:pt x="94735" y="0"/>
                </a:cubicBezTo>
                <a:lnTo>
                  <a:pt x="1326295" y="0"/>
                </a:lnTo>
                <a:cubicBezTo>
                  <a:pt x="1378616" y="0"/>
                  <a:pt x="1421030" y="42414"/>
                  <a:pt x="1421030" y="94735"/>
                </a:cubicBezTo>
                <a:lnTo>
                  <a:pt x="1421030" y="852618"/>
                </a:lnTo>
                <a:cubicBezTo>
                  <a:pt x="1421030" y="904939"/>
                  <a:pt x="1378616" y="947353"/>
                  <a:pt x="1326295" y="947353"/>
                </a:cubicBezTo>
                <a:lnTo>
                  <a:pt x="94735" y="947353"/>
                </a:lnTo>
                <a:cubicBezTo>
                  <a:pt x="42414" y="947353"/>
                  <a:pt x="0" y="904939"/>
                  <a:pt x="0" y="852618"/>
                </a:cubicBezTo>
                <a:lnTo>
                  <a:pt x="0" y="94735"/>
                </a:lnTo>
                <a:close/>
              </a:path>
            </a:pathLst>
          </a:custGeom>
          <a:solidFill>
            <a:srgbClr val="E5355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3200" b="1" kern="1200" dirty="0">
                <a:latin typeface="微软雅黑" panose="020B0503020204020204" pitchFamily="34" charset="-122"/>
                <a:ea typeface="微软雅黑" panose="020B0503020204020204" pitchFamily="34" charset="-122"/>
              </a:rPr>
              <a:t>观察室</a:t>
            </a:r>
          </a:p>
        </p:txBody>
      </p:sp>
      <p:sp>
        <p:nvSpPr>
          <p:cNvPr id="63" name="任意多边形: 形状 62"/>
          <p:cNvSpPr/>
          <p:nvPr/>
        </p:nvSpPr>
        <p:spPr>
          <a:xfrm>
            <a:off x="779576" y="4330705"/>
            <a:ext cx="2857520" cy="1500198"/>
          </a:xfrm>
          <a:custGeom>
            <a:avLst/>
            <a:gdLst>
              <a:gd name="connsiteX0" fmla="*/ 0 w 1972674"/>
              <a:gd name="connsiteY0" fmla="*/ 94735 h 947353"/>
              <a:gd name="connsiteX1" fmla="*/ 94735 w 1972674"/>
              <a:gd name="connsiteY1" fmla="*/ 0 h 947353"/>
              <a:gd name="connsiteX2" fmla="*/ 1877939 w 1972674"/>
              <a:gd name="connsiteY2" fmla="*/ 0 h 947353"/>
              <a:gd name="connsiteX3" fmla="*/ 1972674 w 1972674"/>
              <a:gd name="connsiteY3" fmla="*/ 94735 h 947353"/>
              <a:gd name="connsiteX4" fmla="*/ 1972674 w 1972674"/>
              <a:gd name="connsiteY4" fmla="*/ 852618 h 947353"/>
              <a:gd name="connsiteX5" fmla="*/ 1877939 w 1972674"/>
              <a:gd name="connsiteY5" fmla="*/ 947353 h 947353"/>
              <a:gd name="connsiteX6" fmla="*/ 94735 w 1972674"/>
              <a:gd name="connsiteY6" fmla="*/ 947353 h 947353"/>
              <a:gd name="connsiteX7" fmla="*/ 0 w 1972674"/>
              <a:gd name="connsiteY7" fmla="*/ 852618 h 947353"/>
              <a:gd name="connsiteX8" fmla="*/ 0 w 1972674"/>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2674" h="947353">
                <a:moveTo>
                  <a:pt x="0" y="94735"/>
                </a:moveTo>
                <a:cubicBezTo>
                  <a:pt x="0" y="42414"/>
                  <a:pt x="42414" y="0"/>
                  <a:pt x="94735" y="0"/>
                </a:cubicBezTo>
                <a:lnTo>
                  <a:pt x="1877939" y="0"/>
                </a:lnTo>
                <a:cubicBezTo>
                  <a:pt x="1930260" y="0"/>
                  <a:pt x="1972674" y="42414"/>
                  <a:pt x="1972674" y="94735"/>
                </a:cubicBezTo>
                <a:lnTo>
                  <a:pt x="1972674" y="852618"/>
                </a:lnTo>
                <a:cubicBezTo>
                  <a:pt x="1972674" y="904939"/>
                  <a:pt x="1930260" y="947353"/>
                  <a:pt x="1877939" y="947353"/>
                </a:cubicBezTo>
                <a:lnTo>
                  <a:pt x="94735" y="947353"/>
                </a:lnTo>
                <a:cubicBezTo>
                  <a:pt x="42414" y="947353"/>
                  <a:pt x="0" y="904939"/>
                  <a:pt x="0" y="852618"/>
                </a:cubicBezTo>
                <a:lnTo>
                  <a:pt x="0" y="94735"/>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3200" b="1" kern="1200" dirty="0">
                <a:latin typeface="微软雅黑" panose="020B0503020204020204" pitchFamily="34" charset="-122"/>
                <a:ea typeface="微软雅黑" panose="020B0503020204020204" pitchFamily="34" charset="-122"/>
              </a:rPr>
              <a:t>细胞房</a:t>
            </a:r>
          </a:p>
        </p:txBody>
      </p:sp>
      <p:sp>
        <p:nvSpPr>
          <p:cNvPr id="67" name="任意多边形: 形状 66"/>
          <p:cNvSpPr/>
          <p:nvPr/>
        </p:nvSpPr>
        <p:spPr>
          <a:xfrm>
            <a:off x="9221656" y="4259267"/>
            <a:ext cx="2786082" cy="1571636"/>
          </a:xfrm>
          <a:custGeom>
            <a:avLst/>
            <a:gdLst>
              <a:gd name="connsiteX0" fmla="*/ 0 w 1421030"/>
              <a:gd name="connsiteY0" fmla="*/ 94735 h 947353"/>
              <a:gd name="connsiteX1" fmla="*/ 94735 w 1421030"/>
              <a:gd name="connsiteY1" fmla="*/ 0 h 947353"/>
              <a:gd name="connsiteX2" fmla="*/ 1326295 w 1421030"/>
              <a:gd name="connsiteY2" fmla="*/ 0 h 947353"/>
              <a:gd name="connsiteX3" fmla="*/ 1421030 w 1421030"/>
              <a:gd name="connsiteY3" fmla="*/ 94735 h 947353"/>
              <a:gd name="connsiteX4" fmla="*/ 1421030 w 1421030"/>
              <a:gd name="connsiteY4" fmla="*/ 852618 h 947353"/>
              <a:gd name="connsiteX5" fmla="*/ 1326295 w 1421030"/>
              <a:gd name="connsiteY5" fmla="*/ 947353 h 947353"/>
              <a:gd name="connsiteX6" fmla="*/ 94735 w 1421030"/>
              <a:gd name="connsiteY6" fmla="*/ 947353 h 947353"/>
              <a:gd name="connsiteX7" fmla="*/ 0 w 1421030"/>
              <a:gd name="connsiteY7" fmla="*/ 852618 h 947353"/>
              <a:gd name="connsiteX8" fmla="*/ 0 w 1421030"/>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1030" h="947353">
                <a:moveTo>
                  <a:pt x="0" y="94735"/>
                </a:moveTo>
                <a:cubicBezTo>
                  <a:pt x="0" y="42414"/>
                  <a:pt x="42414" y="0"/>
                  <a:pt x="94735" y="0"/>
                </a:cubicBezTo>
                <a:lnTo>
                  <a:pt x="1326295" y="0"/>
                </a:lnTo>
                <a:cubicBezTo>
                  <a:pt x="1378616" y="0"/>
                  <a:pt x="1421030" y="42414"/>
                  <a:pt x="1421030" y="94735"/>
                </a:cubicBezTo>
                <a:lnTo>
                  <a:pt x="1421030" y="852618"/>
                </a:lnTo>
                <a:cubicBezTo>
                  <a:pt x="1421030" y="904939"/>
                  <a:pt x="1378616" y="947353"/>
                  <a:pt x="1326295" y="947353"/>
                </a:cubicBezTo>
                <a:lnTo>
                  <a:pt x="94735" y="947353"/>
                </a:lnTo>
                <a:cubicBezTo>
                  <a:pt x="42414" y="947353"/>
                  <a:pt x="0" y="904939"/>
                  <a:pt x="0" y="852618"/>
                </a:cubicBezTo>
                <a:lnTo>
                  <a:pt x="0" y="9473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3200" b="1" kern="1200" dirty="0">
                <a:latin typeface="微软雅黑" panose="020B0503020204020204" pitchFamily="34" charset="-122"/>
                <a:ea typeface="微软雅黑" panose="020B0503020204020204" pitchFamily="34" charset="-122"/>
              </a:rPr>
              <a:t>大型仪器平台</a:t>
            </a:r>
          </a:p>
        </p:txBody>
      </p:sp>
      <p:sp>
        <p:nvSpPr>
          <p:cNvPr id="75" name="任意多边形: 形状 74"/>
          <p:cNvSpPr/>
          <p:nvPr/>
        </p:nvSpPr>
        <p:spPr>
          <a:xfrm>
            <a:off x="9150218" y="1758937"/>
            <a:ext cx="2857520" cy="1643074"/>
          </a:xfrm>
          <a:custGeom>
            <a:avLst/>
            <a:gdLst>
              <a:gd name="connsiteX0" fmla="*/ 0 w 2031036"/>
              <a:gd name="connsiteY0" fmla="*/ 94735 h 947353"/>
              <a:gd name="connsiteX1" fmla="*/ 94735 w 2031036"/>
              <a:gd name="connsiteY1" fmla="*/ 0 h 947353"/>
              <a:gd name="connsiteX2" fmla="*/ 1936301 w 2031036"/>
              <a:gd name="connsiteY2" fmla="*/ 0 h 947353"/>
              <a:gd name="connsiteX3" fmla="*/ 2031036 w 2031036"/>
              <a:gd name="connsiteY3" fmla="*/ 94735 h 947353"/>
              <a:gd name="connsiteX4" fmla="*/ 2031036 w 2031036"/>
              <a:gd name="connsiteY4" fmla="*/ 852618 h 947353"/>
              <a:gd name="connsiteX5" fmla="*/ 1936301 w 2031036"/>
              <a:gd name="connsiteY5" fmla="*/ 947353 h 947353"/>
              <a:gd name="connsiteX6" fmla="*/ 94735 w 2031036"/>
              <a:gd name="connsiteY6" fmla="*/ 947353 h 947353"/>
              <a:gd name="connsiteX7" fmla="*/ 0 w 2031036"/>
              <a:gd name="connsiteY7" fmla="*/ 852618 h 947353"/>
              <a:gd name="connsiteX8" fmla="*/ 0 w 2031036"/>
              <a:gd name="connsiteY8" fmla="*/ 94735 h 9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1036" h="947353">
                <a:moveTo>
                  <a:pt x="0" y="94735"/>
                </a:moveTo>
                <a:cubicBezTo>
                  <a:pt x="0" y="42414"/>
                  <a:pt x="42414" y="0"/>
                  <a:pt x="94735" y="0"/>
                </a:cubicBezTo>
                <a:lnTo>
                  <a:pt x="1936301" y="0"/>
                </a:lnTo>
                <a:cubicBezTo>
                  <a:pt x="1988622" y="0"/>
                  <a:pt x="2031036" y="42414"/>
                  <a:pt x="2031036" y="94735"/>
                </a:cubicBezTo>
                <a:lnTo>
                  <a:pt x="2031036" y="852618"/>
                </a:lnTo>
                <a:cubicBezTo>
                  <a:pt x="2031036" y="904939"/>
                  <a:pt x="1988622" y="947353"/>
                  <a:pt x="1936301" y="947353"/>
                </a:cubicBezTo>
                <a:lnTo>
                  <a:pt x="94735" y="947353"/>
                </a:lnTo>
                <a:cubicBezTo>
                  <a:pt x="42414" y="947353"/>
                  <a:pt x="0" y="904939"/>
                  <a:pt x="0" y="852618"/>
                </a:cubicBezTo>
                <a:lnTo>
                  <a:pt x="0" y="94735"/>
                </a:lnTo>
                <a:close/>
              </a:path>
            </a:pathLst>
          </a:custGeom>
          <a:solidFill>
            <a:srgbClr val="6153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47" tIns="103947" rIns="103947" bIns="103947" numCol="1" spcCol="1270" anchor="ctr" anchorCtr="0">
            <a:noAutofit/>
          </a:bodyPr>
          <a:lstStyle/>
          <a:p>
            <a:pPr marL="0" lvl="0" indent="0" algn="ctr" defTabSz="889000">
              <a:lnSpc>
                <a:spcPct val="90000"/>
              </a:lnSpc>
              <a:spcBef>
                <a:spcPct val="0"/>
              </a:spcBef>
              <a:spcAft>
                <a:spcPct val="35000"/>
              </a:spcAft>
              <a:buNone/>
            </a:pPr>
            <a:r>
              <a:rPr lang="zh-CN" altLang="en-US" sz="3200" b="1" kern="1200" dirty="0">
                <a:latin typeface="微软雅黑" panose="020B0503020204020204" pitchFamily="34" charset="-122"/>
                <a:ea typeface="微软雅黑" panose="020B0503020204020204" pitchFamily="34" charset="-122"/>
              </a:rPr>
              <a:t>解剖室</a:t>
            </a:r>
          </a:p>
        </p:txBody>
      </p:sp>
      <p:sp>
        <p:nvSpPr>
          <p:cNvPr id="18" name="文本框 17">
            <a:extLst>
              <a:ext uri="{FF2B5EF4-FFF2-40B4-BE49-F238E27FC236}">
                <a16:creationId xmlns="" xmlns:a16="http://schemas.microsoft.com/office/drawing/2014/main" id="{B95CD99B-5521-44AB-A9E6-1742A1C6534C}"/>
              </a:ext>
            </a:extLst>
          </p:cNvPr>
          <p:cNvSpPr txBox="1"/>
          <p:nvPr/>
        </p:nvSpPr>
        <p:spPr>
          <a:xfrm>
            <a:off x="3981103" y="1758937"/>
            <a:ext cx="4680520" cy="1409073"/>
          </a:xfrm>
          <a:prstGeom prst="rect">
            <a:avLst/>
          </a:prstGeom>
          <a:noFill/>
        </p:spPr>
        <p:txBody>
          <a:bodyPr wrap="square" rtlCol="0">
            <a:spAutoFit/>
          </a:bodyPr>
          <a:lstStyle/>
          <a:p>
            <a:pPr>
              <a:lnSpc>
                <a:spcPct val="150000"/>
              </a:lnSpc>
            </a:pPr>
            <a:r>
              <a:rPr lang="zh-CN" altLang="en-US" sz="2000" b="1" dirty="0">
                <a:latin typeface="+mn-ea"/>
              </a:rPr>
              <a:t>    此外，两校区还建设有功能性实验室包括动物解剖室，动物手术室，仪器室等，可供全校师生科研使用。</a:t>
            </a:r>
          </a:p>
        </p:txBody>
      </p:sp>
      <p:sp>
        <p:nvSpPr>
          <p:cNvPr id="19" name="TextBox 11">
            <a:extLst>
              <a:ext uri="{FF2B5EF4-FFF2-40B4-BE49-F238E27FC236}">
                <a16:creationId xmlns="" xmlns:a16="http://schemas.microsoft.com/office/drawing/2014/main" id="{D6097C06-60E6-4962-AF5F-62EA078B737F}"/>
              </a:ext>
            </a:extLst>
          </p:cNvPr>
          <p:cNvSpPr txBox="1"/>
          <p:nvPr/>
        </p:nvSpPr>
        <p:spPr>
          <a:xfrm>
            <a:off x="3920158" y="3078492"/>
            <a:ext cx="4813473" cy="3713517"/>
          </a:xfrm>
          <a:prstGeom prst="rect">
            <a:avLst/>
          </a:prstGeom>
          <a:noFill/>
        </p:spPr>
        <p:txBody>
          <a:bodyPr wrap="square" rtlCol="0">
            <a:spAutoFit/>
          </a:bodyPr>
          <a:lstStyle/>
          <a:p>
            <a:pPr algn="just">
              <a:lnSpc>
                <a:spcPct val="150000"/>
              </a:lnSpc>
            </a:pPr>
            <a:r>
              <a:rPr lang="zh-CN" altLang="en-US" sz="2000" b="1" dirty="0">
                <a:latin typeface="+mn-ea"/>
              </a:rPr>
              <a:t>    玄武校区有</a:t>
            </a:r>
            <a:r>
              <a:rPr lang="en-US" altLang="zh-CN" sz="2000" b="1" dirty="0">
                <a:latin typeface="+mn-ea"/>
              </a:rPr>
              <a:t>SPF</a:t>
            </a:r>
            <a:r>
              <a:rPr lang="zh-CN" altLang="en-US" sz="2000" b="1" dirty="0">
                <a:latin typeface="+mn-ea"/>
              </a:rPr>
              <a:t>级动物实验室</a:t>
            </a:r>
            <a:r>
              <a:rPr lang="en-US" altLang="zh-CN" sz="2000" b="1" dirty="0">
                <a:latin typeface="+mn-ea"/>
              </a:rPr>
              <a:t>5</a:t>
            </a:r>
            <a:r>
              <a:rPr lang="zh-CN" altLang="en-US" sz="2000" b="1" dirty="0">
                <a:latin typeface="+mn-ea"/>
              </a:rPr>
              <a:t>间， 用于</a:t>
            </a:r>
            <a:r>
              <a:rPr lang="en-US" altLang="zh-CN" sz="2000" b="1" dirty="0">
                <a:latin typeface="+mn-ea"/>
              </a:rPr>
              <a:t>SPF</a:t>
            </a:r>
            <a:r>
              <a:rPr lang="zh-CN" altLang="en-US" sz="2000" b="1" dirty="0">
                <a:latin typeface="+mn-ea"/>
              </a:rPr>
              <a:t>级大鼠和小鼠的饲养和实验，普通级动物实验室</a:t>
            </a:r>
            <a:r>
              <a:rPr lang="en-US" altLang="zh-CN" sz="2000" b="1" dirty="0">
                <a:latin typeface="+mn-ea"/>
              </a:rPr>
              <a:t>3</a:t>
            </a:r>
            <a:r>
              <a:rPr lang="zh-CN" altLang="en-US" sz="2000" b="1" dirty="0">
                <a:latin typeface="+mn-ea"/>
              </a:rPr>
              <a:t>间，用于普通级豚鼠和兔的饲养和实验，动物实验观察室共</a:t>
            </a:r>
            <a:r>
              <a:rPr lang="en-US" altLang="zh-CN" sz="2000" b="1" dirty="0">
                <a:latin typeface="+mn-ea"/>
              </a:rPr>
              <a:t>30</a:t>
            </a:r>
            <a:r>
              <a:rPr lang="zh-CN" altLang="en-US" sz="2000" b="1" dirty="0">
                <a:latin typeface="+mn-ea"/>
              </a:rPr>
              <a:t>余间；</a:t>
            </a:r>
            <a:endParaRPr lang="en-US" altLang="zh-CN" sz="2000" b="1" dirty="0">
              <a:latin typeface="+mn-ea"/>
            </a:endParaRPr>
          </a:p>
          <a:p>
            <a:pPr algn="just">
              <a:lnSpc>
                <a:spcPct val="150000"/>
              </a:lnSpc>
            </a:pPr>
            <a:r>
              <a:rPr lang="zh-CN" altLang="en-US" sz="2000" b="1" dirty="0">
                <a:latin typeface="+mn-ea"/>
              </a:rPr>
              <a:t>  江宁校区有</a:t>
            </a:r>
            <a:r>
              <a:rPr lang="en-US" altLang="zh-CN" sz="2000" b="1" dirty="0">
                <a:latin typeface="+mn-ea"/>
              </a:rPr>
              <a:t>SPF</a:t>
            </a:r>
            <a:r>
              <a:rPr lang="zh-CN" altLang="en-US" sz="2000" b="1" dirty="0">
                <a:latin typeface="+mn-ea"/>
              </a:rPr>
              <a:t>级动物实验室</a:t>
            </a:r>
            <a:r>
              <a:rPr lang="en-US" altLang="zh-CN" sz="2000" b="1" dirty="0">
                <a:latin typeface="+mn-ea"/>
              </a:rPr>
              <a:t>7</a:t>
            </a:r>
            <a:r>
              <a:rPr lang="zh-CN" altLang="en-US" sz="2000" b="1" dirty="0">
                <a:latin typeface="+mn-ea"/>
              </a:rPr>
              <a:t>间，用于</a:t>
            </a:r>
            <a:r>
              <a:rPr lang="en-US" altLang="zh-CN" sz="2000" b="1" dirty="0">
                <a:latin typeface="+mn-ea"/>
              </a:rPr>
              <a:t>SPF</a:t>
            </a:r>
            <a:r>
              <a:rPr lang="zh-CN" altLang="en-US" sz="2000" b="1" dirty="0">
                <a:latin typeface="+mn-ea"/>
              </a:rPr>
              <a:t>级大鼠和小鼠的饲养和实验，动物实验观察室</a:t>
            </a:r>
            <a:r>
              <a:rPr lang="en-US" altLang="zh-CN" sz="2000" b="1" dirty="0">
                <a:latin typeface="+mn-ea"/>
              </a:rPr>
              <a:t>18</a:t>
            </a:r>
            <a:r>
              <a:rPr lang="zh-CN" altLang="en-US" sz="2000" b="1" dirty="0">
                <a:latin typeface="+mn-ea"/>
              </a:rPr>
              <a:t>间；</a:t>
            </a:r>
            <a:endParaRPr lang="en-US" altLang="zh-CN" sz="2000" b="1" dirty="0">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ppt_x"/>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500" fill="hold"/>
                                        <p:tgtEl>
                                          <p:spTgt spid="63"/>
                                        </p:tgtEl>
                                        <p:attrNameLst>
                                          <p:attrName>ppt_x</p:attrName>
                                        </p:attrNameLst>
                                      </p:cBhvr>
                                      <p:tavLst>
                                        <p:tav tm="0">
                                          <p:val>
                                            <p:strVal val="#ppt_x"/>
                                          </p:val>
                                        </p:tav>
                                        <p:tav tm="100000">
                                          <p:val>
                                            <p:strVal val="#ppt_x"/>
                                          </p:val>
                                        </p:tav>
                                      </p:tavLst>
                                    </p:anim>
                                    <p:anim calcmode="lin" valueType="num">
                                      <p:cBhvr additive="base">
                                        <p:cTn id="16" dur="5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ppt_x</p:attrName>
                                        </p:attrNameLst>
                                      </p:cBhvr>
                                      <p:tavLst>
                                        <p:tav tm="0">
                                          <p:val>
                                            <p:strVal val="#ppt_x-#ppt_w*1.125000"/>
                                          </p:val>
                                        </p:tav>
                                        <p:tav tm="100000">
                                          <p:val>
                                            <p:strVal val="#ppt_x"/>
                                          </p:val>
                                        </p:tav>
                                      </p:tavLst>
                                    </p:anim>
                                    <p:animEffect transition="in" filter="wipe(righ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7"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2167" y="1100909"/>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128986" y="351112"/>
            <a:ext cx="3447974" cy="749797"/>
            <a:chOff x="5288401" y="388543"/>
            <a:chExt cx="3447974" cy="749797"/>
          </a:xfrm>
        </p:grpSpPr>
        <p:grpSp>
          <p:nvGrpSpPr>
            <p:cNvPr id="6" name="组合 5"/>
            <p:cNvGrpSpPr/>
            <p:nvPr/>
          </p:nvGrpSpPr>
          <p:grpSpPr>
            <a:xfrm>
              <a:off x="5374112" y="478073"/>
              <a:ext cx="3362263" cy="570737"/>
              <a:chOff x="5374112" y="444838"/>
              <a:chExt cx="3362263" cy="570737"/>
            </a:xfrm>
          </p:grpSpPr>
          <p:grpSp>
            <p:nvGrpSpPr>
              <p:cNvPr id="7" name="Group 4"/>
              <p:cNvGrpSpPr/>
              <p:nvPr/>
            </p:nvGrpSpPr>
            <p:grpSpPr>
              <a:xfrm>
                <a:off x="5374112" y="444838"/>
                <a:ext cx="558593" cy="398453"/>
                <a:chOff x="6928664" y="4159370"/>
                <a:chExt cx="798033" cy="569249"/>
              </a:xfrm>
            </p:grpSpPr>
            <p:sp>
              <p:nvSpPr>
                <p:cNvPr id="12"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 name="文本框 10"/>
              <p:cNvSpPr txBox="1"/>
              <p:nvPr/>
            </p:nvSpPr>
            <p:spPr>
              <a:xfrm>
                <a:off x="6038200" y="492355"/>
                <a:ext cx="2698175"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小动物活体成像</a:t>
                </a:r>
              </a:p>
            </p:txBody>
          </p:sp>
        </p:grpSp>
        <p:grpSp>
          <p:nvGrpSpPr>
            <p:cNvPr id="10" name="Group 75"/>
            <p:cNvGrpSpPr/>
            <p:nvPr/>
          </p:nvGrpSpPr>
          <p:grpSpPr>
            <a:xfrm>
              <a:off x="5288401" y="388543"/>
              <a:ext cx="749799" cy="749797"/>
              <a:chOff x="3445843" y="4173075"/>
              <a:chExt cx="710960" cy="710958"/>
            </a:xfrm>
          </p:grpSpPr>
          <p:sp>
            <p:nvSpPr>
              <p:cNvPr id="8" name="Oval 68"/>
              <p:cNvSpPr/>
              <p:nvPr/>
            </p:nvSpPr>
            <p:spPr>
              <a:xfrm>
                <a:off x="3445843" y="4173075"/>
                <a:ext cx="710960" cy="710958"/>
              </a:xfrm>
              <a:prstGeom prst="ellipse">
                <a:avLst/>
              </a:prstGeom>
              <a:noFill/>
              <a:ln>
                <a:solidFill>
                  <a:schemeClr val="accent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spcBef>
                    <a:spcPts val="0"/>
                  </a:spcBef>
                  <a:spcAft>
                    <a:spcPts val="0"/>
                  </a:spcAft>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6"/>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accent3"/>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9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18" name="图片 10" descr="IMG_2354"/>
          <p:cNvPicPr>
            <a:picLocks noChangeAspect="1" noChangeArrowheads="1"/>
          </p:cNvPicPr>
          <p:nvPr/>
        </p:nvPicPr>
        <p:blipFill>
          <a:blip r:embed="rId2" cstate="print"/>
          <a:srcRect/>
          <a:stretch>
            <a:fillRect/>
          </a:stretch>
        </p:blipFill>
        <p:spPr bwMode="auto">
          <a:xfrm>
            <a:off x="8001011" y="1330309"/>
            <a:ext cx="4539762" cy="4629399"/>
          </a:xfrm>
          <a:prstGeom prst="rect">
            <a:avLst/>
          </a:prstGeom>
          <a:noFill/>
          <a:ln w="9525">
            <a:noFill/>
            <a:miter lim="800000"/>
            <a:headEnd/>
            <a:tailEnd/>
          </a:ln>
        </p:spPr>
      </p:pic>
      <p:sp>
        <p:nvSpPr>
          <p:cNvPr id="24" name="内容占位符 2"/>
          <p:cNvSpPr txBox="1"/>
          <p:nvPr/>
        </p:nvSpPr>
        <p:spPr>
          <a:xfrm>
            <a:off x="642938" y="1205442"/>
            <a:ext cx="6791027" cy="4625461"/>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3000" b="1" i="0" u="none" strike="noStrike" kern="1200" cap="none" spc="0" normalizeH="0" baseline="0" noProof="0" dirty="0">
                <a:ln>
                  <a:noFill/>
                </a:ln>
                <a:solidFill>
                  <a:schemeClr val="tx1"/>
                </a:solidFill>
                <a:effectLst/>
                <a:uLnTx/>
                <a:uFillTx/>
                <a:latin typeface="+mn-lt"/>
                <a:ea typeface="+mn-ea"/>
                <a:cs typeface="+mn-cs"/>
              </a:rPr>
              <a:t>Spectrum</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可做</a:t>
            </a:r>
            <a:r>
              <a:rPr kumimoji="0" lang="zh-CN" altLang="en-US" sz="3000" b="1" i="0" u="none" strike="noStrike" kern="1200" cap="none" spc="0" normalizeH="0" baseline="0" noProof="0" dirty="0">
                <a:ln>
                  <a:noFill/>
                </a:ln>
                <a:solidFill>
                  <a:srgbClr val="C00000"/>
                </a:solidFill>
                <a:effectLst/>
                <a:uLnTx/>
                <a:uFillTx/>
                <a:latin typeface="+mn-lt"/>
                <a:ea typeface="+mn-ea"/>
                <a:cs typeface="+mn-cs"/>
              </a:rPr>
              <a:t>生物发光</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和</a:t>
            </a:r>
            <a:r>
              <a:rPr kumimoji="0" lang="zh-CN" altLang="en-US" sz="3000" b="1" i="0" u="none" strike="noStrike" kern="1200" cap="none" spc="0" normalizeH="0" baseline="0" noProof="0" dirty="0">
                <a:ln>
                  <a:noFill/>
                </a:ln>
                <a:solidFill>
                  <a:srgbClr val="C00000"/>
                </a:solidFill>
                <a:effectLst/>
                <a:uLnTx/>
                <a:uFillTx/>
                <a:latin typeface="+mn-lt"/>
                <a:ea typeface="+mn-ea"/>
                <a:cs typeface="+mn-cs"/>
              </a:rPr>
              <a:t>荧光</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的活体无损二维及三维成像，在活体水平直接观测小动物活体内疾病发展、细胞动态变化、药物开发及基因表达等，并可用于体外相关实验。</a:t>
            </a:r>
            <a:endParaRPr kumimoji="0" lang="en-US" altLang="zh-CN" sz="3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zh-CN" altLang="en-US" sz="3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zh-CN" altLang="en-US" sz="3000" b="0" i="0" u="none" strike="noStrike" kern="1200" cap="none" spc="0" normalizeH="0" baseline="0" noProof="0" dirty="0">
                <a:ln>
                  <a:noFill/>
                </a:ln>
                <a:solidFill>
                  <a:schemeClr val="tx1"/>
                </a:solidFill>
                <a:effectLst/>
                <a:uLnTx/>
                <a:uFillTx/>
                <a:latin typeface="+mn-lt"/>
                <a:ea typeface="+mn-ea"/>
                <a:cs typeface="+mn-cs"/>
              </a:rPr>
              <a:t>可在同一实验中应用不同成像模式研究相关生物学现象，能对同一只实验动物长时间多时间点成像，并提供生物发光及荧光绝对定量功能。</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2167" y="1100909"/>
            <a:ext cx="11780723" cy="0"/>
            <a:chOff x="503625" y="726011"/>
            <a:chExt cx="11780723" cy="0"/>
          </a:xfrm>
        </p:grpSpPr>
        <p:cxnSp>
          <p:nvCxnSpPr>
            <p:cNvPr id="3" name="直接连接符 2"/>
            <p:cNvCxnSpPr/>
            <p:nvPr/>
          </p:nvCxnSpPr>
          <p:spPr>
            <a:xfrm>
              <a:off x="50362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333175" y="726011"/>
              <a:ext cx="39511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128986" y="351112"/>
            <a:ext cx="3807046" cy="749797"/>
            <a:chOff x="5288401" y="388543"/>
            <a:chExt cx="3807046" cy="749797"/>
          </a:xfrm>
        </p:grpSpPr>
        <p:grpSp>
          <p:nvGrpSpPr>
            <p:cNvPr id="6" name="组合 5"/>
            <p:cNvGrpSpPr/>
            <p:nvPr/>
          </p:nvGrpSpPr>
          <p:grpSpPr>
            <a:xfrm>
              <a:off x="5374112" y="478073"/>
              <a:ext cx="3721335" cy="570737"/>
              <a:chOff x="5374112" y="444838"/>
              <a:chExt cx="3721335" cy="570737"/>
            </a:xfrm>
          </p:grpSpPr>
          <p:grpSp>
            <p:nvGrpSpPr>
              <p:cNvPr id="7" name="Group 4"/>
              <p:cNvGrpSpPr/>
              <p:nvPr/>
            </p:nvGrpSpPr>
            <p:grpSpPr>
              <a:xfrm>
                <a:off x="5374112" y="444838"/>
                <a:ext cx="558593" cy="398453"/>
                <a:chOff x="6928664" y="4159370"/>
                <a:chExt cx="798033" cy="569249"/>
              </a:xfrm>
            </p:grpSpPr>
            <p:sp>
              <p:nvSpPr>
                <p:cNvPr id="12"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 name="文本框 10"/>
              <p:cNvSpPr txBox="1"/>
              <p:nvPr/>
            </p:nvSpPr>
            <p:spPr>
              <a:xfrm>
                <a:off x="6038200" y="492355"/>
                <a:ext cx="3057247" cy="523220"/>
              </a:xfrm>
              <a:prstGeom prst="rect">
                <a:avLst/>
              </a:prstGeom>
              <a:noFill/>
            </p:spPr>
            <p:txBody>
              <a:bodyPr wrap="none" rtlCol="0">
                <a:spAutoFit/>
              </a:bodyPr>
              <a:lstStyle/>
              <a:p>
                <a:r>
                  <a:rPr lang="zh-CN" altLang="en-US" sz="2800" b="1" dirty="0">
                    <a:solidFill>
                      <a:schemeClr val="bg2">
                        <a:lumMod val="50000"/>
                      </a:schemeClr>
                    </a:solidFill>
                    <a:latin typeface="微软雅黑" panose="020B0503020204020204" pitchFamily="34" charset="-122"/>
                    <a:ea typeface="微软雅黑" panose="020B0503020204020204" pitchFamily="34" charset="-122"/>
                  </a:rPr>
                  <a:t>新陈代谢分析系统</a:t>
                </a:r>
              </a:p>
            </p:txBody>
          </p:sp>
        </p:grpSp>
        <p:grpSp>
          <p:nvGrpSpPr>
            <p:cNvPr id="10" name="Group 75"/>
            <p:cNvGrpSpPr/>
            <p:nvPr/>
          </p:nvGrpSpPr>
          <p:grpSpPr>
            <a:xfrm>
              <a:off x="5288401" y="388543"/>
              <a:ext cx="749799" cy="749797"/>
              <a:chOff x="3445843" y="4173075"/>
              <a:chExt cx="710960" cy="710958"/>
            </a:xfrm>
          </p:grpSpPr>
          <p:sp>
            <p:nvSpPr>
              <p:cNvPr id="8" name="Oval 68"/>
              <p:cNvSpPr/>
              <p:nvPr/>
            </p:nvSpPr>
            <p:spPr>
              <a:xfrm>
                <a:off x="3445843" y="4173075"/>
                <a:ext cx="710960" cy="710958"/>
              </a:xfrm>
              <a:prstGeom prst="ellipse">
                <a:avLst/>
              </a:prstGeom>
              <a:noFill/>
              <a:ln>
                <a:solidFill>
                  <a:schemeClr val="accent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spcBef>
                    <a:spcPts val="0"/>
                  </a:spcBef>
                  <a:spcAft>
                    <a:spcPts val="0"/>
                  </a:spcAft>
                </a:pPr>
                <a:endParaRPr lang="zh-CN" alt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6"/>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accent3"/>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9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16" name="图片 1" descr="IMG_0085"/>
          <p:cNvPicPr>
            <a:picLocks noChangeAspect="1" noChangeArrowheads="1"/>
          </p:cNvPicPr>
          <p:nvPr/>
        </p:nvPicPr>
        <p:blipFill>
          <a:blip r:embed="rId2" cstate="print"/>
          <a:srcRect l="2762"/>
          <a:stretch>
            <a:fillRect/>
          </a:stretch>
        </p:blipFill>
        <p:spPr bwMode="auto">
          <a:xfrm>
            <a:off x="8358201" y="1544623"/>
            <a:ext cx="4070712" cy="3714775"/>
          </a:xfrm>
          <a:prstGeom prst="rect">
            <a:avLst/>
          </a:prstGeom>
          <a:noFill/>
          <a:ln w="9525">
            <a:noFill/>
            <a:miter lim="800000"/>
            <a:headEnd/>
            <a:tailEnd/>
          </a:ln>
        </p:spPr>
      </p:pic>
      <p:sp>
        <p:nvSpPr>
          <p:cNvPr id="17" name="内容占位符 2"/>
          <p:cNvSpPr txBox="1"/>
          <p:nvPr/>
        </p:nvSpPr>
        <p:spPr>
          <a:xfrm>
            <a:off x="904131" y="1310363"/>
            <a:ext cx="6596814" cy="52349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3000" b="1" i="0" u="none" strike="noStrike" kern="1200" cap="none" spc="0" normalizeH="0" baseline="0" noProof="0" dirty="0" err="1">
                <a:ln>
                  <a:noFill/>
                </a:ln>
                <a:solidFill>
                  <a:schemeClr val="tx1"/>
                </a:solidFill>
                <a:effectLst/>
                <a:uLnTx/>
                <a:uFillTx/>
                <a:latin typeface="+mn-lt"/>
                <a:ea typeface="+mn-ea"/>
                <a:cs typeface="+mn-cs"/>
              </a:rPr>
              <a:t>PhenoMaster</a:t>
            </a:r>
            <a:r>
              <a:rPr kumimoji="0" lang="en-US" sz="3000" b="1" i="0" u="none" strike="noStrike" kern="1200" cap="none" spc="0" normalizeH="0" baseline="0" noProof="0" dirty="0">
                <a:ln>
                  <a:noFill/>
                </a:ln>
                <a:solidFill>
                  <a:schemeClr val="tx1"/>
                </a:solidFill>
                <a:effectLst/>
                <a:uLnTx/>
                <a:uFillTx/>
                <a:latin typeface="+mn-lt"/>
                <a:ea typeface="+mn-ea"/>
                <a:cs typeface="+mn-cs"/>
              </a:rPr>
              <a:t> </a:t>
            </a:r>
            <a:r>
              <a:rPr kumimoji="0" lang="zh-CN" altLang="en-US" sz="3000" b="1" i="0" u="none" strike="noStrike" kern="1200" cap="none" spc="0" normalizeH="0" baseline="0" noProof="0" dirty="0">
                <a:ln>
                  <a:noFill/>
                </a:ln>
                <a:solidFill>
                  <a:schemeClr val="tx1"/>
                </a:solidFill>
                <a:effectLst/>
                <a:uLnTx/>
                <a:uFillTx/>
                <a:latin typeface="+mn-lt"/>
                <a:ea typeface="+mn-ea"/>
                <a:cs typeface="+mn-cs"/>
              </a:rPr>
              <a:t>多功能新陈代谢分析系统</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针对大、小鼠分别配有</a:t>
            </a:r>
            <a:r>
              <a:rPr kumimoji="0" lang="zh-CN" altLang="en-US" sz="3000" b="1" i="0" u="none" strike="noStrike" kern="1200" cap="none" spc="0" normalizeH="0" baseline="0" noProof="0" dirty="0">
                <a:ln>
                  <a:noFill/>
                </a:ln>
                <a:solidFill>
                  <a:srgbClr val="C00000"/>
                </a:solidFill>
                <a:effectLst/>
                <a:uLnTx/>
                <a:uFillTx/>
                <a:latin typeface="+mn-lt"/>
                <a:ea typeface="+mn-ea"/>
                <a:cs typeface="+mn-cs"/>
              </a:rPr>
              <a:t>生活笼</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和</a:t>
            </a:r>
            <a:r>
              <a:rPr kumimoji="0" lang="zh-CN" altLang="en-US" sz="3000" b="1" i="0" u="none" strike="noStrike" kern="1200" cap="none" spc="0" normalizeH="0" baseline="0" noProof="0" dirty="0">
                <a:ln>
                  <a:noFill/>
                </a:ln>
                <a:solidFill>
                  <a:srgbClr val="C00000"/>
                </a:solidFill>
                <a:effectLst/>
                <a:uLnTx/>
                <a:uFillTx/>
                <a:latin typeface="+mn-lt"/>
                <a:ea typeface="+mn-ea"/>
                <a:cs typeface="+mn-cs"/>
              </a:rPr>
              <a:t>代谢笼</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两种笼具，最多可同时进行</a:t>
            </a:r>
            <a:r>
              <a:rPr kumimoji="0" lang="en-US" sz="3000" b="0" i="0" u="none" strike="noStrike" kern="1200" cap="none" spc="0" normalizeH="0" baseline="0" noProof="0" dirty="0">
                <a:ln>
                  <a:noFill/>
                </a:ln>
                <a:solidFill>
                  <a:schemeClr val="tx1"/>
                </a:solidFill>
                <a:effectLst/>
                <a:uLnTx/>
                <a:uFillTx/>
                <a:latin typeface="+mn-lt"/>
                <a:ea typeface="+mn-ea"/>
                <a:cs typeface="+mn-cs"/>
              </a:rPr>
              <a:t>12</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只动物的代谢监测。</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0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3000" b="1" i="0" u="none" strike="noStrike" kern="1200" cap="none" spc="0" normalizeH="0" baseline="0" noProof="0" dirty="0">
                <a:ln>
                  <a:noFill/>
                </a:ln>
                <a:solidFill>
                  <a:srgbClr val="FF0000"/>
                </a:solidFill>
                <a:effectLst/>
                <a:uLnTx/>
                <a:uFillTx/>
                <a:latin typeface="+mn-lt"/>
                <a:ea typeface="+mn-ea"/>
                <a:cs typeface="+mn-cs"/>
              </a:rPr>
              <a:t>新陈代谢状态</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监测：包括</a:t>
            </a:r>
            <a:r>
              <a:rPr kumimoji="0" lang="en-US" sz="3000" b="0" i="0" u="none" strike="noStrike" kern="1200" cap="none" spc="0" normalizeH="0" baseline="0" noProof="0" dirty="0">
                <a:ln>
                  <a:noFill/>
                </a:ln>
                <a:solidFill>
                  <a:schemeClr val="tx1"/>
                </a:solidFill>
                <a:effectLst/>
                <a:uLnTx/>
                <a:uFillTx/>
                <a:latin typeface="+mn-lt"/>
                <a:ea typeface="+mn-ea"/>
                <a:cs typeface="+mn-cs"/>
              </a:rPr>
              <a:t>O</a:t>
            </a:r>
            <a:r>
              <a:rPr kumimoji="0" lang="en-US" sz="3000" b="0" i="0" u="none" strike="noStrike" kern="1200" cap="none" spc="0" normalizeH="0" baseline="-25000" noProof="0" dirty="0">
                <a:ln>
                  <a:noFill/>
                </a:ln>
                <a:solidFill>
                  <a:schemeClr val="tx1"/>
                </a:solidFill>
                <a:effectLst/>
                <a:uLnTx/>
                <a:uFillTx/>
                <a:latin typeface="+mn-lt"/>
                <a:ea typeface="+mn-ea"/>
                <a:cs typeface="+mn-cs"/>
              </a:rPr>
              <a:t>2</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消耗和</a:t>
            </a:r>
            <a:r>
              <a:rPr kumimoji="0" lang="en-US" sz="3000" b="0" i="0" u="none" strike="noStrike" kern="1200" cap="none" spc="0" normalizeH="0" baseline="0" noProof="0" dirty="0">
                <a:ln>
                  <a:noFill/>
                </a:ln>
                <a:solidFill>
                  <a:schemeClr val="tx1"/>
                </a:solidFill>
                <a:effectLst/>
                <a:uLnTx/>
                <a:uFillTx/>
                <a:latin typeface="+mn-lt"/>
                <a:ea typeface="+mn-ea"/>
                <a:cs typeface="+mn-cs"/>
              </a:rPr>
              <a:t>CO</a:t>
            </a:r>
            <a:r>
              <a:rPr kumimoji="0" lang="en-US" sz="3000" b="0" i="0" u="none" strike="noStrike" kern="1200" cap="none" spc="0" normalizeH="0" baseline="-25000" noProof="0" dirty="0">
                <a:ln>
                  <a:noFill/>
                </a:ln>
                <a:solidFill>
                  <a:schemeClr val="tx1"/>
                </a:solidFill>
                <a:effectLst/>
                <a:uLnTx/>
                <a:uFillTx/>
                <a:latin typeface="+mn-lt"/>
                <a:ea typeface="+mn-ea"/>
                <a:cs typeface="+mn-cs"/>
              </a:rPr>
              <a:t>2</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产生、呼吸交换率、能量消耗等。</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0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3000" b="1" i="0" u="none" strike="noStrike" kern="1200" cap="none" spc="0" normalizeH="0" baseline="0" noProof="0" dirty="0">
                <a:ln>
                  <a:noFill/>
                </a:ln>
                <a:solidFill>
                  <a:srgbClr val="FF0000"/>
                </a:solidFill>
                <a:effectLst/>
                <a:uLnTx/>
                <a:uFillTx/>
                <a:latin typeface="+mn-lt"/>
                <a:ea typeface="+mn-ea"/>
                <a:cs typeface="+mn-cs"/>
              </a:rPr>
              <a:t>饮水和采食行为</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监测：高精度传感器测量饮水和摄食行为。</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0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代谢笼：</a:t>
            </a:r>
            <a:r>
              <a:rPr kumimoji="0" lang="zh-CN" altLang="en-US" sz="3000" b="1" i="0" u="none" strike="noStrike" kern="1200" cap="none" spc="0" normalizeH="0" baseline="0" noProof="0" dirty="0">
                <a:ln>
                  <a:noFill/>
                </a:ln>
                <a:solidFill>
                  <a:srgbClr val="FF0000"/>
                </a:solidFill>
                <a:effectLst/>
                <a:uLnTx/>
                <a:uFillTx/>
                <a:latin typeface="+mn-lt"/>
                <a:ea typeface="+mn-ea"/>
                <a:cs typeface="+mn-cs"/>
              </a:rPr>
              <a:t>自动分离收集</a:t>
            </a:r>
            <a:r>
              <a:rPr kumimoji="0" lang="zh-CN" altLang="en-US" sz="3000" b="0" i="0" u="none" strike="noStrike" kern="1200" cap="none" spc="0" normalizeH="0" baseline="0" noProof="0" dirty="0">
                <a:ln>
                  <a:noFill/>
                </a:ln>
                <a:solidFill>
                  <a:schemeClr val="tx1"/>
                </a:solidFill>
                <a:effectLst/>
                <a:uLnTx/>
                <a:uFillTx/>
                <a:latin typeface="+mn-lt"/>
                <a:ea typeface="+mn-ea"/>
                <a:cs typeface="+mn-cs"/>
              </a:rPr>
              <a:t>尿液和粪便。</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1.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12.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13.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Straight Connector 6"/>
</p:tagLst>
</file>

<file path=ppt/tags/tag14.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15.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1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17.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Straight Connector 6"/>
</p:tagLst>
</file>

<file path=ppt/tags/tag18.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19.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21.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Straight Connector 6"/>
</p:tagLst>
</file>

<file path=ppt/tags/tag22.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23.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24.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25.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Straight Connector 6"/>
</p:tagLst>
</file>

<file path=ppt/tags/tag2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自定义设计方案">
  <a:themeElements>
    <a:clrScheme name="自定义 25">
      <a:dk1>
        <a:sysClr val="windowText" lastClr="000000"/>
      </a:dk1>
      <a:lt1>
        <a:sysClr val="window" lastClr="FFFFFF"/>
      </a:lt1>
      <a:dk2>
        <a:srgbClr val="44546A"/>
      </a:dk2>
      <a:lt2>
        <a:srgbClr val="E7E6E6"/>
      </a:lt2>
      <a:accent1>
        <a:srgbClr val="4BC1DD"/>
      </a:accent1>
      <a:accent2>
        <a:srgbClr val="92D050"/>
      </a:accent2>
      <a:accent3>
        <a:srgbClr val="4BC1DD"/>
      </a:accent3>
      <a:accent4>
        <a:srgbClr val="92D050"/>
      </a:accent4>
      <a:accent5>
        <a:srgbClr val="4BC1DD"/>
      </a:accent5>
      <a:accent6>
        <a:srgbClr val="92D050"/>
      </a:accent6>
      <a:hlink>
        <a:srgbClr val="4BC1DD"/>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1772</Words>
  <Application>Microsoft Office PowerPoint</Application>
  <PresentationFormat>自定义</PresentationFormat>
  <Paragraphs>308</Paragraphs>
  <Slides>30</Slides>
  <Notes>13</Notes>
  <HiddenSlides>0</HiddenSlides>
  <MMClips>0</MMClips>
  <ScaleCrop>false</ScaleCrop>
  <HeadingPairs>
    <vt:vector size="4" baseType="variant">
      <vt:variant>
        <vt:lpstr>主题</vt:lpstr>
      </vt:variant>
      <vt:variant>
        <vt:i4>1</vt:i4>
      </vt:variant>
      <vt:variant>
        <vt:lpstr>幻灯片标题</vt:lpstr>
      </vt:variant>
      <vt:variant>
        <vt:i4>30</vt:i4>
      </vt:variant>
    </vt:vector>
  </HeadingPairs>
  <TitlesOfParts>
    <vt:vector size="31" baseType="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bt240</dc:title>
  <dc:creator/>
  <cp:lastModifiedBy/>
  <cp:revision>2</cp:revision>
  <dcterms:created xsi:type="dcterms:W3CDTF">2016-12-01T15:06:00Z</dcterms:created>
  <dcterms:modified xsi:type="dcterms:W3CDTF">2020-11-25T06:26:06Z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