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charts/chart13.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charts/chart14.xml" ContentType="application/vnd.openxmlformats-officedocument.drawingml.chart+xml"/>
  <Override PartName="/ppt/notesSlides/notesSlide15.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charts/colors4.xml" ContentType="application/vnd.ms-office.chartcolorstyl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 id="2147483682" r:id="rId4"/>
  </p:sldMasterIdLst>
  <p:notesMasterIdLst>
    <p:notesMasterId r:id="rId22"/>
  </p:notesMasterIdLst>
  <p:sldIdLst>
    <p:sldId id="282" r:id="rId5"/>
    <p:sldId id="283" r:id="rId6"/>
    <p:sldId id="261" r:id="rId7"/>
    <p:sldId id="299" r:id="rId8"/>
    <p:sldId id="300" r:id="rId9"/>
    <p:sldId id="301" r:id="rId10"/>
    <p:sldId id="302" r:id="rId11"/>
    <p:sldId id="303" r:id="rId12"/>
    <p:sldId id="304" r:id="rId13"/>
    <p:sldId id="305" r:id="rId14"/>
    <p:sldId id="306" r:id="rId15"/>
    <p:sldId id="307" r:id="rId16"/>
    <p:sldId id="309" r:id="rId17"/>
    <p:sldId id="310" r:id="rId18"/>
    <p:sldId id="311" r:id="rId19"/>
    <p:sldId id="312" r:id="rId20"/>
    <p:sldId id="313"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F497D"/>
    <a:srgbClr val="5B9BD5"/>
    <a:srgbClr val="029A4A"/>
    <a:srgbClr val="7DBF35"/>
    <a:srgbClr val="258044"/>
    <a:srgbClr val="FFFFFF"/>
    <a:srgbClr val="FACC6C"/>
    <a:srgbClr val="F7BC57"/>
    <a:srgbClr val="F79324"/>
    <a:srgbClr val="8AC33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173" autoAdjust="0"/>
    <p:restoredTop sz="81199" autoAdjust="0"/>
  </p:normalViewPr>
  <p:slideViewPr>
    <p:cSldViewPr>
      <p:cViewPr varScale="1">
        <p:scale>
          <a:sx n="88" d="100"/>
          <a:sy n="88" d="100"/>
        </p:scale>
        <p:origin x="-2394" y="-102"/>
      </p:cViewPr>
      <p:guideLst>
        <p:guide orient="horz" pos="2160"/>
        <p:guide pos="7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istrator\Desktop\2019&#24180;&#24179;&#21488;&#24180;&#24213;&#32479;&#35745;\&#21508;&#35838;&#39064;&#32452;&#26426;&#26102;&#32479;&#35745;.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Administrator\Documents\WeChat%20Files\apple0366\FileStorage\File\2019-12\&#20998;&#23376;&#20114;&#20316;&#24179;&#21488;2019&#24180;&#21508;&#35838;&#39064;&#32452;&#20351;&#29992;&#24773;&#20917;(1).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H:\&#22269;&#37325;&#36164;&#26009;&#23384;&#26723;\&#20998;&#23376;&#20114;&#20316;&#30740;&#31350;&#24179;&#21488;\&#20998;&#23376;&#20114;&#20316;&#24179;&#21488;2019&#24180;&#21508;&#35838;&#39064;&#32452;&#20351;&#29992;&#24773;&#20917;.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J:\&#33394;&#35889;&#36136;&#35889;&#20998;&#24179;&#21488;&#25253;&#21578;\&#38468;&#20214;3%2020181201-20191129%20&#26426;&#26102;&#25968;&#25454;-&#33394;&#35889;&#36136;&#35889;&#20998;&#26512;&#20998;&#24179;&#21488;-&#29579;&#24935;&#33521;-20191207.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Office_Excel____2.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istrator\Desktop\2019&#24180;&#24179;&#21488;&#24180;&#24213;&#32479;&#35745;\&#38468;&#20214;3%20&#26174;&#24494;&#25104;&#20687;&#24179;&#21488;&#24320;&#25918;&#25968;&#25454;&#32479;&#35745;20181201-20191130-&#21608;&#3380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dministrator\Desktop\2019&#24180;&#24179;&#21488;&#24180;&#24213;&#32479;&#35745;\&#21508;&#35838;&#39064;&#32452;&#26426;&#26102;&#32479;&#3574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24037;&#20316;&#31807;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24037;&#20316;&#31807;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24037;&#20316;&#31807;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dministrator\Documents\WeChat%20Files\apple0366\FileStorage\File\2019-12\&#33410;&#32422;&#38065;&#25968;.xls" TargetMode="External"/></Relationships>
</file>

<file path=ppt/charts/_rels/chart8.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H:\&#22269;&#37325;&#36164;&#26009;&#23384;&#26723;\&#20998;&#23376;&#20114;&#20316;&#30740;&#31350;&#24179;&#21488;\&#38468;&#20214;3-2019&#24180;&#20840;&#24180;&#26426;&#26102;-&#20998;&#23376;&#20114;&#20316;&#24179;&#21488;&#26426;&#26102;.xls" TargetMode="External"/></Relationships>
</file>

<file path=ppt/charts/_rels/chart9.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H:\&#22269;&#37325;&#36164;&#26009;&#23384;&#26723;\&#20998;&#23376;&#20114;&#20316;&#30740;&#31350;&#24179;&#21488;\&#20998;&#23376;&#20114;&#20316;&#24179;&#21488;2019&#24180;&#21508;&#35838;&#39064;&#32452;&#20351;&#29992;&#24773;&#209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000" b="1" dirty="0"/>
              <a:t>100</a:t>
            </a:r>
            <a:r>
              <a:rPr lang="zh-CN" sz="1000" b="1" dirty="0"/>
              <a:t>万以上大型设备开放情况</a:t>
            </a:r>
          </a:p>
        </c:rich>
      </c:tx>
      <c:layout>
        <c:manualLayout>
          <c:xMode val="edge"/>
          <c:yMode val="edge"/>
          <c:x val="0.40901422222222239"/>
          <c:y val="0.82241333333333333"/>
        </c:manualLayout>
      </c:layout>
      <c:spPr>
        <a:noFill/>
        <a:ln>
          <a:noFill/>
        </a:ln>
        <a:effectLst/>
      </c:spPr>
    </c:title>
    <c:plotArea>
      <c:layout>
        <c:manualLayout>
          <c:layoutTarget val="inner"/>
          <c:xMode val="edge"/>
          <c:yMode val="edge"/>
          <c:x val="7.1125888888888891E-2"/>
          <c:y val="0.17901483168536844"/>
          <c:w val="0.91335188888888885"/>
          <c:h val="0.48160534246194869"/>
        </c:manualLayout>
      </c:layout>
      <c:barChart>
        <c:barDir val="col"/>
        <c:grouping val="clustered"/>
        <c:ser>
          <c:idx val="0"/>
          <c:order val="0"/>
          <c:tx>
            <c:strRef>
              <c:f>'100万以上'!$B$1</c:f>
              <c:strCache>
                <c:ptCount val="1"/>
                <c:pt idx="0">
                  <c:v>双光子显微镜</c:v>
                </c:pt>
              </c:strCache>
            </c:strRef>
          </c:tx>
          <c:spPr>
            <a:solidFill>
              <a:schemeClr val="accent1"/>
            </a:solidFill>
            <a:ln>
              <a:noFill/>
            </a:ln>
            <a:effectLst/>
          </c:spPr>
          <c:cat>
            <c:strRef>
              <c:f>'100万以上'!$A$2:$A$44</c:f>
              <c:strCache>
                <c:ptCount val="43"/>
                <c:pt idx="0">
                  <c:v>周芳</c:v>
                </c:pt>
                <c:pt idx="1">
                  <c:v>郝海平</c:v>
                </c:pt>
                <c:pt idx="2">
                  <c:v>庞涛</c:v>
                </c:pt>
                <c:pt idx="3">
                  <c:v>涂家生</c:v>
                </c:pt>
                <c:pt idx="4">
                  <c:v>齐炼文</c:v>
                </c:pt>
                <c:pt idx="5">
                  <c:v>蔡挺</c:v>
                </c:pt>
                <c:pt idx="6">
                  <c:v>周建平</c:v>
                </c:pt>
                <c:pt idx="7">
                  <c:v>徐晓军</c:v>
                </c:pt>
                <c:pt idx="8">
                  <c:v>孙敏捷</c:v>
                </c:pt>
                <c:pt idx="9">
                  <c:v>阿基业</c:v>
                </c:pt>
                <c:pt idx="10">
                  <c:v>David Oupicky</c:v>
                </c:pt>
                <c:pt idx="11">
                  <c:v>莫然</c:v>
                </c:pt>
                <c:pt idx="12">
                  <c:v>邓大伟</c:v>
                </c:pt>
                <c:pt idx="13">
                  <c:v>梁艳</c:v>
                </c:pt>
                <c:pt idx="14">
                  <c:v>钱程根</c:v>
                </c:pt>
                <c:pt idx="15">
                  <c:v>廖红</c:v>
                </c:pt>
                <c:pt idx="16">
                  <c:v>吕慧侠</c:v>
                </c:pt>
                <c:pt idx="17">
                  <c:v>孔令义</c:v>
                </c:pt>
                <c:pt idx="18">
                  <c:v>柳军</c:v>
                </c:pt>
                <c:pt idx="19">
                  <c:v>胡容</c:v>
                </c:pt>
                <c:pt idx="20">
                  <c:v>陈莉</c:v>
                </c:pt>
                <c:pt idx="21">
                  <c:v>李萍</c:v>
                </c:pt>
                <c:pt idx="22">
                  <c:v>郝琨</c:v>
                </c:pt>
                <c:pt idx="23">
                  <c:v>杨勇</c:v>
                </c:pt>
                <c:pt idx="24">
                  <c:v>陈松</c:v>
                </c:pt>
                <c:pt idx="25">
                  <c:v>李会军</c:v>
                </c:pt>
                <c:pt idx="26">
                  <c:v>凯基生物</c:v>
                </c:pt>
                <c:pt idx="27">
                  <c:v>王广基</c:v>
                </c:pt>
                <c:pt idx="28">
                  <c:v>张浩</c:v>
                </c:pt>
                <c:pt idx="29">
                  <c:v>钱海</c:v>
                </c:pt>
                <c:pt idx="30">
                  <c:v>张灿</c:v>
                </c:pt>
                <c:pt idx="31">
                  <c:v>杨华</c:v>
                </c:pt>
                <c:pt idx="32">
                  <c:v>谢媛</c:v>
                </c:pt>
                <c:pt idx="33">
                  <c:v>王鑫</c:v>
                </c:pt>
                <c:pt idx="34">
                  <c:v>孙宏斌</c:v>
                </c:pt>
                <c:pt idx="35">
                  <c:v>南医大</c:v>
                </c:pt>
                <c:pt idx="36">
                  <c:v>柳晓泉</c:v>
                </c:pt>
                <c:pt idx="37">
                  <c:v>刘晓东</c:v>
                </c:pt>
                <c:pt idx="38">
                  <c:v>刘潇璇</c:v>
                </c:pt>
                <c:pt idx="39">
                  <c:v>胡庆华</c:v>
                </c:pt>
                <c:pt idx="40">
                  <c:v>侯庆</c:v>
                </c:pt>
                <c:pt idx="41">
                  <c:v>郭长缨</c:v>
                </c:pt>
                <c:pt idx="42">
                  <c:v>高向东</c:v>
                </c:pt>
              </c:strCache>
            </c:strRef>
          </c:cat>
          <c:val>
            <c:numRef>
              <c:f>'100万以上'!$B$2:$B$44</c:f>
              <c:numCache>
                <c:formatCode>General</c:formatCode>
                <c:ptCount val="43"/>
                <c:pt idx="0">
                  <c:v>12</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2</c:v>
                </c:pt>
                <c:pt idx="31">
                  <c:v>0</c:v>
                </c:pt>
                <c:pt idx="32">
                  <c:v>0</c:v>
                </c:pt>
                <c:pt idx="33">
                  <c:v>0</c:v>
                </c:pt>
                <c:pt idx="34">
                  <c:v>0</c:v>
                </c:pt>
                <c:pt idx="35">
                  <c:v>2</c:v>
                </c:pt>
                <c:pt idx="36">
                  <c:v>0</c:v>
                </c:pt>
                <c:pt idx="37">
                  <c:v>0</c:v>
                </c:pt>
                <c:pt idx="38">
                  <c:v>0</c:v>
                </c:pt>
                <c:pt idx="39">
                  <c:v>0</c:v>
                </c:pt>
                <c:pt idx="40">
                  <c:v>0</c:v>
                </c:pt>
                <c:pt idx="41">
                  <c:v>0</c:v>
                </c:pt>
                <c:pt idx="42">
                  <c:v>0</c:v>
                </c:pt>
              </c:numCache>
            </c:numRef>
          </c:val>
          <c:extLst xmlns:c16r2="http://schemas.microsoft.com/office/drawing/2015/06/chart">
            <c:ext xmlns:c16="http://schemas.microsoft.com/office/drawing/2014/chart" uri="{C3380CC4-5D6E-409C-BE32-E72D297353CC}">
              <c16:uniqueId val="{00000000-8570-4068-AB34-23F4B206F852}"/>
            </c:ext>
          </c:extLst>
        </c:ser>
        <c:ser>
          <c:idx val="1"/>
          <c:order val="1"/>
          <c:tx>
            <c:strRef>
              <c:f>'100万以上'!$C$1</c:f>
              <c:strCache>
                <c:ptCount val="1"/>
                <c:pt idx="0">
                  <c:v>高内涵筛选系统</c:v>
                </c:pt>
              </c:strCache>
            </c:strRef>
          </c:tx>
          <c:spPr>
            <a:solidFill>
              <a:schemeClr val="accent2"/>
            </a:solidFill>
            <a:ln>
              <a:noFill/>
            </a:ln>
            <a:effectLst/>
          </c:spPr>
          <c:cat>
            <c:strRef>
              <c:f>'100万以上'!$A$2:$A$44</c:f>
              <c:strCache>
                <c:ptCount val="43"/>
                <c:pt idx="0">
                  <c:v>周芳</c:v>
                </c:pt>
                <c:pt idx="1">
                  <c:v>郝海平</c:v>
                </c:pt>
                <c:pt idx="2">
                  <c:v>庞涛</c:v>
                </c:pt>
                <c:pt idx="3">
                  <c:v>涂家生</c:v>
                </c:pt>
                <c:pt idx="4">
                  <c:v>齐炼文</c:v>
                </c:pt>
                <c:pt idx="5">
                  <c:v>蔡挺</c:v>
                </c:pt>
                <c:pt idx="6">
                  <c:v>周建平</c:v>
                </c:pt>
                <c:pt idx="7">
                  <c:v>徐晓军</c:v>
                </c:pt>
                <c:pt idx="8">
                  <c:v>孙敏捷</c:v>
                </c:pt>
                <c:pt idx="9">
                  <c:v>阿基业</c:v>
                </c:pt>
                <c:pt idx="10">
                  <c:v>David Oupicky</c:v>
                </c:pt>
                <c:pt idx="11">
                  <c:v>莫然</c:v>
                </c:pt>
                <c:pt idx="12">
                  <c:v>邓大伟</c:v>
                </c:pt>
                <c:pt idx="13">
                  <c:v>梁艳</c:v>
                </c:pt>
                <c:pt idx="14">
                  <c:v>钱程根</c:v>
                </c:pt>
                <c:pt idx="15">
                  <c:v>廖红</c:v>
                </c:pt>
                <c:pt idx="16">
                  <c:v>吕慧侠</c:v>
                </c:pt>
                <c:pt idx="17">
                  <c:v>孔令义</c:v>
                </c:pt>
                <c:pt idx="18">
                  <c:v>柳军</c:v>
                </c:pt>
                <c:pt idx="19">
                  <c:v>胡容</c:v>
                </c:pt>
                <c:pt idx="20">
                  <c:v>陈莉</c:v>
                </c:pt>
                <c:pt idx="21">
                  <c:v>李萍</c:v>
                </c:pt>
                <c:pt idx="22">
                  <c:v>郝琨</c:v>
                </c:pt>
                <c:pt idx="23">
                  <c:v>杨勇</c:v>
                </c:pt>
                <c:pt idx="24">
                  <c:v>陈松</c:v>
                </c:pt>
                <c:pt idx="25">
                  <c:v>李会军</c:v>
                </c:pt>
                <c:pt idx="26">
                  <c:v>凯基生物</c:v>
                </c:pt>
                <c:pt idx="27">
                  <c:v>王广基</c:v>
                </c:pt>
                <c:pt idx="28">
                  <c:v>张浩</c:v>
                </c:pt>
                <c:pt idx="29">
                  <c:v>钱海</c:v>
                </c:pt>
                <c:pt idx="30">
                  <c:v>张灿</c:v>
                </c:pt>
                <c:pt idx="31">
                  <c:v>杨华</c:v>
                </c:pt>
                <c:pt idx="32">
                  <c:v>谢媛</c:v>
                </c:pt>
                <c:pt idx="33">
                  <c:v>王鑫</c:v>
                </c:pt>
                <c:pt idx="34">
                  <c:v>孙宏斌</c:v>
                </c:pt>
                <c:pt idx="35">
                  <c:v>南医大</c:v>
                </c:pt>
                <c:pt idx="36">
                  <c:v>柳晓泉</c:v>
                </c:pt>
                <c:pt idx="37">
                  <c:v>刘晓东</c:v>
                </c:pt>
                <c:pt idx="38">
                  <c:v>刘潇璇</c:v>
                </c:pt>
                <c:pt idx="39">
                  <c:v>胡庆华</c:v>
                </c:pt>
                <c:pt idx="40">
                  <c:v>侯庆</c:v>
                </c:pt>
                <c:pt idx="41">
                  <c:v>郭长缨</c:v>
                </c:pt>
                <c:pt idx="42">
                  <c:v>高向东</c:v>
                </c:pt>
              </c:strCache>
            </c:strRef>
          </c:cat>
          <c:val>
            <c:numRef>
              <c:f>'100万以上'!$C$2:$C$44</c:f>
              <c:numCache>
                <c:formatCode>General</c:formatCode>
                <c:ptCount val="43"/>
                <c:pt idx="0">
                  <c:v>67</c:v>
                </c:pt>
                <c:pt idx="1">
                  <c:v>0</c:v>
                </c:pt>
                <c:pt idx="2">
                  <c:v>18.5</c:v>
                </c:pt>
                <c:pt idx="3">
                  <c:v>0</c:v>
                </c:pt>
                <c:pt idx="4">
                  <c:v>0</c:v>
                </c:pt>
                <c:pt idx="5">
                  <c:v>0</c:v>
                </c:pt>
                <c:pt idx="6">
                  <c:v>1</c:v>
                </c:pt>
                <c:pt idx="7">
                  <c:v>4.5</c:v>
                </c:pt>
                <c:pt idx="8">
                  <c:v>0</c:v>
                </c:pt>
                <c:pt idx="9">
                  <c:v>0</c:v>
                </c:pt>
                <c:pt idx="10">
                  <c:v>0</c:v>
                </c:pt>
                <c:pt idx="11">
                  <c:v>0</c:v>
                </c:pt>
                <c:pt idx="12">
                  <c:v>0</c:v>
                </c:pt>
                <c:pt idx="13">
                  <c:v>0</c:v>
                </c:pt>
                <c:pt idx="14">
                  <c:v>0</c:v>
                </c:pt>
                <c:pt idx="15">
                  <c:v>0</c:v>
                </c:pt>
                <c:pt idx="16">
                  <c:v>0</c:v>
                </c:pt>
                <c:pt idx="17">
                  <c:v>7</c:v>
                </c:pt>
                <c:pt idx="18">
                  <c:v>0</c:v>
                </c:pt>
                <c:pt idx="19">
                  <c:v>0</c:v>
                </c:pt>
                <c:pt idx="20">
                  <c:v>0</c:v>
                </c:pt>
                <c:pt idx="21">
                  <c:v>26.5</c:v>
                </c:pt>
                <c:pt idx="22">
                  <c:v>0</c:v>
                </c:pt>
                <c:pt idx="23">
                  <c:v>0</c:v>
                </c:pt>
                <c:pt idx="24">
                  <c:v>25</c:v>
                </c:pt>
                <c:pt idx="25">
                  <c:v>83.5</c:v>
                </c:pt>
                <c:pt idx="26">
                  <c:v>0</c:v>
                </c:pt>
                <c:pt idx="27">
                  <c:v>5</c:v>
                </c:pt>
                <c:pt idx="28">
                  <c:v>0</c:v>
                </c:pt>
                <c:pt idx="29">
                  <c:v>0</c:v>
                </c:pt>
                <c:pt idx="30">
                  <c:v>0</c:v>
                </c:pt>
                <c:pt idx="31">
                  <c:v>73</c:v>
                </c:pt>
                <c:pt idx="32">
                  <c:v>8.5</c:v>
                </c:pt>
                <c:pt idx="33">
                  <c:v>0</c:v>
                </c:pt>
                <c:pt idx="34">
                  <c:v>26</c:v>
                </c:pt>
                <c:pt idx="35">
                  <c:v>0</c:v>
                </c:pt>
                <c:pt idx="36">
                  <c:v>44.5</c:v>
                </c:pt>
                <c:pt idx="37">
                  <c:v>0</c:v>
                </c:pt>
                <c:pt idx="38">
                  <c:v>4.5</c:v>
                </c:pt>
                <c:pt idx="39">
                  <c:v>0</c:v>
                </c:pt>
                <c:pt idx="40">
                  <c:v>6.5</c:v>
                </c:pt>
                <c:pt idx="41">
                  <c:v>0</c:v>
                </c:pt>
                <c:pt idx="42">
                  <c:v>0</c:v>
                </c:pt>
              </c:numCache>
            </c:numRef>
          </c:val>
          <c:extLst xmlns:c16r2="http://schemas.microsoft.com/office/drawing/2015/06/chart">
            <c:ext xmlns:c16="http://schemas.microsoft.com/office/drawing/2014/chart" uri="{C3380CC4-5D6E-409C-BE32-E72D297353CC}">
              <c16:uniqueId val="{00000001-8570-4068-AB34-23F4B206F852}"/>
            </c:ext>
          </c:extLst>
        </c:ser>
        <c:ser>
          <c:idx val="2"/>
          <c:order val="2"/>
          <c:tx>
            <c:strRef>
              <c:f>'100万以上'!$D$1</c:f>
              <c:strCache>
                <c:ptCount val="1"/>
                <c:pt idx="0">
                  <c:v>激光共聚焦</c:v>
                </c:pt>
              </c:strCache>
            </c:strRef>
          </c:tx>
          <c:spPr>
            <a:solidFill>
              <a:schemeClr val="accent3"/>
            </a:solidFill>
            <a:ln>
              <a:noFill/>
            </a:ln>
            <a:effectLst/>
          </c:spPr>
          <c:cat>
            <c:strRef>
              <c:f>'100万以上'!$A$2:$A$44</c:f>
              <c:strCache>
                <c:ptCount val="43"/>
                <c:pt idx="0">
                  <c:v>周芳</c:v>
                </c:pt>
                <c:pt idx="1">
                  <c:v>郝海平</c:v>
                </c:pt>
                <c:pt idx="2">
                  <c:v>庞涛</c:v>
                </c:pt>
                <c:pt idx="3">
                  <c:v>涂家生</c:v>
                </c:pt>
                <c:pt idx="4">
                  <c:v>齐炼文</c:v>
                </c:pt>
                <c:pt idx="5">
                  <c:v>蔡挺</c:v>
                </c:pt>
                <c:pt idx="6">
                  <c:v>周建平</c:v>
                </c:pt>
                <c:pt idx="7">
                  <c:v>徐晓军</c:v>
                </c:pt>
                <c:pt idx="8">
                  <c:v>孙敏捷</c:v>
                </c:pt>
                <c:pt idx="9">
                  <c:v>阿基业</c:v>
                </c:pt>
                <c:pt idx="10">
                  <c:v>David Oupicky</c:v>
                </c:pt>
                <c:pt idx="11">
                  <c:v>莫然</c:v>
                </c:pt>
                <c:pt idx="12">
                  <c:v>邓大伟</c:v>
                </c:pt>
                <c:pt idx="13">
                  <c:v>梁艳</c:v>
                </c:pt>
                <c:pt idx="14">
                  <c:v>钱程根</c:v>
                </c:pt>
                <c:pt idx="15">
                  <c:v>廖红</c:v>
                </c:pt>
                <c:pt idx="16">
                  <c:v>吕慧侠</c:v>
                </c:pt>
                <c:pt idx="17">
                  <c:v>孔令义</c:v>
                </c:pt>
                <c:pt idx="18">
                  <c:v>柳军</c:v>
                </c:pt>
                <c:pt idx="19">
                  <c:v>胡容</c:v>
                </c:pt>
                <c:pt idx="20">
                  <c:v>陈莉</c:v>
                </c:pt>
                <c:pt idx="21">
                  <c:v>李萍</c:v>
                </c:pt>
                <c:pt idx="22">
                  <c:v>郝琨</c:v>
                </c:pt>
                <c:pt idx="23">
                  <c:v>杨勇</c:v>
                </c:pt>
                <c:pt idx="24">
                  <c:v>陈松</c:v>
                </c:pt>
                <c:pt idx="25">
                  <c:v>李会军</c:v>
                </c:pt>
                <c:pt idx="26">
                  <c:v>凯基生物</c:v>
                </c:pt>
                <c:pt idx="27">
                  <c:v>王广基</c:v>
                </c:pt>
                <c:pt idx="28">
                  <c:v>张浩</c:v>
                </c:pt>
                <c:pt idx="29">
                  <c:v>钱海</c:v>
                </c:pt>
                <c:pt idx="30">
                  <c:v>张灿</c:v>
                </c:pt>
                <c:pt idx="31">
                  <c:v>杨华</c:v>
                </c:pt>
                <c:pt idx="32">
                  <c:v>谢媛</c:v>
                </c:pt>
                <c:pt idx="33">
                  <c:v>王鑫</c:v>
                </c:pt>
                <c:pt idx="34">
                  <c:v>孙宏斌</c:v>
                </c:pt>
                <c:pt idx="35">
                  <c:v>南医大</c:v>
                </c:pt>
                <c:pt idx="36">
                  <c:v>柳晓泉</c:v>
                </c:pt>
                <c:pt idx="37">
                  <c:v>刘晓东</c:v>
                </c:pt>
                <c:pt idx="38">
                  <c:v>刘潇璇</c:v>
                </c:pt>
                <c:pt idx="39">
                  <c:v>胡庆华</c:v>
                </c:pt>
                <c:pt idx="40">
                  <c:v>侯庆</c:v>
                </c:pt>
                <c:pt idx="41">
                  <c:v>郭长缨</c:v>
                </c:pt>
                <c:pt idx="42">
                  <c:v>高向东</c:v>
                </c:pt>
              </c:strCache>
            </c:strRef>
          </c:cat>
          <c:val>
            <c:numRef>
              <c:f>'100万以上'!$D$2:$D$44</c:f>
              <c:numCache>
                <c:formatCode>General</c:formatCode>
                <c:ptCount val="43"/>
                <c:pt idx="0">
                  <c:v>149.5</c:v>
                </c:pt>
                <c:pt idx="1">
                  <c:v>113.5</c:v>
                </c:pt>
                <c:pt idx="2">
                  <c:v>80.5</c:v>
                </c:pt>
                <c:pt idx="3">
                  <c:v>75.5</c:v>
                </c:pt>
                <c:pt idx="4">
                  <c:v>38</c:v>
                </c:pt>
                <c:pt idx="5">
                  <c:v>36</c:v>
                </c:pt>
                <c:pt idx="6">
                  <c:v>34.5</c:v>
                </c:pt>
                <c:pt idx="7">
                  <c:v>34.5</c:v>
                </c:pt>
                <c:pt idx="8">
                  <c:v>33</c:v>
                </c:pt>
                <c:pt idx="9">
                  <c:v>28.5</c:v>
                </c:pt>
                <c:pt idx="10">
                  <c:v>23.5</c:v>
                </c:pt>
                <c:pt idx="11">
                  <c:v>16</c:v>
                </c:pt>
                <c:pt idx="12">
                  <c:v>16</c:v>
                </c:pt>
                <c:pt idx="13">
                  <c:v>11</c:v>
                </c:pt>
                <c:pt idx="14">
                  <c:v>10.5</c:v>
                </c:pt>
                <c:pt idx="15">
                  <c:v>10</c:v>
                </c:pt>
                <c:pt idx="16">
                  <c:v>8</c:v>
                </c:pt>
                <c:pt idx="17">
                  <c:v>7.5</c:v>
                </c:pt>
                <c:pt idx="18">
                  <c:v>5.5</c:v>
                </c:pt>
                <c:pt idx="19">
                  <c:v>4.5</c:v>
                </c:pt>
                <c:pt idx="20">
                  <c:v>4.5</c:v>
                </c:pt>
                <c:pt idx="21">
                  <c:v>4</c:v>
                </c:pt>
                <c:pt idx="22">
                  <c:v>4</c:v>
                </c:pt>
                <c:pt idx="23">
                  <c:v>3</c:v>
                </c:pt>
                <c:pt idx="24">
                  <c:v>3</c:v>
                </c:pt>
                <c:pt idx="25">
                  <c:v>2.5</c:v>
                </c:pt>
                <c:pt idx="26">
                  <c:v>2.5</c:v>
                </c:pt>
                <c:pt idx="27">
                  <c:v>2</c:v>
                </c:pt>
                <c:pt idx="28">
                  <c:v>1</c:v>
                </c:pt>
                <c:pt idx="29">
                  <c:v>1</c:v>
                </c:pt>
              </c:numCache>
            </c:numRef>
          </c:val>
          <c:extLst xmlns:c16r2="http://schemas.microsoft.com/office/drawing/2015/06/chart">
            <c:ext xmlns:c16="http://schemas.microsoft.com/office/drawing/2014/chart" uri="{C3380CC4-5D6E-409C-BE32-E72D297353CC}">
              <c16:uniqueId val="{00000002-8570-4068-AB34-23F4B206F852}"/>
            </c:ext>
          </c:extLst>
        </c:ser>
        <c:ser>
          <c:idx val="3"/>
          <c:order val="3"/>
          <c:tx>
            <c:strRef>
              <c:f>'100万以上'!$E$1</c:f>
              <c:strCache>
                <c:ptCount val="1"/>
                <c:pt idx="0">
                  <c:v>活细胞工作站</c:v>
                </c:pt>
              </c:strCache>
            </c:strRef>
          </c:tx>
          <c:spPr>
            <a:solidFill>
              <a:schemeClr val="accent4"/>
            </a:solidFill>
            <a:ln>
              <a:noFill/>
            </a:ln>
            <a:effectLst/>
          </c:spPr>
          <c:cat>
            <c:strRef>
              <c:f>'100万以上'!$A$2:$A$44</c:f>
              <c:strCache>
                <c:ptCount val="43"/>
                <c:pt idx="0">
                  <c:v>周芳</c:v>
                </c:pt>
                <c:pt idx="1">
                  <c:v>郝海平</c:v>
                </c:pt>
                <c:pt idx="2">
                  <c:v>庞涛</c:v>
                </c:pt>
                <c:pt idx="3">
                  <c:v>涂家生</c:v>
                </c:pt>
                <c:pt idx="4">
                  <c:v>齐炼文</c:v>
                </c:pt>
                <c:pt idx="5">
                  <c:v>蔡挺</c:v>
                </c:pt>
                <c:pt idx="6">
                  <c:v>周建平</c:v>
                </c:pt>
                <c:pt idx="7">
                  <c:v>徐晓军</c:v>
                </c:pt>
                <c:pt idx="8">
                  <c:v>孙敏捷</c:v>
                </c:pt>
                <c:pt idx="9">
                  <c:v>阿基业</c:v>
                </c:pt>
                <c:pt idx="10">
                  <c:v>David Oupicky</c:v>
                </c:pt>
                <c:pt idx="11">
                  <c:v>莫然</c:v>
                </c:pt>
                <c:pt idx="12">
                  <c:v>邓大伟</c:v>
                </c:pt>
                <c:pt idx="13">
                  <c:v>梁艳</c:v>
                </c:pt>
                <c:pt idx="14">
                  <c:v>钱程根</c:v>
                </c:pt>
                <c:pt idx="15">
                  <c:v>廖红</c:v>
                </c:pt>
                <c:pt idx="16">
                  <c:v>吕慧侠</c:v>
                </c:pt>
                <c:pt idx="17">
                  <c:v>孔令义</c:v>
                </c:pt>
                <c:pt idx="18">
                  <c:v>柳军</c:v>
                </c:pt>
                <c:pt idx="19">
                  <c:v>胡容</c:v>
                </c:pt>
                <c:pt idx="20">
                  <c:v>陈莉</c:v>
                </c:pt>
                <c:pt idx="21">
                  <c:v>李萍</c:v>
                </c:pt>
                <c:pt idx="22">
                  <c:v>郝琨</c:v>
                </c:pt>
                <c:pt idx="23">
                  <c:v>杨勇</c:v>
                </c:pt>
                <c:pt idx="24">
                  <c:v>陈松</c:v>
                </c:pt>
                <c:pt idx="25">
                  <c:v>李会军</c:v>
                </c:pt>
                <c:pt idx="26">
                  <c:v>凯基生物</c:v>
                </c:pt>
                <c:pt idx="27">
                  <c:v>王广基</c:v>
                </c:pt>
                <c:pt idx="28">
                  <c:v>张浩</c:v>
                </c:pt>
                <c:pt idx="29">
                  <c:v>钱海</c:v>
                </c:pt>
                <c:pt idx="30">
                  <c:v>张灿</c:v>
                </c:pt>
                <c:pt idx="31">
                  <c:v>杨华</c:v>
                </c:pt>
                <c:pt idx="32">
                  <c:v>谢媛</c:v>
                </c:pt>
                <c:pt idx="33">
                  <c:v>王鑫</c:v>
                </c:pt>
                <c:pt idx="34">
                  <c:v>孙宏斌</c:v>
                </c:pt>
                <c:pt idx="35">
                  <c:v>南医大</c:v>
                </c:pt>
                <c:pt idx="36">
                  <c:v>柳晓泉</c:v>
                </c:pt>
                <c:pt idx="37">
                  <c:v>刘晓东</c:v>
                </c:pt>
                <c:pt idx="38">
                  <c:v>刘潇璇</c:v>
                </c:pt>
                <c:pt idx="39">
                  <c:v>胡庆华</c:v>
                </c:pt>
                <c:pt idx="40">
                  <c:v>侯庆</c:v>
                </c:pt>
                <c:pt idx="41">
                  <c:v>郭长缨</c:v>
                </c:pt>
                <c:pt idx="42">
                  <c:v>高向东</c:v>
                </c:pt>
              </c:strCache>
            </c:strRef>
          </c:cat>
          <c:val>
            <c:numRef>
              <c:f>'100万以上'!$E$2:$E$44</c:f>
              <c:numCache>
                <c:formatCode>General</c:formatCode>
                <c:ptCount val="43"/>
                <c:pt idx="2">
                  <c:v>1.5</c:v>
                </c:pt>
                <c:pt idx="21">
                  <c:v>4</c:v>
                </c:pt>
                <c:pt idx="24">
                  <c:v>20</c:v>
                </c:pt>
                <c:pt idx="33">
                  <c:v>10</c:v>
                </c:pt>
                <c:pt idx="39">
                  <c:v>1</c:v>
                </c:pt>
                <c:pt idx="41">
                  <c:v>4</c:v>
                </c:pt>
                <c:pt idx="42">
                  <c:v>16</c:v>
                </c:pt>
              </c:numCache>
            </c:numRef>
          </c:val>
          <c:extLst xmlns:c16r2="http://schemas.microsoft.com/office/drawing/2015/06/chart">
            <c:ext xmlns:c16="http://schemas.microsoft.com/office/drawing/2014/chart" uri="{C3380CC4-5D6E-409C-BE32-E72D297353CC}">
              <c16:uniqueId val="{00000003-8570-4068-AB34-23F4B206F852}"/>
            </c:ext>
          </c:extLst>
        </c:ser>
        <c:gapWidth val="219"/>
        <c:overlap val="-27"/>
        <c:axId val="90282624"/>
        <c:axId val="90300800"/>
      </c:barChart>
      <c:catAx>
        <c:axId val="902826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crossAx val="90300800"/>
        <c:crosses val="autoZero"/>
        <c:auto val="1"/>
        <c:lblAlgn val="ctr"/>
        <c:lblOffset val="100"/>
      </c:catAx>
      <c:valAx>
        <c:axId val="9030080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zh-CN" sz="600" dirty="0"/>
                  <a:t>机时数（小时）</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crossAx val="90282624"/>
        <c:crosses val="autoZero"/>
        <c:crossBetween val="between"/>
      </c:valAx>
      <c:spPr>
        <a:noFill/>
        <a:ln>
          <a:noFill/>
        </a:ln>
        <a:effectLst/>
      </c:spPr>
    </c:plotArea>
    <c:legend>
      <c:legendPos val="b"/>
      <c:layout>
        <c:manualLayout>
          <c:xMode val="edge"/>
          <c:yMode val="edge"/>
          <c:x val="0.46446244444444462"/>
          <c:y val="8.4417222222222227E-2"/>
          <c:w val="0.5260271482162725"/>
          <c:h val="5.4113684338103936E-2"/>
        </c:manualLayout>
      </c:layout>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latin typeface="Times New Roman" panose="02020603050405020304" pitchFamily="18" charset="0"/>
          <a:cs typeface="Times New Roman" panose="02020603050405020304" pitchFamily="18" charset="0"/>
        </a:defRPr>
      </a:pPr>
      <a:endParaRPr lang="zh-CN"/>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zh-CN"/>
  <c:chart>
    <c:title>
      <c:tx>
        <c:rich>
          <a:bodyPr rot="0" spcFirstLastPara="1" vertOverflow="ellipsis" vert="horz" wrap="square" anchor="ctr" anchorCtr="1"/>
          <a:lstStyle/>
          <a:p>
            <a:pPr>
              <a:defRPr lang="zh-CN" sz="1000" b="1" i="0" u="none" strike="noStrike" kern="1200" spc="0" baseline="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defRPr>
            </a:pPr>
            <a:r>
              <a:rPr lang="en-US" sz="1000" b="1" dirty="0" err="1"/>
              <a:t>Biacore</a:t>
            </a:r>
            <a:r>
              <a:rPr lang="en-US" sz="1000" b="1" dirty="0"/>
              <a:t> </a:t>
            </a:r>
            <a:r>
              <a:rPr lang="zh-CN" sz="1000" b="1" dirty="0"/>
              <a:t>本年度开放情况</a:t>
            </a:r>
          </a:p>
        </c:rich>
      </c:tx>
      <c:layout>
        <c:manualLayout>
          <c:xMode val="edge"/>
          <c:yMode val="edge"/>
          <c:x val="0.33507611111111141"/>
          <c:y val="0.14681246709919132"/>
        </c:manualLayout>
      </c:layout>
      <c:spPr>
        <a:noFill/>
        <a:ln>
          <a:noFill/>
        </a:ln>
        <a:effectLst/>
      </c:spPr>
    </c:title>
    <c:plotArea>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anchor="ctr" anchorCtr="1"/>
              <a:lstStyle/>
              <a:p>
                <a:pPr>
                  <a:defRPr lang="zh-CN" sz="600" b="0" i="0" u="none" strike="noStrike" kern="1200" baseline="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defRPr>
                </a:pPr>
                <a:endParaRPr lang="zh-CN"/>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Sheet1!$E$1:$E$13</c:f>
              <c:strCache>
                <c:ptCount val="13"/>
                <c:pt idx="0">
                  <c:v>孙宏斌</c:v>
                </c:pt>
                <c:pt idx="1">
                  <c:v>柳军</c:v>
                </c:pt>
                <c:pt idx="2">
                  <c:v>王琛</c:v>
                </c:pt>
                <c:pt idx="3">
                  <c:v>谭宁华</c:v>
                </c:pt>
                <c:pt idx="4">
                  <c:v>郝海平</c:v>
                </c:pt>
                <c:pt idx="5">
                  <c:v>孙昊鹏</c:v>
                </c:pt>
                <c:pt idx="6">
                  <c:v>徐晓军</c:v>
                </c:pt>
                <c:pt idx="7">
                  <c:v>肖易倍</c:v>
                </c:pt>
                <c:pt idx="8">
                  <c:v>庞涛</c:v>
                </c:pt>
                <c:pt idx="9">
                  <c:v>余文颖</c:v>
                </c:pt>
                <c:pt idx="10">
                  <c:v>张蕾</c:v>
                </c:pt>
                <c:pt idx="11">
                  <c:v>余伯阳</c:v>
                </c:pt>
                <c:pt idx="12">
                  <c:v>狄斌</c:v>
                </c:pt>
              </c:strCache>
            </c:strRef>
          </c:cat>
          <c:val>
            <c:numRef>
              <c:f>Sheet1!$F$1:$F$13</c:f>
              <c:numCache>
                <c:formatCode>General</c:formatCode>
                <c:ptCount val="13"/>
                <c:pt idx="0">
                  <c:v>420.5</c:v>
                </c:pt>
                <c:pt idx="1">
                  <c:v>118.5</c:v>
                </c:pt>
                <c:pt idx="2">
                  <c:v>68</c:v>
                </c:pt>
                <c:pt idx="3">
                  <c:v>49.5</c:v>
                </c:pt>
                <c:pt idx="4">
                  <c:v>47</c:v>
                </c:pt>
                <c:pt idx="5">
                  <c:v>42.5</c:v>
                </c:pt>
                <c:pt idx="6">
                  <c:v>23</c:v>
                </c:pt>
                <c:pt idx="7">
                  <c:v>20.5</c:v>
                </c:pt>
                <c:pt idx="8">
                  <c:v>18</c:v>
                </c:pt>
                <c:pt idx="9">
                  <c:v>18</c:v>
                </c:pt>
                <c:pt idx="10">
                  <c:v>14.5</c:v>
                </c:pt>
                <c:pt idx="11">
                  <c:v>9.5</c:v>
                </c:pt>
                <c:pt idx="12">
                  <c:v>6</c:v>
                </c:pt>
              </c:numCache>
            </c:numRef>
          </c:val>
          <c:extLst xmlns:c16r2="http://schemas.microsoft.com/office/drawing/2015/06/chart">
            <c:ext xmlns:c16="http://schemas.microsoft.com/office/drawing/2014/chart" uri="{C3380CC4-5D6E-409C-BE32-E72D297353CC}">
              <c16:uniqueId val="{00000000-C997-4F88-94C2-98943FD3E778}"/>
            </c:ext>
          </c:extLst>
        </c:ser>
        <c:dLbls>
          <c:showVal val="1"/>
        </c:dLbls>
        <c:gapWidth val="219"/>
        <c:overlap val="-27"/>
        <c:axId val="91822336"/>
        <c:axId val="91856896"/>
      </c:barChart>
      <c:catAx>
        <c:axId val="91822336"/>
        <c:scaling>
          <c:orientation val="minMax"/>
        </c:scaling>
        <c:axPos val="b"/>
        <c:numFmt formatCode="General" sourceLinked="0"/>
        <c:maj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lang="zh-CN" sz="600" b="1" i="0" u="none" strike="noStrike" kern="1200" baseline="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defRPr>
            </a:pPr>
            <a:endParaRPr lang="zh-CN"/>
          </a:p>
        </c:txPr>
        <c:crossAx val="91856896"/>
        <c:crosses val="autoZero"/>
        <c:auto val="1"/>
        <c:lblAlgn val="ctr"/>
        <c:lblOffset val="100"/>
      </c:catAx>
      <c:valAx>
        <c:axId val="9185689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600" b="0" i="0" u="none" strike="noStrike" kern="1200" baseline="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defRPr>
                </a:pPr>
                <a:r>
                  <a:rPr lang="zh-CN"/>
                  <a:t>机时</a:t>
                </a:r>
                <a:r>
                  <a:rPr lang="en-US"/>
                  <a:t>/</a:t>
                </a:r>
                <a:r>
                  <a:rPr lang="zh-CN"/>
                  <a:t>小时</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lang="zh-CN" sz="600" b="0" i="0" u="none" strike="noStrike" kern="1200" baseline="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defRPr>
            </a:pPr>
            <a:endParaRPr lang="zh-CN"/>
          </a:p>
        </c:txPr>
        <c:crossAx val="91822336"/>
        <c:crosses val="autoZero"/>
        <c:crossBetween val="between"/>
      </c:valAx>
      <c:spPr>
        <a:noFill/>
        <a:ln>
          <a:noFill/>
        </a:ln>
        <a:effectLst/>
      </c:spPr>
    </c:plotArea>
    <c:plotVisOnly val="1"/>
    <c:dispBlanksAs val="gap"/>
  </c:chart>
  <c:spPr>
    <a:noFill/>
    <a:ln>
      <a:noFill/>
    </a:ln>
    <a:effectLst/>
  </c:spPr>
  <c:txPr>
    <a:bodyPr/>
    <a:lstStyle/>
    <a:p>
      <a:pPr>
        <a:defRPr lang="zh-CN" sz="600">
          <a:latin typeface="Times New Roman" panose="02020603050405020304" pitchFamily="18" charset="0"/>
          <a:ea typeface="微软雅黑" panose="020B0503020204020204" pitchFamily="34" charset="-122"/>
          <a:cs typeface="Times New Roman" panose="02020603050405020304" pitchFamily="18" charset="0"/>
        </a:defRPr>
      </a:pPr>
      <a:endParaRPr lang="zh-CN"/>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zh-CN"/>
  <c:chart>
    <c:title>
      <c:tx>
        <c:rich>
          <a:bodyPr rot="0" spcFirstLastPara="1" vertOverflow="ellipsis" vert="horz" wrap="square" anchor="ctr" anchorCtr="1"/>
          <a:lstStyle/>
          <a:p>
            <a:pPr>
              <a:defRPr lang="zh-CN" sz="1000" b="1" i="0" u="none" strike="noStrike" kern="1200" spc="0" baseline="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defRPr>
            </a:pPr>
            <a:r>
              <a:rPr lang="en-US" sz="1000" b="1" dirty="0"/>
              <a:t>MST</a:t>
            </a:r>
            <a:r>
              <a:rPr lang="zh-CN" sz="1000" b="1" dirty="0"/>
              <a:t>分子互作仪</a:t>
            </a:r>
            <a:r>
              <a:rPr lang="zh-CN" altLang="zh-CN" sz="1000" b="1" i="0" u="none" strike="noStrike" baseline="0" dirty="0">
                <a:effectLst/>
              </a:rPr>
              <a:t>本年度开放情况</a:t>
            </a:r>
            <a:endParaRPr lang="zh-CN" sz="1000" b="1" dirty="0"/>
          </a:p>
        </c:rich>
      </c:tx>
      <c:layout>
        <c:manualLayout>
          <c:xMode val="edge"/>
          <c:yMode val="edge"/>
          <c:x val="0.28714888888888901"/>
          <c:y val="0.11641666666666667"/>
        </c:manualLayout>
      </c:layout>
      <c:spPr>
        <a:noFill/>
        <a:ln>
          <a:noFill/>
        </a:ln>
        <a:effectLst/>
      </c:spPr>
    </c:title>
    <c:plotArea>
      <c:layout/>
      <c:barChart>
        <c:barDir val="col"/>
        <c:grouping val="clustered"/>
        <c:ser>
          <c:idx val="0"/>
          <c:order val="0"/>
          <c:spPr>
            <a:solidFill>
              <a:schemeClr val="accent4"/>
            </a:solidFill>
            <a:ln>
              <a:noFill/>
            </a:ln>
            <a:effectLst/>
          </c:spPr>
          <c:dLbls>
            <c:spPr>
              <a:noFill/>
              <a:ln>
                <a:noFill/>
              </a:ln>
              <a:effectLst/>
            </c:spPr>
            <c:txPr>
              <a:bodyPr rot="0" spcFirstLastPara="1" vertOverflow="ellipsis" vert="horz" wrap="square" anchor="ctr" anchorCtr="1"/>
              <a:lstStyle/>
              <a:p>
                <a:pPr>
                  <a:defRPr lang="zh-CN" sz="600" b="0" i="0" u="none" strike="noStrike" kern="1200" baseline="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defRPr>
                </a:pPr>
                <a:endParaRPr lang="zh-CN"/>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[分子互作平台2019年各课题组使用情况.xlsx]Sheet1!$E$43:$E$70</c:f>
              <c:strCache>
                <c:ptCount val="28"/>
                <c:pt idx="0">
                  <c:v>肖易倍</c:v>
                </c:pt>
                <c:pt idx="1">
                  <c:v>徐晓军</c:v>
                </c:pt>
                <c:pt idx="2">
                  <c:v>徐寒梅</c:v>
                </c:pt>
                <c:pt idx="3">
                  <c:v>寇俊萍</c:v>
                </c:pt>
                <c:pt idx="4">
                  <c:v>王琛</c:v>
                </c:pt>
                <c:pt idx="5">
                  <c:v>柳军</c:v>
                </c:pt>
                <c:pt idx="6">
                  <c:v>郝海平</c:v>
                </c:pt>
                <c:pt idx="7">
                  <c:v>田浤</c:v>
                </c:pt>
                <c:pt idx="8">
                  <c:v>强磊</c:v>
                </c:pt>
                <c:pt idx="9">
                  <c:v>郭青龙</c:v>
                </c:pt>
                <c:pt idx="10">
                  <c:v>孙立</c:v>
                </c:pt>
                <c:pt idx="11">
                  <c:v>李萍</c:v>
                </c:pt>
                <c:pt idx="12">
                  <c:v>孔令义</c:v>
                </c:pt>
                <c:pt idx="13">
                  <c:v>陈莉</c:v>
                </c:pt>
                <c:pt idx="14">
                  <c:v>吴照球</c:v>
                </c:pt>
                <c:pt idx="15">
                  <c:v>南农-顾金燕</c:v>
                </c:pt>
                <c:pt idx="16">
                  <c:v>郑秋凌</c:v>
                </c:pt>
                <c:pt idx="17">
                  <c:v>江经纬</c:v>
                </c:pt>
                <c:pt idx="18">
                  <c:v>尚靖</c:v>
                </c:pt>
                <c:pt idx="19">
                  <c:v>陆美玲</c:v>
                </c:pt>
                <c:pt idx="20">
                  <c:v>窦洁</c:v>
                </c:pt>
                <c:pt idx="21">
                  <c:v>南大-华子春</c:v>
                </c:pt>
                <c:pt idx="22">
                  <c:v>宋潇达</c:v>
                </c:pt>
                <c:pt idx="23">
                  <c:v>陈依军</c:v>
                </c:pt>
                <c:pt idx="24">
                  <c:v>周长林</c:v>
                </c:pt>
                <c:pt idx="25">
                  <c:v>南中医-谭仁祥</c:v>
                </c:pt>
                <c:pt idx="26">
                  <c:v>谭宁华</c:v>
                </c:pt>
                <c:pt idx="27">
                  <c:v>肖衔宇</c:v>
                </c:pt>
              </c:strCache>
            </c:strRef>
          </c:cat>
          <c:val>
            <c:numRef>
              <c:f>[分子互作平台2019年各课题组使用情况.xlsx]Sheet1!$F$43:$F$70</c:f>
              <c:numCache>
                <c:formatCode>General</c:formatCode>
                <c:ptCount val="28"/>
                <c:pt idx="0">
                  <c:v>170.5</c:v>
                </c:pt>
                <c:pt idx="1">
                  <c:v>55.5</c:v>
                </c:pt>
                <c:pt idx="2">
                  <c:v>53.5</c:v>
                </c:pt>
                <c:pt idx="3">
                  <c:v>46.5</c:v>
                </c:pt>
                <c:pt idx="4">
                  <c:v>41.5</c:v>
                </c:pt>
                <c:pt idx="5">
                  <c:v>33.5</c:v>
                </c:pt>
                <c:pt idx="6">
                  <c:v>27.5</c:v>
                </c:pt>
                <c:pt idx="7">
                  <c:v>25</c:v>
                </c:pt>
                <c:pt idx="8">
                  <c:v>23</c:v>
                </c:pt>
                <c:pt idx="9">
                  <c:v>22.5</c:v>
                </c:pt>
                <c:pt idx="10">
                  <c:v>22</c:v>
                </c:pt>
                <c:pt idx="11">
                  <c:v>21.5</c:v>
                </c:pt>
                <c:pt idx="12">
                  <c:v>17</c:v>
                </c:pt>
                <c:pt idx="13">
                  <c:v>16</c:v>
                </c:pt>
                <c:pt idx="14">
                  <c:v>14</c:v>
                </c:pt>
                <c:pt idx="15">
                  <c:v>12</c:v>
                </c:pt>
                <c:pt idx="16">
                  <c:v>12</c:v>
                </c:pt>
                <c:pt idx="17">
                  <c:v>10.5</c:v>
                </c:pt>
                <c:pt idx="18">
                  <c:v>9.5</c:v>
                </c:pt>
                <c:pt idx="19">
                  <c:v>8.5</c:v>
                </c:pt>
                <c:pt idx="20">
                  <c:v>8</c:v>
                </c:pt>
                <c:pt idx="21">
                  <c:v>8</c:v>
                </c:pt>
                <c:pt idx="22">
                  <c:v>8</c:v>
                </c:pt>
                <c:pt idx="23">
                  <c:v>7.5</c:v>
                </c:pt>
                <c:pt idx="24">
                  <c:v>4.5</c:v>
                </c:pt>
                <c:pt idx="25">
                  <c:v>4</c:v>
                </c:pt>
                <c:pt idx="26">
                  <c:v>3</c:v>
                </c:pt>
                <c:pt idx="27">
                  <c:v>2.5</c:v>
                </c:pt>
              </c:numCache>
            </c:numRef>
          </c:val>
          <c:extLst xmlns:c16r2="http://schemas.microsoft.com/office/drawing/2015/06/chart">
            <c:ext xmlns:c16="http://schemas.microsoft.com/office/drawing/2014/chart" uri="{C3380CC4-5D6E-409C-BE32-E72D297353CC}">
              <c16:uniqueId val="{00000000-C850-4ADE-A9D0-E8AD267F0320}"/>
            </c:ext>
          </c:extLst>
        </c:ser>
        <c:dLbls>
          <c:showVal val="1"/>
        </c:dLbls>
        <c:gapWidth val="219"/>
        <c:overlap val="-27"/>
        <c:axId val="91423104"/>
        <c:axId val="91424640"/>
      </c:barChart>
      <c:catAx>
        <c:axId val="91423104"/>
        <c:scaling>
          <c:orientation val="minMax"/>
        </c:scaling>
        <c:axPos val="b"/>
        <c:numFmt formatCode="General" sourceLinked="0"/>
        <c:maj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lang="zh-CN" sz="600" b="1" i="0" u="none" strike="noStrike" kern="1200" baseline="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defRPr>
            </a:pPr>
            <a:endParaRPr lang="zh-CN"/>
          </a:p>
        </c:txPr>
        <c:crossAx val="91424640"/>
        <c:crosses val="autoZero"/>
        <c:auto val="1"/>
        <c:lblAlgn val="ctr"/>
        <c:lblOffset val="100"/>
      </c:catAx>
      <c:valAx>
        <c:axId val="9142464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600" b="0" i="0" u="none" strike="noStrike" kern="1200" baseline="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defRPr>
                </a:pPr>
                <a:r>
                  <a:rPr lang="zh-CN"/>
                  <a:t>机时</a:t>
                </a:r>
                <a:r>
                  <a:rPr lang="en-US"/>
                  <a:t>/</a:t>
                </a:r>
                <a:r>
                  <a:rPr lang="zh-CN"/>
                  <a:t>小时</a:t>
                </a:r>
                <a:endParaRPr lang="en-US"/>
              </a:p>
            </c:rich>
          </c:tx>
          <c:layout>
            <c:manualLayout>
              <c:xMode val="edge"/>
              <c:yMode val="edge"/>
              <c:x val="5.0396825396825426E-2"/>
              <c:y val="0.35577333333333333"/>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lang="zh-CN" sz="600" b="0" i="0" u="none" strike="noStrike" kern="1200" baseline="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defRPr>
            </a:pPr>
            <a:endParaRPr lang="zh-CN"/>
          </a:p>
        </c:txPr>
        <c:crossAx val="91423104"/>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lang="zh-CN" sz="600">
          <a:latin typeface="Times New Roman" panose="02020603050405020304" pitchFamily="18" charset="0"/>
          <a:ea typeface="微软雅黑" panose="020B0503020204020204" pitchFamily="34" charset="-122"/>
          <a:cs typeface="Times New Roman" panose="02020603050405020304" pitchFamily="18" charset="0"/>
        </a:defRPr>
      </a:pPr>
      <a:endParaRPr lang="zh-CN"/>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zh-CN"/>
  <c:chart>
    <c:title>
      <c:tx>
        <c:rich>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微软雅黑" panose="020B0503020204020204" pitchFamily="34" charset="-122"/>
                <a:cs typeface="+mn-cs"/>
              </a:defRPr>
            </a:pPr>
            <a:r>
              <a:rPr lang="zh-CN" altLang="en-US" sz="1200" b="1" dirty="0"/>
              <a:t>分析平台（</a:t>
            </a:r>
            <a:r>
              <a:rPr lang="en-US" altLang="zh-CN" sz="1200" b="1" dirty="0"/>
              <a:t>2019</a:t>
            </a:r>
            <a:r>
              <a:rPr lang="zh-CN" altLang="en-US" sz="1200" b="1" dirty="0"/>
              <a:t>年度）预约次数</a:t>
            </a:r>
            <a:endParaRPr lang="zh-CN" sz="1200" b="1" dirty="0"/>
          </a:p>
        </c:rich>
      </c:tx>
      <c:layout>
        <c:manualLayout>
          <c:xMode val="edge"/>
          <c:yMode val="edge"/>
          <c:x val="0.26666666666666683"/>
          <c:y val="0.11434766010473157"/>
        </c:manualLayout>
      </c:layout>
      <c:spPr>
        <a:noFill/>
        <a:ln>
          <a:noFill/>
        </a:ln>
        <a:effectLst/>
      </c:spPr>
    </c:title>
    <c:plotArea>
      <c:layout>
        <c:manualLayout>
          <c:layoutTarget val="inner"/>
          <c:xMode val="edge"/>
          <c:yMode val="edge"/>
          <c:x val="0.10225109361329834"/>
          <c:y val="0.31369230769230788"/>
          <c:w val="0.86719335083114613"/>
          <c:h val="0.29388532202705453"/>
        </c:manualLayout>
      </c:layout>
      <c:barChart>
        <c:barDir val="col"/>
        <c:grouping val="clustered"/>
        <c:ser>
          <c:idx val="0"/>
          <c:order val="0"/>
          <c:spPr>
            <a:solidFill>
              <a:schemeClr val="accent1"/>
            </a:solidFill>
            <a:ln>
              <a:noFill/>
            </a:ln>
            <a:effectLst/>
          </c:spPr>
          <c:dPt>
            <c:idx val="7"/>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1-046B-411C-BA0A-2F19A0606113}"/>
              </c:ext>
            </c:extLst>
          </c:dPt>
          <c:dPt>
            <c:idx val="8"/>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3-046B-411C-BA0A-2F19A0606113}"/>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Times New Roman" panose="02020603050405020304" pitchFamily="18" charset="0"/>
                    <a:ea typeface="微软雅黑" panose="020B0503020204020204" pitchFamily="34" charset="-122"/>
                    <a:cs typeface="+mn-cs"/>
                  </a:defRPr>
                </a:pPr>
                <a:endParaRPr lang="zh-CN"/>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运行总表!$B$28:$B$36</c:f>
              <c:strCache>
                <c:ptCount val="9"/>
                <c:pt idx="0">
                  <c:v>超临界流体色谱系统（SFC-DAD-ELSD）</c:v>
                </c:pt>
                <c:pt idx="1">
                  <c:v>气质联用仪（7080B/5977A）</c:v>
                </c:pt>
                <c:pt idx="2">
                  <c:v>液相（1260-VWD/ELSD）</c:v>
                </c:pt>
                <c:pt idx="3">
                  <c:v>岛津液相LC-20A</c:v>
                </c:pt>
                <c:pt idx="4">
                  <c:v>岛津液相LC-ELSD </c:v>
                </c:pt>
                <c:pt idx="5">
                  <c:v>制备液相（LC-VWD）</c:v>
                </c:pt>
                <c:pt idx="6">
                  <c:v>离子淌度四级杆飞行时间质谱仪（6560 IM Q-TOF）</c:v>
                </c:pt>
                <c:pt idx="7">
                  <c:v>三重四级杆气质联用仪（7080B/7000D）</c:v>
                </c:pt>
                <c:pt idx="8">
                  <c:v>三合一质谱仪（Orbitrap lumos）</c:v>
                </c:pt>
              </c:strCache>
            </c:strRef>
          </c:cat>
          <c:val>
            <c:numRef>
              <c:f>运行总表!$C$28:$C$36</c:f>
              <c:numCache>
                <c:formatCode>General</c:formatCode>
                <c:ptCount val="9"/>
                <c:pt idx="0">
                  <c:v>186</c:v>
                </c:pt>
                <c:pt idx="1">
                  <c:v>120</c:v>
                </c:pt>
                <c:pt idx="2">
                  <c:v>148</c:v>
                </c:pt>
                <c:pt idx="3">
                  <c:v>57</c:v>
                </c:pt>
                <c:pt idx="4">
                  <c:v>74</c:v>
                </c:pt>
                <c:pt idx="5">
                  <c:v>23</c:v>
                </c:pt>
                <c:pt idx="6">
                  <c:v>113</c:v>
                </c:pt>
                <c:pt idx="7">
                  <c:v>10</c:v>
                </c:pt>
                <c:pt idx="8">
                  <c:v>12</c:v>
                </c:pt>
              </c:numCache>
            </c:numRef>
          </c:val>
          <c:extLst xmlns:c16r2="http://schemas.microsoft.com/office/drawing/2015/06/chart">
            <c:ext xmlns:c16="http://schemas.microsoft.com/office/drawing/2014/chart" uri="{C3380CC4-5D6E-409C-BE32-E72D297353CC}">
              <c16:uniqueId val="{00000004-046B-411C-BA0A-2F19A0606113}"/>
            </c:ext>
          </c:extLst>
        </c:ser>
        <c:gapWidth val="219"/>
        <c:overlap val="-27"/>
        <c:axId val="92144768"/>
        <c:axId val="92146304"/>
      </c:barChart>
      <c:catAx>
        <c:axId val="921447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Times New Roman" panose="02020603050405020304" pitchFamily="18" charset="0"/>
                <a:ea typeface="微软雅黑" panose="020B0503020204020204" pitchFamily="34" charset="-122"/>
                <a:cs typeface="+mn-cs"/>
              </a:defRPr>
            </a:pPr>
            <a:endParaRPr lang="zh-CN"/>
          </a:p>
        </c:txPr>
        <c:crossAx val="92146304"/>
        <c:crosses val="autoZero"/>
        <c:auto val="1"/>
        <c:lblAlgn val="ctr"/>
        <c:lblOffset val="100"/>
      </c:catAx>
      <c:valAx>
        <c:axId val="9214630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Times New Roman" panose="02020603050405020304" pitchFamily="18" charset="0"/>
                <a:ea typeface="微软雅黑" panose="020B0503020204020204" pitchFamily="34" charset="-122"/>
                <a:cs typeface="+mn-cs"/>
              </a:defRPr>
            </a:pPr>
            <a:endParaRPr lang="zh-CN"/>
          </a:p>
        </c:txPr>
        <c:crossAx val="92144768"/>
        <c:crosses val="autoZero"/>
        <c:crossBetween val="between"/>
      </c:valAx>
      <c:spPr>
        <a:noFill/>
        <a:ln>
          <a:noFill/>
        </a:ln>
        <a:effectLst/>
      </c:spPr>
    </c:plotArea>
    <c:plotVisOnly val="1"/>
    <c:dispBlanksAs val="gap"/>
  </c:chart>
  <c:spPr>
    <a:noFill/>
    <a:ln>
      <a:noFill/>
    </a:ln>
    <a:effectLst/>
  </c:spPr>
  <c:txPr>
    <a:bodyPr/>
    <a:lstStyle/>
    <a:p>
      <a:pPr>
        <a:defRPr baseline="0">
          <a:solidFill>
            <a:schemeClr val="tx1"/>
          </a:solidFill>
          <a:latin typeface="Times New Roman" panose="02020603050405020304" pitchFamily="18" charset="0"/>
          <a:ea typeface="微软雅黑" panose="020B0503020204020204" pitchFamily="34" charset="-122"/>
        </a:defRPr>
      </a:pPr>
      <a:endParaRPr lang="zh-CN"/>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zh-CN"/>
  <c:chart>
    <c:title>
      <c:tx>
        <c:rich>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微软雅黑" panose="020B0503020204020204" pitchFamily="34" charset="-122"/>
                <a:cs typeface="+mn-cs"/>
              </a:defRPr>
            </a:pPr>
            <a:r>
              <a:rPr lang="zh-CN" sz="1200" b="1" baseline="0" dirty="0">
                <a:solidFill>
                  <a:schemeClr val="tx1"/>
                </a:solidFill>
              </a:rPr>
              <a:t>质谱类仪器</a:t>
            </a:r>
            <a:r>
              <a:rPr lang="zh-CN" altLang="zh-CN" sz="1200" b="1" i="0" u="none" strike="noStrike" baseline="0" dirty="0">
                <a:solidFill>
                  <a:schemeClr val="tx1"/>
                </a:solidFill>
                <a:effectLst/>
              </a:rPr>
              <a:t>（</a:t>
            </a:r>
            <a:r>
              <a:rPr lang="en-US" altLang="zh-CN" sz="1200" b="1" i="0" u="none" strike="noStrike" baseline="0" dirty="0">
                <a:solidFill>
                  <a:schemeClr val="tx1"/>
                </a:solidFill>
                <a:effectLst/>
              </a:rPr>
              <a:t>2019</a:t>
            </a:r>
            <a:r>
              <a:rPr lang="zh-CN" altLang="zh-CN" sz="1200" b="1" i="0" u="none" strike="noStrike" baseline="0" dirty="0">
                <a:solidFill>
                  <a:schemeClr val="tx1"/>
                </a:solidFill>
                <a:effectLst/>
              </a:rPr>
              <a:t>年度）</a:t>
            </a:r>
            <a:endParaRPr lang="en-US" altLang="zh-CN" sz="1200" b="1" baseline="0" dirty="0">
              <a:solidFill>
                <a:schemeClr val="tx1"/>
              </a:solidFill>
            </a:endParaRPr>
          </a:p>
          <a:p>
            <a:pPr>
              <a:defRPr sz="1200" b="1" i="0" u="none" strike="noStrike" kern="1200" spc="0" baseline="0">
                <a:solidFill>
                  <a:schemeClr val="tx1"/>
                </a:solidFill>
                <a:latin typeface="Times New Roman" panose="02020603050405020304" pitchFamily="18" charset="0"/>
                <a:ea typeface="微软雅黑" panose="020B0503020204020204" pitchFamily="34" charset="-122"/>
                <a:cs typeface="+mn-cs"/>
              </a:defRPr>
            </a:pPr>
            <a:r>
              <a:rPr lang="zh-CN" sz="1200" b="1" baseline="0" dirty="0">
                <a:solidFill>
                  <a:schemeClr val="tx1"/>
                </a:solidFill>
              </a:rPr>
              <a:t>课题组机时</a:t>
            </a:r>
            <a:r>
              <a:rPr lang="zh-CN" altLang="zh-CN" sz="1200" b="1" i="0" u="none" strike="noStrike" baseline="0" dirty="0">
                <a:solidFill>
                  <a:schemeClr val="tx1"/>
                </a:solidFill>
                <a:effectLst/>
              </a:rPr>
              <a:t>（</a:t>
            </a:r>
            <a:r>
              <a:rPr lang="en-US" altLang="zh-CN" sz="1200" b="1" i="0" u="none" strike="noStrike" baseline="0" dirty="0">
                <a:solidFill>
                  <a:schemeClr val="tx1"/>
                </a:solidFill>
                <a:effectLst/>
              </a:rPr>
              <a:t>h</a:t>
            </a:r>
            <a:r>
              <a:rPr lang="zh-CN" altLang="zh-CN" sz="1200" b="1" i="0" u="none" strike="noStrike" baseline="0" dirty="0">
                <a:solidFill>
                  <a:schemeClr val="tx1"/>
                </a:solidFill>
                <a:effectLst/>
              </a:rPr>
              <a:t>）</a:t>
            </a:r>
            <a:r>
              <a:rPr lang="zh-CN" sz="1200" b="1" baseline="0" dirty="0">
                <a:solidFill>
                  <a:schemeClr val="tx1"/>
                </a:solidFill>
              </a:rPr>
              <a:t>举例</a:t>
            </a:r>
          </a:p>
        </c:rich>
      </c:tx>
      <c:layout/>
      <c:spPr>
        <a:noFill/>
        <a:ln>
          <a:noFill/>
        </a:ln>
        <a:effectLst/>
      </c:spPr>
    </c:title>
    <c:plotArea>
      <c:layout/>
      <c:barChart>
        <c:barDir val="col"/>
        <c:grouping val="clustered"/>
        <c:ser>
          <c:idx val="0"/>
          <c:order val="0"/>
          <c:tx>
            <c:strRef>
              <c:f>质谱!$C$35</c:f>
              <c:strCache>
                <c:ptCount val="1"/>
                <c:pt idx="0">
                  <c:v>使用时长（h）</c:v>
                </c:pt>
              </c:strCache>
            </c:strRef>
          </c:tx>
          <c:spPr>
            <a:solidFill>
              <a:schemeClr val="accent1"/>
            </a:solidFill>
            <a:ln>
              <a:noFill/>
            </a:ln>
            <a:effectLst/>
          </c:spPr>
          <c:dLbls>
            <c:dLbl>
              <c:idx val="6"/>
              <c:spPr>
                <a:noFill/>
                <a:ln>
                  <a:noFill/>
                </a:ln>
                <a:effectLst/>
              </c:spPr>
              <c:txPr>
                <a:bodyPr rot="0" spcFirstLastPara="1" vertOverflow="ellipsis" vert="horz" wrap="square" anchor="ctr" anchorCtr="1"/>
                <a:lstStyle/>
                <a:p>
                  <a:pPr>
                    <a:defRPr sz="900" b="1" i="0" u="none" strike="noStrike" kern="1200" baseline="0">
                      <a:solidFill>
                        <a:srgbClr val="C00000"/>
                      </a:solidFill>
                      <a:latin typeface="Times New Roman" panose="02020603050405020304" pitchFamily="18" charset="0"/>
                      <a:ea typeface="微软雅黑" panose="020B0503020204020204" pitchFamily="34" charset="-122"/>
                      <a:cs typeface="+mn-cs"/>
                    </a:defRPr>
                  </a:pPr>
                  <a:endParaRPr lang="zh-CN"/>
                </a:p>
              </c:txPr>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Times New Roman" panose="02020603050405020304" pitchFamily="18" charset="0"/>
                    <a:ea typeface="微软雅黑" panose="020B0503020204020204" pitchFamily="34" charset="-122"/>
                    <a:cs typeface="+mn-cs"/>
                  </a:defRPr>
                </a:pPr>
                <a:endParaRPr lang="zh-CN"/>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质谱!$B$36:$B$49</c:f>
              <c:strCache>
                <c:ptCount val="14"/>
                <c:pt idx="0">
                  <c:v>叶慧  </c:v>
                </c:pt>
                <c:pt idx="1">
                  <c:v>辛贵忠  </c:v>
                </c:pt>
                <c:pt idx="2">
                  <c:v>齐炼文  </c:v>
                </c:pt>
                <c:pt idx="3">
                  <c:v>陆续  </c:v>
                </c:pt>
                <c:pt idx="4">
                  <c:v>刘鄂湖  </c:v>
                </c:pt>
                <c:pt idx="5">
                  <c:v>李菁  </c:v>
                </c:pt>
                <c:pt idx="6">
                  <c:v>李会军  </c:v>
                </c:pt>
                <c:pt idx="7">
                  <c:v>孔令义  </c:v>
                </c:pt>
                <c:pt idx="8">
                  <c:v>郝海平  </c:v>
                </c:pt>
                <c:pt idx="9">
                  <c:v>分析测试中心 </c:v>
                </c:pt>
                <c:pt idx="10">
                  <c:v>戴岳  </c:v>
                </c:pt>
                <c:pt idx="11">
                  <c:v>陈君  </c:v>
                </c:pt>
                <c:pt idx="12">
                  <c:v>高雯  </c:v>
                </c:pt>
                <c:pt idx="13">
                  <c:v>黄张建</c:v>
                </c:pt>
              </c:strCache>
            </c:strRef>
          </c:cat>
          <c:val>
            <c:numRef>
              <c:f>质谱!$C$36:$C$49</c:f>
              <c:numCache>
                <c:formatCode>General</c:formatCode>
                <c:ptCount val="14"/>
                <c:pt idx="0">
                  <c:v>110</c:v>
                </c:pt>
                <c:pt idx="1">
                  <c:v>4</c:v>
                </c:pt>
                <c:pt idx="2">
                  <c:v>48</c:v>
                </c:pt>
                <c:pt idx="3">
                  <c:v>52</c:v>
                </c:pt>
                <c:pt idx="4">
                  <c:v>96</c:v>
                </c:pt>
                <c:pt idx="5">
                  <c:v>81</c:v>
                </c:pt>
                <c:pt idx="6">
                  <c:v>343</c:v>
                </c:pt>
                <c:pt idx="7">
                  <c:v>187.5</c:v>
                </c:pt>
                <c:pt idx="8">
                  <c:v>150</c:v>
                </c:pt>
                <c:pt idx="9">
                  <c:v>12</c:v>
                </c:pt>
                <c:pt idx="10">
                  <c:v>75</c:v>
                </c:pt>
                <c:pt idx="11">
                  <c:v>168</c:v>
                </c:pt>
                <c:pt idx="12">
                  <c:v>78</c:v>
                </c:pt>
                <c:pt idx="13">
                  <c:v>5</c:v>
                </c:pt>
              </c:numCache>
            </c:numRef>
          </c:val>
          <c:extLst xmlns:c16r2="http://schemas.microsoft.com/office/drawing/2015/06/chart">
            <c:ext xmlns:c16="http://schemas.microsoft.com/office/drawing/2014/chart" uri="{C3380CC4-5D6E-409C-BE32-E72D297353CC}">
              <c16:uniqueId val="{00000000-BCF6-4E99-9A49-74078862AF5B}"/>
            </c:ext>
          </c:extLst>
        </c:ser>
        <c:gapWidth val="219"/>
        <c:overlap val="-27"/>
        <c:axId val="92373760"/>
        <c:axId val="92375296"/>
      </c:barChart>
      <c:catAx>
        <c:axId val="923737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Times New Roman" panose="02020603050405020304" pitchFamily="18" charset="0"/>
                <a:ea typeface="微软雅黑" panose="020B0503020204020204" pitchFamily="34" charset="-122"/>
                <a:cs typeface="+mn-cs"/>
              </a:defRPr>
            </a:pPr>
            <a:endParaRPr lang="zh-CN"/>
          </a:p>
        </c:txPr>
        <c:crossAx val="92375296"/>
        <c:crosses val="autoZero"/>
        <c:auto val="1"/>
        <c:lblAlgn val="ctr"/>
        <c:lblOffset val="100"/>
      </c:catAx>
      <c:valAx>
        <c:axId val="9237529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Times New Roman" panose="02020603050405020304" pitchFamily="18" charset="0"/>
                <a:ea typeface="微软雅黑" panose="020B0503020204020204" pitchFamily="34" charset="-122"/>
                <a:cs typeface="+mn-cs"/>
              </a:defRPr>
            </a:pPr>
            <a:endParaRPr lang="zh-CN"/>
          </a:p>
        </c:txPr>
        <c:crossAx val="92373760"/>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latin typeface="Times New Roman" panose="02020603050405020304" pitchFamily="18" charset="0"/>
          <a:ea typeface="微软雅黑" panose="020B0503020204020204" pitchFamily="34" charset="-122"/>
        </a:defRPr>
      </a:pPr>
      <a:endParaRPr lang="zh-CN"/>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微软雅黑" panose="020B0503020204020204" pitchFamily="34" charset="-122"/>
                <a:cs typeface="+mn-cs"/>
              </a:defRPr>
            </a:pPr>
            <a:r>
              <a:rPr lang="zh-CN" sz="1200" b="1" dirty="0">
                <a:solidFill>
                  <a:schemeClr val="tx1"/>
                </a:solidFill>
              </a:rPr>
              <a:t>色谱类仪器</a:t>
            </a:r>
            <a:r>
              <a:rPr lang="zh-CN" altLang="zh-CN" sz="1200" b="1" i="0" u="none" strike="noStrike" baseline="0" dirty="0">
                <a:solidFill>
                  <a:schemeClr val="tx1"/>
                </a:solidFill>
                <a:effectLst/>
              </a:rPr>
              <a:t>（</a:t>
            </a:r>
            <a:r>
              <a:rPr lang="en-US" altLang="zh-CN" sz="1200" b="1" i="0" u="none" strike="noStrike" baseline="0" dirty="0">
                <a:solidFill>
                  <a:schemeClr val="tx1"/>
                </a:solidFill>
                <a:effectLst/>
              </a:rPr>
              <a:t>2019</a:t>
            </a:r>
            <a:r>
              <a:rPr lang="zh-CN" altLang="zh-CN" sz="1200" b="1" i="0" u="none" strike="noStrike" baseline="0" dirty="0">
                <a:solidFill>
                  <a:schemeClr val="tx1"/>
                </a:solidFill>
                <a:effectLst/>
              </a:rPr>
              <a:t>年度）</a:t>
            </a:r>
            <a:endParaRPr lang="en-US" altLang="zh-CN" sz="1200" b="1" dirty="0">
              <a:solidFill>
                <a:schemeClr val="tx1"/>
              </a:solidFill>
            </a:endParaRPr>
          </a:p>
          <a:p>
            <a:pPr>
              <a:defRPr sz="1200" b="1" i="0" u="none" strike="noStrike" kern="1200" spc="0" baseline="0">
                <a:solidFill>
                  <a:schemeClr val="tx1"/>
                </a:solidFill>
                <a:latin typeface="Times New Roman" panose="02020603050405020304" pitchFamily="18" charset="0"/>
                <a:ea typeface="微软雅黑" panose="020B0503020204020204" pitchFamily="34" charset="-122"/>
                <a:cs typeface="+mn-cs"/>
              </a:defRPr>
            </a:pPr>
            <a:r>
              <a:rPr lang="zh-CN" sz="1200" b="1" dirty="0">
                <a:solidFill>
                  <a:schemeClr val="tx1"/>
                </a:solidFill>
              </a:rPr>
              <a:t>课题组</a:t>
            </a:r>
            <a:r>
              <a:rPr lang="zh-CN" altLang="en-US" sz="1200" b="1" dirty="0">
                <a:solidFill>
                  <a:schemeClr val="tx1"/>
                </a:solidFill>
              </a:rPr>
              <a:t>机时（</a:t>
            </a:r>
            <a:r>
              <a:rPr lang="en-US" altLang="zh-CN" sz="1200" b="1" dirty="0">
                <a:solidFill>
                  <a:schemeClr val="tx1"/>
                </a:solidFill>
              </a:rPr>
              <a:t>h</a:t>
            </a:r>
            <a:r>
              <a:rPr lang="zh-CN" altLang="en-US" sz="1200" b="1" dirty="0">
                <a:solidFill>
                  <a:schemeClr val="tx1"/>
                </a:solidFill>
              </a:rPr>
              <a:t>）</a:t>
            </a:r>
            <a:r>
              <a:rPr lang="zh-CN" sz="1200" b="1" dirty="0">
                <a:solidFill>
                  <a:schemeClr val="tx1"/>
                </a:solidFill>
              </a:rPr>
              <a:t>举例</a:t>
            </a:r>
          </a:p>
        </c:rich>
      </c:tx>
      <c:layout/>
      <c:spPr>
        <a:noFill/>
        <a:ln>
          <a:noFill/>
        </a:ln>
        <a:effectLst/>
      </c:spPr>
    </c:title>
    <c:plotArea>
      <c:layout/>
      <c:barChart>
        <c:barDir val="col"/>
        <c:grouping val="clustered"/>
        <c:ser>
          <c:idx val="0"/>
          <c:order val="0"/>
          <c:tx>
            <c:strRef>
              <c:f>'色谱-2'!$D$50</c:f>
              <c:strCache>
                <c:ptCount val="1"/>
                <c:pt idx="0">
                  <c:v>使用时长（h）</c:v>
                </c:pt>
              </c:strCache>
            </c:strRef>
          </c:tx>
          <c:spPr>
            <a:solidFill>
              <a:schemeClr val="accent1"/>
            </a:solidFill>
            <a:ln>
              <a:noFill/>
            </a:ln>
            <a:effectLst/>
          </c:spPr>
          <c:dLbls>
            <c:dLbl>
              <c:idx val="1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Times New Roman" panose="02020603050405020304" pitchFamily="18" charset="0"/>
                      <a:ea typeface="微软雅黑" panose="020B0503020204020204" pitchFamily="34" charset="-122"/>
                      <a:cs typeface="+mn-cs"/>
                    </a:defRPr>
                  </a:pPr>
                  <a:endParaRPr lang="zh-CN"/>
                </a:p>
              </c:txPr>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Times New Roman" panose="02020603050405020304" pitchFamily="18" charset="0"/>
                    <a:ea typeface="微软雅黑" panose="020B0503020204020204" pitchFamily="34" charset="-122"/>
                    <a:cs typeface="+mn-cs"/>
                  </a:defRPr>
                </a:pPr>
                <a:endParaRPr lang="zh-CN"/>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'色谱-2'!$C$51:$C$64</c:f>
              <c:strCache>
                <c:ptCount val="14"/>
                <c:pt idx="0">
                  <c:v>张文丽  </c:v>
                </c:pt>
                <c:pt idx="1">
                  <c:v>张灿  </c:v>
                </c:pt>
                <c:pt idx="2">
                  <c:v>叶慧  </c:v>
                </c:pt>
                <c:pt idx="3">
                  <c:v>杨华  </c:v>
                </c:pt>
                <c:pt idx="4">
                  <c:v>威尔药业  </c:v>
                </c:pt>
                <c:pt idx="5">
                  <c:v>孙建国  </c:v>
                </c:pt>
                <c:pt idx="6">
                  <c:v>齐炼文  </c:v>
                </c:pt>
                <c:pt idx="7">
                  <c:v>刘建平  </c:v>
                </c:pt>
                <c:pt idx="8">
                  <c:v>李会军  </c:v>
                </c:pt>
                <c:pt idx="9">
                  <c:v>李飞  </c:v>
                </c:pt>
                <c:pt idx="10">
                  <c:v>姜虎林  </c:v>
                </c:pt>
                <c:pt idx="11">
                  <c:v>郝海平  </c:v>
                </c:pt>
                <c:pt idx="12">
                  <c:v>高雯  </c:v>
                </c:pt>
                <c:pt idx="13">
                  <c:v>陈君  </c:v>
                </c:pt>
              </c:strCache>
            </c:strRef>
          </c:cat>
          <c:val>
            <c:numRef>
              <c:f>'色谱-2'!$D$51:$D$64</c:f>
              <c:numCache>
                <c:formatCode>General</c:formatCode>
                <c:ptCount val="14"/>
                <c:pt idx="0">
                  <c:v>81</c:v>
                </c:pt>
                <c:pt idx="1">
                  <c:v>168</c:v>
                </c:pt>
                <c:pt idx="2">
                  <c:v>19</c:v>
                </c:pt>
                <c:pt idx="3">
                  <c:v>358</c:v>
                </c:pt>
                <c:pt idx="4">
                  <c:v>8</c:v>
                </c:pt>
                <c:pt idx="5">
                  <c:v>9</c:v>
                </c:pt>
                <c:pt idx="6">
                  <c:v>92.5</c:v>
                </c:pt>
                <c:pt idx="7">
                  <c:v>8</c:v>
                </c:pt>
                <c:pt idx="8">
                  <c:v>273</c:v>
                </c:pt>
                <c:pt idx="9">
                  <c:v>21</c:v>
                </c:pt>
                <c:pt idx="10">
                  <c:v>439</c:v>
                </c:pt>
                <c:pt idx="11">
                  <c:v>104</c:v>
                </c:pt>
                <c:pt idx="12">
                  <c:v>4</c:v>
                </c:pt>
                <c:pt idx="13">
                  <c:v>42</c:v>
                </c:pt>
              </c:numCache>
            </c:numRef>
          </c:val>
          <c:extLst xmlns:c16r2="http://schemas.microsoft.com/office/drawing/2015/06/chart">
            <c:ext xmlns:c16="http://schemas.microsoft.com/office/drawing/2014/chart" uri="{C3380CC4-5D6E-409C-BE32-E72D297353CC}">
              <c16:uniqueId val="{00000000-C4DB-45BA-83A7-03C62804EA3B}"/>
            </c:ext>
          </c:extLst>
        </c:ser>
        <c:gapWidth val="219"/>
        <c:overlap val="-27"/>
        <c:axId val="92735744"/>
        <c:axId val="92745728"/>
      </c:barChart>
      <c:catAx>
        <c:axId val="927357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Times New Roman" panose="02020603050405020304" pitchFamily="18" charset="0"/>
                <a:ea typeface="微软雅黑" panose="020B0503020204020204" pitchFamily="34" charset="-122"/>
                <a:cs typeface="+mn-cs"/>
              </a:defRPr>
            </a:pPr>
            <a:endParaRPr lang="zh-CN"/>
          </a:p>
        </c:txPr>
        <c:crossAx val="92745728"/>
        <c:crosses val="autoZero"/>
        <c:auto val="1"/>
        <c:lblAlgn val="ctr"/>
        <c:lblOffset val="100"/>
      </c:catAx>
      <c:valAx>
        <c:axId val="9274572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Times New Roman" panose="02020603050405020304" pitchFamily="18" charset="0"/>
                <a:ea typeface="微软雅黑" panose="020B0503020204020204" pitchFamily="34" charset="-122"/>
                <a:cs typeface="+mn-cs"/>
              </a:defRPr>
            </a:pPr>
            <a:endParaRPr lang="zh-CN"/>
          </a:p>
        </c:txPr>
        <c:crossAx val="92735744"/>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latin typeface="Times New Roman" panose="02020603050405020304" pitchFamily="18" charset="0"/>
          <a:ea typeface="微软雅黑" panose="020B0503020204020204" pitchFamily="34" charset="-122"/>
        </a:defRPr>
      </a:pPr>
      <a:endParaRPr lang="zh-CN"/>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barChart>
        <c:barDir val="col"/>
        <c:grouping val="clustered"/>
        <c:ser>
          <c:idx val="0"/>
          <c:order val="0"/>
          <c:tx>
            <c:strRef>
              <c:f>免费试运行情况!$P$1</c:f>
              <c:strCache>
                <c:ptCount val="1"/>
                <c:pt idx="0">
                  <c:v>费用</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zh-CN"/>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免费试运行情况!$N$2:$N$14</c:f>
              <c:strCache>
                <c:ptCount val="13"/>
                <c:pt idx="0">
                  <c:v>陈松</c:v>
                </c:pt>
                <c:pt idx="1">
                  <c:v>周芳</c:v>
                </c:pt>
                <c:pt idx="2">
                  <c:v>高向东</c:v>
                </c:pt>
                <c:pt idx="3">
                  <c:v>邓大伟</c:v>
                </c:pt>
                <c:pt idx="4">
                  <c:v>庞涛</c:v>
                </c:pt>
                <c:pt idx="5">
                  <c:v>郝海平</c:v>
                </c:pt>
                <c:pt idx="6">
                  <c:v>刘晓东</c:v>
                </c:pt>
                <c:pt idx="7">
                  <c:v>孙敏捷</c:v>
                </c:pt>
                <c:pt idx="8">
                  <c:v>齐炼文</c:v>
                </c:pt>
                <c:pt idx="9">
                  <c:v>阿基业</c:v>
                </c:pt>
                <c:pt idx="10">
                  <c:v>刘潇璇</c:v>
                </c:pt>
                <c:pt idx="11">
                  <c:v>张浩</c:v>
                </c:pt>
                <c:pt idx="12">
                  <c:v>胡庆华</c:v>
                </c:pt>
              </c:strCache>
            </c:strRef>
          </c:cat>
          <c:val>
            <c:numRef>
              <c:f>免费试运行情况!$P$2:$P$14</c:f>
              <c:numCache>
                <c:formatCode>General</c:formatCode>
                <c:ptCount val="13"/>
                <c:pt idx="0">
                  <c:v>4100</c:v>
                </c:pt>
                <c:pt idx="1">
                  <c:v>2600</c:v>
                </c:pt>
                <c:pt idx="2">
                  <c:v>2400</c:v>
                </c:pt>
                <c:pt idx="3">
                  <c:v>1600</c:v>
                </c:pt>
                <c:pt idx="4">
                  <c:v>1025</c:v>
                </c:pt>
                <c:pt idx="5">
                  <c:v>1000</c:v>
                </c:pt>
                <c:pt idx="6">
                  <c:v>800</c:v>
                </c:pt>
                <c:pt idx="7">
                  <c:v>700</c:v>
                </c:pt>
                <c:pt idx="8">
                  <c:v>600</c:v>
                </c:pt>
                <c:pt idx="9">
                  <c:v>600</c:v>
                </c:pt>
                <c:pt idx="10">
                  <c:v>300</c:v>
                </c:pt>
                <c:pt idx="11">
                  <c:v>200</c:v>
                </c:pt>
                <c:pt idx="12">
                  <c:v>150</c:v>
                </c:pt>
              </c:numCache>
            </c:numRef>
          </c:val>
          <c:extLst xmlns:c16r2="http://schemas.microsoft.com/office/drawing/2015/06/chart">
            <c:ext xmlns:c16="http://schemas.microsoft.com/office/drawing/2014/chart" uri="{C3380CC4-5D6E-409C-BE32-E72D297353CC}">
              <c16:uniqueId val="{00000000-BB45-413B-A9E3-636257E414DD}"/>
            </c:ext>
          </c:extLst>
        </c:ser>
        <c:dLbls>
          <c:showVal val="1"/>
        </c:dLbls>
        <c:gapWidth val="219"/>
        <c:overlap val="-27"/>
        <c:axId val="91013888"/>
        <c:axId val="91015808"/>
      </c:barChart>
      <c:catAx>
        <c:axId val="91013888"/>
        <c:scaling>
          <c:orientation val="minMax"/>
        </c:scaling>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zh-CN" altLang="en-US" sz="1000" b="1" dirty="0"/>
                  <a:t>试运行免费服务情况</a:t>
                </a:r>
                <a:endParaRPr lang="zh-CN" sz="1000" b="1" dirty="0"/>
              </a:p>
            </c:rich>
          </c:tx>
          <c:layout>
            <c:manualLayout>
              <c:xMode val="edge"/>
              <c:yMode val="edge"/>
              <c:x val="0.41948250218722688"/>
              <c:y val="0.24646666666666681"/>
            </c:manualLayout>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mn-lt"/>
                <a:ea typeface="+mn-ea"/>
                <a:cs typeface="+mn-cs"/>
              </a:defRPr>
            </a:pPr>
            <a:endParaRPr lang="zh-CN"/>
          </a:p>
        </c:txPr>
        <c:crossAx val="91015808"/>
        <c:crosses val="autoZero"/>
        <c:auto val="1"/>
        <c:lblAlgn val="ctr"/>
        <c:lblOffset val="100"/>
      </c:catAx>
      <c:valAx>
        <c:axId val="9101580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r>
                  <a:rPr lang="zh-CN" altLang="en-US" dirty="0"/>
                  <a:t>节省测试费用</a:t>
                </a:r>
                <a:endParaRPr lang="zh-CN" dirty="0"/>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zh-CN"/>
          </a:p>
        </c:txPr>
        <c:crossAx val="91013888"/>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600"/>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7.8874139626352008E-2"/>
          <c:y val="0.21056423611111127"/>
          <c:w val="0.89911000491642057"/>
          <c:h val="0.35527907986111112"/>
        </c:manualLayout>
      </c:layout>
      <c:barChart>
        <c:barDir val="col"/>
        <c:grouping val="clustered"/>
        <c:ser>
          <c:idx val="0"/>
          <c:order val="0"/>
          <c:tx>
            <c:strRef>
              <c:f>'800以上机时'!$C$1</c:f>
              <c:strCache>
                <c:ptCount val="1"/>
                <c:pt idx="0">
                  <c:v>激光共聚焦</c:v>
                </c:pt>
              </c:strCache>
            </c:strRef>
          </c:tx>
          <c:spPr>
            <a:solidFill>
              <a:schemeClr val="accent1"/>
            </a:solidFill>
            <a:ln>
              <a:noFill/>
            </a:ln>
            <a:effectLst/>
          </c:spPr>
          <c:cat>
            <c:strRef>
              <c:f>'800以上机时'!$A$2:$A$62</c:f>
              <c:strCache>
                <c:ptCount val="61"/>
                <c:pt idx="0">
                  <c:v>周芳</c:v>
                </c:pt>
                <c:pt idx="1">
                  <c:v>郝海平</c:v>
                </c:pt>
                <c:pt idx="2">
                  <c:v>庞涛</c:v>
                </c:pt>
                <c:pt idx="3">
                  <c:v>涂家生</c:v>
                </c:pt>
                <c:pt idx="4">
                  <c:v>齐炼文</c:v>
                </c:pt>
                <c:pt idx="5">
                  <c:v>蔡挺</c:v>
                </c:pt>
                <c:pt idx="6">
                  <c:v>徐晓军</c:v>
                </c:pt>
                <c:pt idx="7">
                  <c:v>周建平</c:v>
                </c:pt>
                <c:pt idx="8">
                  <c:v>孙敏捷</c:v>
                </c:pt>
                <c:pt idx="9">
                  <c:v>阿基业</c:v>
                </c:pt>
                <c:pt idx="10">
                  <c:v>David Oupicky</c:v>
                </c:pt>
                <c:pt idx="11">
                  <c:v>莫然</c:v>
                </c:pt>
                <c:pt idx="12">
                  <c:v>邓大伟</c:v>
                </c:pt>
                <c:pt idx="13">
                  <c:v>梁艳</c:v>
                </c:pt>
                <c:pt idx="14">
                  <c:v>钱程根</c:v>
                </c:pt>
                <c:pt idx="15">
                  <c:v>廖红</c:v>
                </c:pt>
                <c:pt idx="16">
                  <c:v>吕慧侠</c:v>
                </c:pt>
                <c:pt idx="17">
                  <c:v>孔令义</c:v>
                </c:pt>
                <c:pt idx="18">
                  <c:v>柳军</c:v>
                </c:pt>
                <c:pt idx="19">
                  <c:v>陈莉</c:v>
                </c:pt>
                <c:pt idx="20">
                  <c:v>霍美蓉</c:v>
                </c:pt>
                <c:pt idx="21">
                  <c:v>李萍</c:v>
                </c:pt>
                <c:pt idx="22">
                  <c:v>郝琨</c:v>
                </c:pt>
                <c:pt idx="23">
                  <c:v>杨勇</c:v>
                </c:pt>
                <c:pt idx="24">
                  <c:v>陈松</c:v>
                </c:pt>
                <c:pt idx="25">
                  <c:v>李会军</c:v>
                </c:pt>
                <c:pt idx="26">
                  <c:v>凯基生物</c:v>
                </c:pt>
                <c:pt idx="27">
                  <c:v>王广基</c:v>
                </c:pt>
                <c:pt idx="28">
                  <c:v>钱海</c:v>
                </c:pt>
                <c:pt idx="29">
                  <c:v>张浩</c:v>
                </c:pt>
                <c:pt idx="30">
                  <c:v>胡容</c:v>
                </c:pt>
                <c:pt idx="31">
                  <c:v>孙宏斌</c:v>
                </c:pt>
                <c:pt idx="32">
                  <c:v>李飞</c:v>
                </c:pt>
                <c:pt idx="33">
                  <c:v>刘鄂湖</c:v>
                </c:pt>
                <c:pt idx="34">
                  <c:v>杨华</c:v>
                </c:pt>
                <c:pt idx="35">
                  <c:v>李运曼</c:v>
                </c:pt>
                <c:pt idx="36">
                  <c:v>张灿</c:v>
                </c:pt>
                <c:pt idx="37">
                  <c:v>颜天华</c:v>
                </c:pt>
                <c:pt idx="38">
                  <c:v>王旻</c:v>
                </c:pt>
                <c:pt idx="39">
                  <c:v>方伟蓉</c:v>
                </c:pt>
                <c:pt idx="40">
                  <c:v>柳晓泉</c:v>
                </c:pt>
                <c:pt idx="41">
                  <c:v>姚静</c:v>
                </c:pt>
                <c:pt idx="42">
                  <c:v>罗晨</c:v>
                </c:pt>
                <c:pt idx="43">
                  <c:v>何伟</c:v>
                </c:pt>
                <c:pt idx="44">
                  <c:v>吴小涛</c:v>
                </c:pt>
                <c:pt idx="45">
                  <c:v>陈依军</c:v>
                </c:pt>
                <c:pt idx="46">
                  <c:v>尹莉芳</c:v>
                </c:pt>
                <c:pt idx="47">
                  <c:v>张娟</c:v>
                </c:pt>
                <c:pt idx="48">
                  <c:v>王鲲</c:v>
                </c:pt>
                <c:pt idx="49">
                  <c:v>张桂龙</c:v>
                </c:pt>
                <c:pt idx="50">
                  <c:v>向华</c:v>
                </c:pt>
                <c:pt idx="51">
                  <c:v>陆续</c:v>
                </c:pt>
                <c:pt idx="52">
                  <c:v>谢媛</c:v>
                </c:pt>
                <c:pt idx="53">
                  <c:v>王鑫</c:v>
                </c:pt>
                <c:pt idx="54">
                  <c:v>南医大</c:v>
                </c:pt>
                <c:pt idx="55">
                  <c:v>刘晓东</c:v>
                </c:pt>
                <c:pt idx="56">
                  <c:v>刘潇璇</c:v>
                </c:pt>
                <c:pt idx="57">
                  <c:v>胡庆华</c:v>
                </c:pt>
                <c:pt idx="58">
                  <c:v>侯庆</c:v>
                </c:pt>
                <c:pt idx="59">
                  <c:v>郭长缨</c:v>
                </c:pt>
                <c:pt idx="60">
                  <c:v>高向东</c:v>
                </c:pt>
              </c:strCache>
            </c:strRef>
          </c:cat>
          <c:val>
            <c:numRef>
              <c:f>'800以上机时'!$C$2:$C$62</c:f>
              <c:numCache>
                <c:formatCode>General</c:formatCode>
                <c:ptCount val="61"/>
                <c:pt idx="0">
                  <c:v>149.5</c:v>
                </c:pt>
                <c:pt idx="1">
                  <c:v>113.5</c:v>
                </c:pt>
                <c:pt idx="2">
                  <c:v>80.5</c:v>
                </c:pt>
                <c:pt idx="3">
                  <c:v>75.5</c:v>
                </c:pt>
                <c:pt idx="4">
                  <c:v>38</c:v>
                </c:pt>
                <c:pt idx="5">
                  <c:v>36</c:v>
                </c:pt>
                <c:pt idx="6">
                  <c:v>34.5</c:v>
                </c:pt>
                <c:pt idx="7">
                  <c:v>34.5</c:v>
                </c:pt>
                <c:pt idx="8">
                  <c:v>33</c:v>
                </c:pt>
                <c:pt idx="9">
                  <c:v>28.5</c:v>
                </c:pt>
                <c:pt idx="10">
                  <c:v>23.5</c:v>
                </c:pt>
                <c:pt idx="11">
                  <c:v>16</c:v>
                </c:pt>
                <c:pt idx="12">
                  <c:v>16</c:v>
                </c:pt>
                <c:pt idx="13">
                  <c:v>11</c:v>
                </c:pt>
                <c:pt idx="14">
                  <c:v>10.5</c:v>
                </c:pt>
                <c:pt idx="15">
                  <c:v>10</c:v>
                </c:pt>
                <c:pt idx="16">
                  <c:v>8</c:v>
                </c:pt>
                <c:pt idx="17">
                  <c:v>7.5</c:v>
                </c:pt>
                <c:pt idx="18">
                  <c:v>5.5</c:v>
                </c:pt>
                <c:pt idx="19">
                  <c:v>4.5</c:v>
                </c:pt>
                <c:pt idx="20">
                  <c:v>4.5</c:v>
                </c:pt>
                <c:pt idx="21">
                  <c:v>4</c:v>
                </c:pt>
                <c:pt idx="22">
                  <c:v>4</c:v>
                </c:pt>
                <c:pt idx="23">
                  <c:v>3</c:v>
                </c:pt>
                <c:pt idx="24">
                  <c:v>3</c:v>
                </c:pt>
                <c:pt idx="25">
                  <c:v>2.5</c:v>
                </c:pt>
                <c:pt idx="26">
                  <c:v>2.5</c:v>
                </c:pt>
                <c:pt idx="27">
                  <c:v>2</c:v>
                </c:pt>
                <c:pt idx="28">
                  <c:v>1</c:v>
                </c:pt>
                <c:pt idx="29">
                  <c:v>1</c:v>
                </c:pt>
              </c:numCache>
            </c:numRef>
          </c:val>
          <c:extLst xmlns:c16r2="http://schemas.microsoft.com/office/drawing/2015/06/chart">
            <c:ext xmlns:c16="http://schemas.microsoft.com/office/drawing/2014/chart" uri="{C3380CC4-5D6E-409C-BE32-E72D297353CC}">
              <c16:uniqueId val="{00000000-2F2F-4E95-9F5A-50439B095C20}"/>
            </c:ext>
          </c:extLst>
        </c:ser>
        <c:ser>
          <c:idx val="1"/>
          <c:order val="1"/>
          <c:tx>
            <c:strRef>
              <c:f>'800以上机时'!$B$1</c:f>
              <c:strCache>
                <c:ptCount val="1"/>
                <c:pt idx="0">
                  <c:v>倒置荧光显微镜</c:v>
                </c:pt>
              </c:strCache>
            </c:strRef>
          </c:tx>
          <c:spPr>
            <a:solidFill>
              <a:schemeClr val="accent2"/>
            </a:solidFill>
            <a:ln>
              <a:noFill/>
            </a:ln>
            <a:effectLst/>
          </c:spPr>
          <c:cat>
            <c:strRef>
              <c:f>'800以上机时'!$A$2:$A$62</c:f>
              <c:strCache>
                <c:ptCount val="61"/>
                <c:pt idx="0">
                  <c:v>周芳</c:v>
                </c:pt>
                <c:pt idx="1">
                  <c:v>郝海平</c:v>
                </c:pt>
                <c:pt idx="2">
                  <c:v>庞涛</c:v>
                </c:pt>
                <c:pt idx="3">
                  <c:v>涂家生</c:v>
                </c:pt>
                <c:pt idx="4">
                  <c:v>齐炼文</c:v>
                </c:pt>
                <c:pt idx="5">
                  <c:v>蔡挺</c:v>
                </c:pt>
                <c:pt idx="6">
                  <c:v>徐晓军</c:v>
                </c:pt>
                <c:pt idx="7">
                  <c:v>周建平</c:v>
                </c:pt>
                <c:pt idx="8">
                  <c:v>孙敏捷</c:v>
                </c:pt>
                <c:pt idx="9">
                  <c:v>阿基业</c:v>
                </c:pt>
                <c:pt idx="10">
                  <c:v>David Oupicky</c:v>
                </c:pt>
                <c:pt idx="11">
                  <c:v>莫然</c:v>
                </c:pt>
                <c:pt idx="12">
                  <c:v>邓大伟</c:v>
                </c:pt>
                <c:pt idx="13">
                  <c:v>梁艳</c:v>
                </c:pt>
                <c:pt idx="14">
                  <c:v>钱程根</c:v>
                </c:pt>
                <c:pt idx="15">
                  <c:v>廖红</c:v>
                </c:pt>
                <c:pt idx="16">
                  <c:v>吕慧侠</c:v>
                </c:pt>
                <c:pt idx="17">
                  <c:v>孔令义</c:v>
                </c:pt>
                <c:pt idx="18">
                  <c:v>柳军</c:v>
                </c:pt>
                <c:pt idx="19">
                  <c:v>陈莉</c:v>
                </c:pt>
                <c:pt idx="20">
                  <c:v>霍美蓉</c:v>
                </c:pt>
                <c:pt idx="21">
                  <c:v>李萍</c:v>
                </c:pt>
                <c:pt idx="22">
                  <c:v>郝琨</c:v>
                </c:pt>
                <c:pt idx="23">
                  <c:v>杨勇</c:v>
                </c:pt>
                <c:pt idx="24">
                  <c:v>陈松</c:v>
                </c:pt>
                <c:pt idx="25">
                  <c:v>李会军</c:v>
                </c:pt>
                <c:pt idx="26">
                  <c:v>凯基生物</c:v>
                </c:pt>
                <c:pt idx="27">
                  <c:v>王广基</c:v>
                </c:pt>
                <c:pt idx="28">
                  <c:v>钱海</c:v>
                </c:pt>
                <c:pt idx="29">
                  <c:v>张浩</c:v>
                </c:pt>
                <c:pt idx="30">
                  <c:v>胡容</c:v>
                </c:pt>
                <c:pt idx="31">
                  <c:v>孙宏斌</c:v>
                </c:pt>
                <c:pt idx="32">
                  <c:v>李飞</c:v>
                </c:pt>
                <c:pt idx="33">
                  <c:v>刘鄂湖</c:v>
                </c:pt>
                <c:pt idx="34">
                  <c:v>杨华</c:v>
                </c:pt>
                <c:pt idx="35">
                  <c:v>李运曼</c:v>
                </c:pt>
                <c:pt idx="36">
                  <c:v>张灿</c:v>
                </c:pt>
                <c:pt idx="37">
                  <c:v>颜天华</c:v>
                </c:pt>
                <c:pt idx="38">
                  <c:v>王旻</c:v>
                </c:pt>
                <c:pt idx="39">
                  <c:v>方伟蓉</c:v>
                </c:pt>
                <c:pt idx="40">
                  <c:v>柳晓泉</c:v>
                </c:pt>
                <c:pt idx="41">
                  <c:v>姚静</c:v>
                </c:pt>
                <c:pt idx="42">
                  <c:v>罗晨</c:v>
                </c:pt>
                <c:pt idx="43">
                  <c:v>何伟</c:v>
                </c:pt>
                <c:pt idx="44">
                  <c:v>吴小涛</c:v>
                </c:pt>
                <c:pt idx="45">
                  <c:v>陈依军</c:v>
                </c:pt>
                <c:pt idx="46">
                  <c:v>尹莉芳</c:v>
                </c:pt>
                <c:pt idx="47">
                  <c:v>张娟</c:v>
                </c:pt>
                <c:pt idx="48">
                  <c:v>王鲲</c:v>
                </c:pt>
                <c:pt idx="49">
                  <c:v>张桂龙</c:v>
                </c:pt>
                <c:pt idx="50">
                  <c:v>向华</c:v>
                </c:pt>
                <c:pt idx="51">
                  <c:v>陆续</c:v>
                </c:pt>
                <c:pt idx="52">
                  <c:v>谢媛</c:v>
                </c:pt>
                <c:pt idx="53">
                  <c:v>王鑫</c:v>
                </c:pt>
                <c:pt idx="54">
                  <c:v>南医大</c:v>
                </c:pt>
                <c:pt idx="55">
                  <c:v>刘晓东</c:v>
                </c:pt>
                <c:pt idx="56">
                  <c:v>刘潇璇</c:v>
                </c:pt>
                <c:pt idx="57">
                  <c:v>胡庆华</c:v>
                </c:pt>
                <c:pt idx="58">
                  <c:v>侯庆</c:v>
                </c:pt>
                <c:pt idx="59">
                  <c:v>郭长缨</c:v>
                </c:pt>
                <c:pt idx="60">
                  <c:v>高向东</c:v>
                </c:pt>
              </c:strCache>
            </c:strRef>
          </c:cat>
          <c:val>
            <c:numRef>
              <c:f>'800以上机时'!$B$2:$B$62</c:f>
              <c:numCache>
                <c:formatCode>General</c:formatCode>
                <c:ptCount val="61"/>
                <c:pt idx="0" formatCode="0.0_ ">
                  <c:v>0</c:v>
                </c:pt>
                <c:pt idx="3" formatCode="0.0_ ">
                  <c:v>54</c:v>
                </c:pt>
                <c:pt idx="4" formatCode="0.0_ ">
                  <c:v>36.5</c:v>
                </c:pt>
                <c:pt idx="5" formatCode="0.0_ ">
                  <c:v>25</c:v>
                </c:pt>
                <c:pt idx="6" formatCode="0.0_ ">
                  <c:v>117.5</c:v>
                </c:pt>
                <c:pt idx="7" formatCode="0.0_ ">
                  <c:v>11.5</c:v>
                </c:pt>
                <c:pt idx="11" formatCode="0.0_ ">
                  <c:v>38</c:v>
                </c:pt>
                <c:pt idx="17" formatCode="0.0_ ">
                  <c:v>26.5</c:v>
                </c:pt>
                <c:pt idx="19" formatCode="0.0_ ">
                  <c:v>25.5</c:v>
                </c:pt>
                <c:pt idx="20" formatCode="0.0_ ">
                  <c:v>2</c:v>
                </c:pt>
                <c:pt idx="21" formatCode="0.0_ ">
                  <c:v>123</c:v>
                </c:pt>
                <c:pt idx="25" formatCode="0.0_ ">
                  <c:v>4</c:v>
                </c:pt>
                <c:pt idx="28" formatCode="0.0_ ">
                  <c:v>17.5</c:v>
                </c:pt>
                <c:pt idx="30" formatCode="0.0_ ">
                  <c:v>84</c:v>
                </c:pt>
                <c:pt idx="31" formatCode="0.0_ ">
                  <c:v>78.5</c:v>
                </c:pt>
                <c:pt idx="32" formatCode="0.0_ ">
                  <c:v>54</c:v>
                </c:pt>
                <c:pt idx="33" formatCode="0.0_ ">
                  <c:v>45</c:v>
                </c:pt>
                <c:pt idx="34" formatCode="0.0_ ">
                  <c:v>38.5</c:v>
                </c:pt>
                <c:pt idx="35" formatCode="0.0_ ">
                  <c:v>35</c:v>
                </c:pt>
                <c:pt idx="36" formatCode="0.0_ ">
                  <c:v>32.5</c:v>
                </c:pt>
                <c:pt idx="37" formatCode="0.0_ ">
                  <c:v>25</c:v>
                </c:pt>
                <c:pt idx="38" formatCode="0.0_ ">
                  <c:v>14.5</c:v>
                </c:pt>
                <c:pt idx="39" formatCode="0.0_ ">
                  <c:v>14.5</c:v>
                </c:pt>
                <c:pt idx="40" formatCode="0.0_ ">
                  <c:v>12.5</c:v>
                </c:pt>
                <c:pt idx="41" formatCode="0.0_ ">
                  <c:v>9.5</c:v>
                </c:pt>
                <c:pt idx="42" formatCode="0.0_ ">
                  <c:v>7</c:v>
                </c:pt>
                <c:pt idx="43" formatCode="0.0_ ">
                  <c:v>5.5</c:v>
                </c:pt>
                <c:pt idx="44" formatCode="0.0_ ">
                  <c:v>4</c:v>
                </c:pt>
                <c:pt idx="45" formatCode="0.0_ ">
                  <c:v>3.5</c:v>
                </c:pt>
                <c:pt idx="46" formatCode="0.0_ ">
                  <c:v>3</c:v>
                </c:pt>
                <c:pt idx="47" formatCode="0.0_ ">
                  <c:v>2.5</c:v>
                </c:pt>
                <c:pt idx="48" formatCode="0.0_ ">
                  <c:v>1.5</c:v>
                </c:pt>
                <c:pt idx="49" formatCode="0.0_ ">
                  <c:v>1</c:v>
                </c:pt>
                <c:pt idx="50" formatCode="0.0_ ">
                  <c:v>1</c:v>
                </c:pt>
                <c:pt idx="51" formatCode="0.0_ ">
                  <c:v>1</c:v>
                </c:pt>
              </c:numCache>
            </c:numRef>
          </c:val>
          <c:extLst xmlns:c16r2="http://schemas.microsoft.com/office/drawing/2015/06/chart">
            <c:ext xmlns:c16="http://schemas.microsoft.com/office/drawing/2014/chart" uri="{C3380CC4-5D6E-409C-BE32-E72D297353CC}">
              <c16:uniqueId val="{00000001-2F2F-4E95-9F5A-50439B095C20}"/>
            </c:ext>
          </c:extLst>
        </c:ser>
        <c:gapWidth val="219"/>
        <c:overlap val="-27"/>
        <c:axId val="91183744"/>
        <c:axId val="91198208"/>
      </c:barChart>
      <c:catAx>
        <c:axId val="91183744"/>
        <c:scaling>
          <c:orientation val="minMax"/>
        </c:scaling>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000" b="1" dirty="0"/>
                  <a:t>800</a:t>
                </a:r>
                <a:r>
                  <a:rPr lang="zh-CN" sz="1000" b="1" dirty="0"/>
                  <a:t>小时以上机时设备开放情况</a:t>
                </a:r>
              </a:p>
            </c:rich>
          </c:tx>
          <c:layout>
            <c:manualLayout>
              <c:xMode val="edge"/>
              <c:yMode val="edge"/>
              <c:x val="0.40280666666666692"/>
              <c:y val="0.72133222222222226"/>
            </c:manualLayout>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5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crossAx val="91198208"/>
        <c:crosses val="autoZero"/>
        <c:auto val="1"/>
        <c:lblAlgn val="ctr"/>
        <c:lblOffset val="100"/>
      </c:catAx>
      <c:valAx>
        <c:axId val="9119820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zh-CN" sz="600"/>
                  <a:t>机时数（小时）</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crossAx val="91183744"/>
        <c:crosses val="autoZero"/>
        <c:crossBetween val="between"/>
      </c:valAx>
      <c:spPr>
        <a:noFill/>
        <a:ln>
          <a:noFill/>
        </a:ln>
        <a:effectLst/>
      </c:spPr>
    </c:plotArea>
    <c:legend>
      <c:legendPos val="b"/>
      <c:layout>
        <c:manualLayout>
          <c:xMode val="edge"/>
          <c:yMode val="edge"/>
          <c:x val="0.7742555175028869"/>
          <c:y val="0.11437717013888889"/>
          <c:w val="0.21274741887905618"/>
          <c:h val="8.6360677083333337E-2"/>
        </c:manualLayout>
      </c:layout>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latin typeface="Times New Roman" panose="02020603050405020304" pitchFamily="18" charset="0"/>
          <a:cs typeface="Times New Roman" panose="02020603050405020304" pitchFamily="18" charset="0"/>
        </a:defRPr>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0.15949124070074408"/>
          <c:y val="8.5124677558039652E-2"/>
          <c:w val="0.80907127429805636"/>
          <c:h val="0.58873602751504661"/>
        </c:manualLayout>
      </c:layout>
      <c:barChart>
        <c:barDir val="col"/>
        <c:grouping val="clustered"/>
        <c:ser>
          <c:idx val="0"/>
          <c:order val="0"/>
          <c:tx>
            <c:strRef>
              <c:f>[工作簿1]Sheet1!$D$1</c:f>
              <c:strCache>
                <c:ptCount val="1"/>
                <c:pt idx="0">
                  <c:v>机时</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lang="zh-CN" sz="800" b="0" i="0" u="none" strike="noStrike" kern="1200" baseline="0">
                    <a:solidFill>
                      <a:schemeClr val="tx1">
                        <a:lumMod val="75000"/>
                        <a:lumOff val="25000"/>
                      </a:schemeClr>
                    </a:solidFill>
                    <a:latin typeface="+mn-lt"/>
                    <a:ea typeface="+mn-ea"/>
                    <a:cs typeface="+mn-cs"/>
                  </a:defRPr>
                </a:pPr>
                <a:endParaRPr lang="zh-CN"/>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[工作簿1]Sheet1!$C$2:$C$12</c:f>
              <c:strCache>
                <c:ptCount val="11"/>
                <c:pt idx="0">
                  <c:v>孙敏捷</c:v>
                </c:pt>
                <c:pt idx="1">
                  <c:v>丁炀</c:v>
                </c:pt>
                <c:pt idx="2">
                  <c:v>苏志桂</c:v>
                </c:pt>
                <c:pt idx="3">
                  <c:v>姚静</c:v>
                </c:pt>
                <c:pt idx="4">
                  <c:v>邓大伟</c:v>
                </c:pt>
                <c:pt idx="5">
                  <c:v>孙晓莲</c:v>
                </c:pt>
                <c:pt idx="6">
                  <c:v>柳文媛</c:v>
                </c:pt>
                <c:pt idx="7">
                  <c:v>周芳</c:v>
                </c:pt>
                <c:pt idx="8">
                  <c:v>涂家生</c:v>
                </c:pt>
                <c:pt idx="9">
                  <c:v>田蒋</c:v>
                </c:pt>
                <c:pt idx="10">
                  <c:v>钱程根</c:v>
                </c:pt>
              </c:strCache>
            </c:strRef>
          </c:cat>
          <c:val>
            <c:numRef>
              <c:f>[工作簿1]Sheet1!$D$2:$D$12</c:f>
              <c:numCache>
                <c:formatCode>General</c:formatCode>
                <c:ptCount val="11"/>
                <c:pt idx="0">
                  <c:v>72</c:v>
                </c:pt>
                <c:pt idx="1">
                  <c:v>43</c:v>
                </c:pt>
                <c:pt idx="2">
                  <c:v>19</c:v>
                </c:pt>
                <c:pt idx="3">
                  <c:v>18</c:v>
                </c:pt>
                <c:pt idx="4">
                  <c:v>12</c:v>
                </c:pt>
                <c:pt idx="5">
                  <c:v>11</c:v>
                </c:pt>
                <c:pt idx="6">
                  <c:v>8</c:v>
                </c:pt>
                <c:pt idx="7">
                  <c:v>8</c:v>
                </c:pt>
                <c:pt idx="8">
                  <c:v>6</c:v>
                </c:pt>
                <c:pt idx="9">
                  <c:v>4</c:v>
                </c:pt>
                <c:pt idx="10">
                  <c:v>4</c:v>
                </c:pt>
              </c:numCache>
            </c:numRef>
          </c:val>
          <c:extLst xmlns:c16r2="http://schemas.microsoft.com/office/drawing/2015/06/chart">
            <c:ext xmlns:c16="http://schemas.microsoft.com/office/drawing/2014/chart" uri="{C3380CC4-5D6E-409C-BE32-E72D297353CC}">
              <c16:uniqueId val="{00000000-9175-41BA-B94A-B134238A9400}"/>
            </c:ext>
          </c:extLst>
        </c:ser>
        <c:dLbls>
          <c:showVal val="1"/>
        </c:dLbls>
        <c:axId val="91280896"/>
        <c:axId val="91282432"/>
      </c:barChart>
      <c:catAx>
        <c:axId val="91280896"/>
        <c:scaling>
          <c:orientation val="minMax"/>
        </c:scaling>
        <c:axPos val="b"/>
        <c:numFmt formatCode="General" sourceLinked="0"/>
        <c:majorTickMark val="in"/>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lang="zh-CN" sz="800" b="1" i="0" u="none" strike="noStrike" kern="1200" baseline="0">
                <a:solidFill>
                  <a:schemeClr val="tx1">
                    <a:lumMod val="65000"/>
                    <a:lumOff val="35000"/>
                  </a:schemeClr>
                </a:solidFill>
                <a:latin typeface="+mn-lt"/>
                <a:ea typeface="+mn-ea"/>
                <a:cs typeface="+mn-cs"/>
              </a:defRPr>
            </a:pPr>
            <a:endParaRPr lang="zh-CN"/>
          </a:p>
        </c:txPr>
        <c:crossAx val="91282432"/>
        <c:crosses val="autoZero"/>
        <c:lblAlgn val="ctr"/>
        <c:lblOffset val="100"/>
      </c:catAx>
      <c:valAx>
        <c:axId val="91282432"/>
        <c:scaling>
          <c:orientation val="minMax"/>
        </c:scaling>
        <c:axPos val="l"/>
        <c:title>
          <c:tx>
            <c:rich>
              <a:bodyPr rot="-54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r>
                  <a:rPr lang="zh-CN"/>
                  <a:t>机时</a:t>
                </a:r>
                <a:r>
                  <a:rPr lang="en-US"/>
                  <a:t>/h</a:t>
                </a:r>
              </a:p>
            </c:rich>
          </c:tx>
          <c:layout/>
          <c:spPr>
            <a:noFill/>
            <a:ln>
              <a:noFill/>
            </a:ln>
            <a:effectLst/>
          </c:spPr>
        </c:title>
        <c:numFmt formatCode="General" sourceLinked="1"/>
        <c:majorTickMark val="in"/>
        <c:tickLblPos val="nextTo"/>
        <c:spPr>
          <a:solidFill>
            <a:schemeClr val="bg1"/>
          </a:solidFill>
          <a:ln w="12700" cmpd="sng">
            <a:solidFill>
              <a:schemeClr val="bg1">
                <a:lumMod val="85000"/>
              </a:schemeClr>
            </a:solidFill>
            <a:prstDash val="solid"/>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endParaRPr lang="zh-CN"/>
          </a:p>
        </c:txPr>
        <c:crossAx val="91280896"/>
        <c:crosses val="autoZero"/>
        <c:crossBetween val="between"/>
      </c:valAx>
      <c:spPr>
        <a:solidFill>
          <a:schemeClr val="bg1"/>
        </a:solidFill>
        <a:ln>
          <a:noFill/>
        </a:ln>
        <a:effectLst/>
      </c:spPr>
    </c:plotArea>
    <c:plotVisOnly val="1"/>
    <c:dispBlanksAs val="gap"/>
  </c:chart>
  <c:spPr>
    <a:solidFill>
      <a:schemeClr val="bg1"/>
    </a:solidFill>
    <a:ln w="9525" cap="flat" cmpd="sng" algn="ctr">
      <a:noFill/>
      <a:round/>
    </a:ln>
    <a:effectLst/>
  </c:spPr>
  <c:txPr>
    <a:bodyPr/>
    <a:lstStyle/>
    <a:p>
      <a:pPr>
        <a:defRPr lang="zh-CN" sz="800"/>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0.16903966817076899"/>
          <c:y val="6.0873400970445531E-2"/>
          <c:w val="0.81309881971765796"/>
          <c:h val="0.6120294244915625"/>
        </c:manualLayout>
      </c:layout>
      <c:barChart>
        <c:barDir val="col"/>
        <c:grouping val="clustered"/>
        <c:ser>
          <c:idx val="0"/>
          <c:order val="0"/>
          <c:tx>
            <c:strRef>
              <c:f>[工作簿1]Sheet1!$F$1</c:f>
              <c:strCache>
                <c:ptCount val="1"/>
                <c:pt idx="0">
                  <c:v>机时</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lang="zh-CN" sz="800" b="0" i="0" u="none" strike="noStrike" kern="1200" baseline="0">
                    <a:solidFill>
                      <a:schemeClr val="tx1">
                        <a:lumMod val="75000"/>
                        <a:lumOff val="25000"/>
                      </a:schemeClr>
                    </a:solidFill>
                    <a:latin typeface="+mn-lt"/>
                    <a:ea typeface="+mn-ea"/>
                    <a:cs typeface="+mn-cs"/>
                  </a:defRPr>
                </a:pPr>
                <a:endParaRPr lang="zh-CN"/>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[工作簿1]Sheet1!$E$2:$E$9</c:f>
              <c:strCache>
                <c:ptCount val="8"/>
                <c:pt idx="0">
                  <c:v>齐炼文</c:v>
                </c:pt>
                <c:pt idx="1">
                  <c:v>李萍</c:v>
                </c:pt>
                <c:pt idx="2">
                  <c:v>彭娟娟</c:v>
                </c:pt>
                <c:pt idx="3">
                  <c:v>张尊建</c:v>
                </c:pt>
                <c:pt idx="4">
                  <c:v>杨华</c:v>
                </c:pt>
                <c:pt idx="5">
                  <c:v>冯锋</c:v>
                </c:pt>
                <c:pt idx="6">
                  <c:v>曹征宇</c:v>
                </c:pt>
                <c:pt idx="7">
                  <c:v>李彬</c:v>
                </c:pt>
              </c:strCache>
            </c:strRef>
          </c:cat>
          <c:val>
            <c:numRef>
              <c:f>[工作簿1]Sheet1!$F$2:$F$9</c:f>
              <c:numCache>
                <c:formatCode>General</c:formatCode>
                <c:ptCount val="8"/>
                <c:pt idx="0">
                  <c:v>48</c:v>
                </c:pt>
                <c:pt idx="1">
                  <c:v>27</c:v>
                </c:pt>
                <c:pt idx="2">
                  <c:v>21</c:v>
                </c:pt>
                <c:pt idx="3">
                  <c:v>14</c:v>
                </c:pt>
                <c:pt idx="4">
                  <c:v>9</c:v>
                </c:pt>
                <c:pt idx="5">
                  <c:v>8</c:v>
                </c:pt>
                <c:pt idx="6">
                  <c:v>8</c:v>
                </c:pt>
                <c:pt idx="7">
                  <c:v>6</c:v>
                </c:pt>
              </c:numCache>
            </c:numRef>
          </c:val>
          <c:extLst xmlns:c16r2="http://schemas.microsoft.com/office/drawing/2015/06/chart">
            <c:ext xmlns:c16="http://schemas.microsoft.com/office/drawing/2014/chart" uri="{C3380CC4-5D6E-409C-BE32-E72D297353CC}">
              <c16:uniqueId val="{00000000-7268-49D4-B122-DD40E5724829}"/>
            </c:ext>
          </c:extLst>
        </c:ser>
        <c:dLbls>
          <c:showVal val="1"/>
        </c:dLbls>
        <c:axId val="91687552"/>
        <c:axId val="91693440"/>
      </c:barChart>
      <c:catAx>
        <c:axId val="91687552"/>
        <c:scaling>
          <c:orientation val="minMax"/>
        </c:scaling>
        <c:axPos val="b"/>
        <c:numFmt formatCode="General" sourceLinked="0"/>
        <c:majorTickMark val="in"/>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lang="zh-CN" sz="800" b="1" i="0" u="none" strike="noStrike" kern="1200" baseline="0">
                <a:solidFill>
                  <a:schemeClr val="tx1">
                    <a:lumMod val="65000"/>
                    <a:lumOff val="35000"/>
                  </a:schemeClr>
                </a:solidFill>
                <a:latin typeface="+mn-lt"/>
                <a:ea typeface="+mn-ea"/>
                <a:cs typeface="+mn-cs"/>
              </a:defRPr>
            </a:pPr>
            <a:endParaRPr lang="zh-CN"/>
          </a:p>
        </c:txPr>
        <c:crossAx val="91693440"/>
        <c:crosses val="autoZero"/>
        <c:auto val="1"/>
        <c:lblAlgn val="ctr"/>
        <c:lblOffset val="100"/>
      </c:catAx>
      <c:valAx>
        <c:axId val="91693440"/>
        <c:scaling>
          <c:orientation val="minMax"/>
        </c:scaling>
        <c:axPos val="l"/>
        <c:numFmt formatCode="General" sourceLinked="1"/>
        <c:majorTickMark val="in"/>
        <c:tickLblPos val="nextTo"/>
        <c:spPr>
          <a:noFill/>
          <a:ln>
            <a:solidFill>
              <a:schemeClr val="bg1">
                <a:lumMod val="85000"/>
              </a:schemeClr>
            </a:solidFill>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endParaRPr lang="zh-CN"/>
          </a:p>
        </c:txPr>
        <c:crossAx val="91687552"/>
        <c:crosses val="autoZero"/>
        <c:crossBetween val="between"/>
      </c:valAx>
      <c:spPr>
        <a:noFill/>
        <a:ln>
          <a:noFill/>
        </a:ln>
        <a:effectLst/>
      </c:spPr>
    </c:plotArea>
    <c:plotVisOnly val="1"/>
    <c:dispBlanksAs val="gap"/>
  </c:chart>
  <c:spPr>
    <a:noFill/>
    <a:ln w="9525" cap="flat" cmpd="sng" algn="ctr">
      <a:noFill/>
      <a:round/>
    </a:ln>
    <a:effectLst/>
  </c:spPr>
  <c:txPr>
    <a:bodyPr/>
    <a:lstStyle/>
    <a:p>
      <a:pPr>
        <a:defRPr lang="zh-CN" sz="800"/>
      </a:pPr>
      <a:endParaRPr lang="zh-CN"/>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0.18792450562000371"/>
          <c:y val="6.8764044943820282E-2"/>
          <c:w val="0.73545048223947362"/>
          <c:h val="0.61249438202247231"/>
        </c:manualLayout>
      </c:layout>
      <c:barChart>
        <c:barDir val="col"/>
        <c:grouping val="clustered"/>
        <c:ser>
          <c:idx val="0"/>
          <c:order val="0"/>
          <c:tx>
            <c:strRef>
              <c:f>[工作簿1]Sheet1!$F$1</c:f>
              <c:strCache>
                <c:ptCount val="1"/>
                <c:pt idx="0">
                  <c:v>机时</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lang="zh-CN" sz="800" b="0" i="0" u="none" strike="noStrike" kern="1200" baseline="0">
                    <a:solidFill>
                      <a:schemeClr val="tx1">
                        <a:lumMod val="75000"/>
                        <a:lumOff val="25000"/>
                      </a:schemeClr>
                    </a:solidFill>
                    <a:latin typeface="+mn-lt"/>
                    <a:ea typeface="+mn-ea"/>
                    <a:cs typeface="+mn-cs"/>
                  </a:defRPr>
                </a:pPr>
                <a:endParaRPr lang="zh-CN"/>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[工作簿1]Sheet1!$E$2:$E$6</c:f>
              <c:strCache>
                <c:ptCount val="5"/>
                <c:pt idx="0">
                  <c:v>孔毅</c:v>
                </c:pt>
                <c:pt idx="1">
                  <c:v>李萍</c:v>
                </c:pt>
                <c:pt idx="2">
                  <c:v>杨华</c:v>
                </c:pt>
                <c:pt idx="3">
                  <c:v>涂家生</c:v>
                </c:pt>
                <c:pt idx="4">
                  <c:v>庞涛</c:v>
                </c:pt>
              </c:strCache>
            </c:strRef>
          </c:cat>
          <c:val>
            <c:numRef>
              <c:f>[工作簿1]Sheet1!$F$2:$F$6</c:f>
              <c:numCache>
                <c:formatCode>General</c:formatCode>
                <c:ptCount val="5"/>
                <c:pt idx="0">
                  <c:v>380</c:v>
                </c:pt>
                <c:pt idx="1">
                  <c:v>70</c:v>
                </c:pt>
                <c:pt idx="2">
                  <c:v>47</c:v>
                </c:pt>
                <c:pt idx="3">
                  <c:v>26</c:v>
                </c:pt>
                <c:pt idx="4">
                  <c:v>9</c:v>
                </c:pt>
              </c:numCache>
            </c:numRef>
          </c:val>
          <c:extLst xmlns:c16r2="http://schemas.microsoft.com/office/drawing/2015/06/chart">
            <c:ext xmlns:c16="http://schemas.microsoft.com/office/drawing/2014/chart" uri="{C3380CC4-5D6E-409C-BE32-E72D297353CC}">
              <c16:uniqueId val="{00000000-DF18-4EF6-A56E-73B7448F8D7F}"/>
            </c:ext>
          </c:extLst>
        </c:ser>
        <c:dLbls>
          <c:showVal val="1"/>
        </c:dLbls>
        <c:axId val="91704704"/>
        <c:axId val="91722880"/>
      </c:barChart>
      <c:catAx>
        <c:axId val="91704704"/>
        <c:scaling>
          <c:orientation val="minMax"/>
        </c:scaling>
        <c:axPos val="b"/>
        <c:numFmt formatCode="General" sourceLinked="0"/>
        <c:majorTickMark val="in"/>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lang="zh-CN" sz="800" b="1" i="0" u="none" strike="noStrike" kern="1200" baseline="0">
                <a:solidFill>
                  <a:schemeClr val="tx1">
                    <a:lumMod val="65000"/>
                    <a:lumOff val="35000"/>
                  </a:schemeClr>
                </a:solidFill>
                <a:latin typeface="+mn-lt"/>
                <a:ea typeface="+mn-ea"/>
                <a:cs typeface="+mn-cs"/>
              </a:defRPr>
            </a:pPr>
            <a:endParaRPr lang="zh-CN"/>
          </a:p>
        </c:txPr>
        <c:crossAx val="91722880"/>
        <c:crosses val="autoZero"/>
        <c:auto val="1"/>
        <c:lblAlgn val="ctr"/>
        <c:lblOffset val="100"/>
      </c:catAx>
      <c:valAx>
        <c:axId val="91722880"/>
        <c:scaling>
          <c:orientation val="minMax"/>
        </c:scaling>
        <c:axPos val="l"/>
        <c:numFmt formatCode="General" sourceLinked="1"/>
        <c:majorTickMark val="in"/>
        <c:tickLblPos val="nextTo"/>
        <c:spPr>
          <a:noFill/>
          <a:ln>
            <a:solidFill>
              <a:schemeClr val="bg1">
                <a:lumMod val="85000"/>
              </a:schemeClr>
            </a:solidFill>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endParaRPr lang="zh-CN"/>
          </a:p>
        </c:txPr>
        <c:crossAx val="91704704"/>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rot="-2700000"/>
    <a:lstStyle/>
    <a:p>
      <a:pPr>
        <a:defRPr lang="zh-CN" sz="800"/>
      </a:pPr>
      <a:endParaRPr lang="zh-CN"/>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barChart>
        <c:barDir val="col"/>
        <c:grouping val="stacked"/>
        <c:ser>
          <c:idx val="0"/>
          <c:order val="0"/>
          <c:tx>
            <c:strRef>
              <c:f>Sheet2!$B$1</c:f>
              <c:strCache>
                <c:ptCount val="1"/>
                <c:pt idx="0">
                  <c:v>材料费</c:v>
                </c:pt>
              </c:strCache>
            </c:strRef>
          </c:tx>
          <c:spPr>
            <a:solidFill>
              <a:schemeClr val="accent1"/>
            </a:solidFill>
            <a:ln>
              <a:noFill/>
            </a:ln>
            <a:effectLst/>
          </c:spPr>
          <c:cat>
            <c:strRef>
              <c:f>Sheet2!$A$2:$A$21</c:f>
              <c:strCache>
                <c:ptCount val="20"/>
                <c:pt idx="0">
                  <c:v>曹征宇</c:v>
                </c:pt>
                <c:pt idx="1">
                  <c:v>邓大伟</c:v>
                </c:pt>
                <c:pt idx="2">
                  <c:v>丁炀</c:v>
                </c:pt>
                <c:pt idx="3">
                  <c:v>冯锋</c:v>
                </c:pt>
                <c:pt idx="4">
                  <c:v>李彬</c:v>
                </c:pt>
                <c:pt idx="5">
                  <c:v>李萍</c:v>
                </c:pt>
                <c:pt idx="6">
                  <c:v>柳文媛</c:v>
                </c:pt>
                <c:pt idx="7">
                  <c:v>莫然</c:v>
                </c:pt>
                <c:pt idx="8">
                  <c:v>彭娟娟</c:v>
                </c:pt>
                <c:pt idx="9">
                  <c:v>齐炼文</c:v>
                </c:pt>
                <c:pt idx="10">
                  <c:v>苏志桂</c:v>
                </c:pt>
                <c:pt idx="11">
                  <c:v>孙敏捷</c:v>
                </c:pt>
                <c:pt idx="12">
                  <c:v>孙晓莲</c:v>
                </c:pt>
                <c:pt idx="13">
                  <c:v>田蒋</c:v>
                </c:pt>
                <c:pt idx="14">
                  <c:v>涂家生</c:v>
                </c:pt>
                <c:pt idx="15">
                  <c:v>杨华</c:v>
                </c:pt>
                <c:pt idx="16">
                  <c:v>姚静</c:v>
                </c:pt>
                <c:pt idx="17">
                  <c:v>张尊建</c:v>
                </c:pt>
                <c:pt idx="18">
                  <c:v>周芳</c:v>
                </c:pt>
                <c:pt idx="19">
                  <c:v>周晓辉</c:v>
                </c:pt>
              </c:strCache>
            </c:strRef>
          </c:cat>
          <c:val>
            <c:numRef>
              <c:f>Sheet2!$B$2:$B$21</c:f>
              <c:numCache>
                <c:formatCode>General</c:formatCode>
                <c:ptCount val="20"/>
                <c:pt idx="0">
                  <c:v>150</c:v>
                </c:pt>
                <c:pt idx="1">
                  <c:v>50</c:v>
                </c:pt>
                <c:pt idx="2">
                  <c:v>718</c:v>
                </c:pt>
                <c:pt idx="3">
                  <c:v>0</c:v>
                </c:pt>
                <c:pt idx="4">
                  <c:v>0</c:v>
                </c:pt>
                <c:pt idx="5">
                  <c:v>750</c:v>
                </c:pt>
                <c:pt idx="6">
                  <c:v>300</c:v>
                </c:pt>
                <c:pt idx="7">
                  <c:v>0</c:v>
                </c:pt>
                <c:pt idx="8">
                  <c:v>0</c:v>
                </c:pt>
                <c:pt idx="9">
                  <c:v>300</c:v>
                </c:pt>
                <c:pt idx="10">
                  <c:v>100</c:v>
                </c:pt>
                <c:pt idx="11">
                  <c:v>658</c:v>
                </c:pt>
                <c:pt idx="12">
                  <c:v>168</c:v>
                </c:pt>
                <c:pt idx="13">
                  <c:v>50</c:v>
                </c:pt>
                <c:pt idx="14">
                  <c:v>550</c:v>
                </c:pt>
                <c:pt idx="15">
                  <c:v>0</c:v>
                </c:pt>
                <c:pt idx="16">
                  <c:v>558</c:v>
                </c:pt>
                <c:pt idx="17">
                  <c:v>200</c:v>
                </c:pt>
                <c:pt idx="18">
                  <c:v>958</c:v>
                </c:pt>
                <c:pt idx="19">
                  <c:v>0</c:v>
                </c:pt>
              </c:numCache>
            </c:numRef>
          </c:val>
          <c:extLst xmlns:c16r2="http://schemas.microsoft.com/office/drawing/2015/06/chart">
            <c:ext xmlns:c16="http://schemas.microsoft.com/office/drawing/2014/chart" uri="{C3380CC4-5D6E-409C-BE32-E72D297353CC}">
              <c16:uniqueId val="{00000000-2C4C-435D-B386-502645547615}"/>
            </c:ext>
          </c:extLst>
        </c:ser>
        <c:ser>
          <c:idx val="1"/>
          <c:order val="1"/>
          <c:tx>
            <c:strRef>
              <c:f>Sheet2!$C$1</c:f>
              <c:strCache>
                <c:ptCount val="1"/>
                <c:pt idx="0">
                  <c:v>实际收费</c:v>
                </c:pt>
              </c:strCache>
            </c:strRef>
          </c:tx>
          <c:spPr>
            <a:solidFill>
              <a:schemeClr val="accent2"/>
            </a:solidFill>
            <a:ln>
              <a:noFill/>
            </a:ln>
            <a:effectLst/>
          </c:spPr>
          <c:cat>
            <c:strRef>
              <c:f>Sheet2!$A$2:$A$21</c:f>
              <c:strCache>
                <c:ptCount val="20"/>
                <c:pt idx="0">
                  <c:v>曹征宇</c:v>
                </c:pt>
                <c:pt idx="1">
                  <c:v>邓大伟</c:v>
                </c:pt>
                <c:pt idx="2">
                  <c:v>丁炀</c:v>
                </c:pt>
                <c:pt idx="3">
                  <c:v>冯锋</c:v>
                </c:pt>
                <c:pt idx="4">
                  <c:v>李彬</c:v>
                </c:pt>
                <c:pt idx="5">
                  <c:v>李萍</c:v>
                </c:pt>
                <c:pt idx="6">
                  <c:v>柳文媛</c:v>
                </c:pt>
                <c:pt idx="7">
                  <c:v>莫然</c:v>
                </c:pt>
                <c:pt idx="8">
                  <c:v>彭娟娟</c:v>
                </c:pt>
                <c:pt idx="9">
                  <c:v>齐炼文</c:v>
                </c:pt>
                <c:pt idx="10">
                  <c:v>苏志桂</c:v>
                </c:pt>
                <c:pt idx="11">
                  <c:v>孙敏捷</c:v>
                </c:pt>
                <c:pt idx="12">
                  <c:v>孙晓莲</c:v>
                </c:pt>
                <c:pt idx="13">
                  <c:v>田蒋</c:v>
                </c:pt>
                <c:pt idx="14">
                  <c:v>涂家生</c:v>
                </c:pt>
                <c:pt idx="15">
                  <c:v>杨华</c:v>
                </c:pt>
                <c:pt idx="16">
                  <c:v>姚静</c:v>
                </c:pt>
                <c:pt idx="17">
                  <c:v>张尊建</c:v>
                </c:pt>
                <c:pt idx="18">
                  <c:v>周芳</c:v>
                </c:pt>
                <c:pt idx="19">
                  <c:v>周晓辉</c:v>
                </c:pt>
              </c:strCache>
            </c:strRef>
          </c:cat>
          <c:val>
            <c:numRef>
              <c:f>Sheet2!$C$2:$C$21</c:f>
              <c:numCache>
                <c:formatCode>General</c:formatCode>
                <c:ptCount val="20"/>
                <c:pt idx="0">
                  <c:v>650</c:v>
                </c:pt>
                <c:pt idx="1">
                  <c:v>450</c:v>
                </c:pt>
                <c:pt idx="2">
                  <c:v>6718</c:v>
                </c:pt>
                <c:pt idx="3">
                  <c:v>2400</c:v>
                </c:pt>
                <c:pt idx="4">
                  <c:v>750</c:v>
                </c:pt>
                <c:pt idx="5">
                  <c:v>1800</c:v>
                </c:pt>
                <c:pt idx="6">
                  <c:v>2700</c:v>
                </c:pt>
                <c:pt idx="7">
                  <c:v>150</c:v>
                </c:pt>
                <c:pt idx="8">
                  <c:v>600</c:v>
                </c:pt>
                <c:pt idx="9">
                  <c:v>3950</c:v>
                </c:pt>
                <c:pt idx="10">
                  <c:v>4500</c:v>
                </c:pt>
                <c:pt idx="11">
                  <c:v>6658</c:v>
                </c:pt>
                <c:pt idx="12">
                  <c:v>2168</c:v>
                </c:pt>
                <c:pt idx="13">
                  <c:v>450</c:v>
                </c:pt>
                <c:pt idx="14">
                  <c:v>2900</c:v>
                </c:pt>
                <c:pt idx="15">
                  <c:v>1450</c:v>
                </c:pt>
                <c:pt idx="16">
                  <c:v>4958</c:v>
                </c:pt>
                <c:pt idx="17">
                  <c:v>1450</c:v>
                </c:pt>
                <c:pt idx="18">
                  <c:v>1408</c:v>
                </c:pt>
                <c:pt idx="19">
                  <c:v>50</c:v>
                </c:pt>
              </c:numCache>
            </c:numRef>
          </c:val>
          <c:extLst xmlns:c16r2="http://schemas.microsoft.com/office/drawing/2015/06/chart">
            <c:ext xmlns:c16="http://schemas.microsoft.com/office/drawing/2014/chart" uri="{C3380CC4-5D6E-409C-BE32-E72D297353CC}">
              <c16:uniqueId val="{00000001-2C4C-435D-B386-502645547615}"/>
            </c:ext>
          </c:extLst>
        </c:ser>
        <c:overlap val="100"/>
        <c:axId val="91747072"/>
        <c:axId val="91748608"/>
      </c:barChart>
      <c:catAx>
        <c:axId val="917470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zh-CN"/>
          </a:p>
        </c:txPr>
        <c:crossAx val="91748608"/>
        <c:crosses val="autoZero"/>
        <c:auto val="1"/>
        <c:lblAlgn val="ctr"/>
        <c:lblOffset val="100"/>
      </c:catAx>
      <c:valAx>
        <c:axId val="91748608"/>
        <c:scaling>
          <c:orientation val="minMax"/>
        </c:scaling>
        <c:axPos val="l"/>
        <c:majorGridlines>
          <c:spPr>
            <a:ln w="9525" cap="flat" cmpd="sng" algn="ctr">
              <a:solidFill>
                <a:schemeClr val="tx1">
                  <a:lumMod val="15000"/>
                  <a:lumOff val="85000"/>
                </a:schemeClr>
              </a:solidFill>
              <a:round/>
            </a:ln>
            <a:effectLst/>
          </c:spPr>
        </c:majorGridlines>
        <c:title>
          <c:tx>
            <c:rich>
              <a:bodyPr/>
              <a:lstStyle/>
              <a:p>
                <a:pPr>
                  <a:defRPr/>
                </a:pPr>
                <a:r>
                  <a:rPr lang="zh-CN"/>
                  <a:t>机时费/元</a:t>
                </a:r>
              </a:p>
            </c:rich>
          </c:tx>
          <c:layout/>
          <c:spPr>
            <a:noFill/>
            <a:ln>
              <a:noFill/>
            </a:ln>
            <a:effectLst/>
          </c:spPr>
        </c:title>
        <c:numFmt formatCode="General" sourceLinked="1"/>
        <c:majorTickMark val="none"/>
        <c:tickLblPos val="nextTo"/>
        <c:spPr>
          <a:noFill/>
          <a:ln>
            <a:noFill/>
          </a:ln>
          <a:effectLst/>
        </c:spPr>
        <c:txPr>
          <a:bodyPr rot="0" vert="horz"/>
          <a:lstStyle/>
          <a:p>
            <a:pPr>
              <a:defRPr/>
            </a:pPr>
            <a:endParaRPr lang="zh-CN"/>
          </a:p>
        </c:txPr>
        <c:crossAx val="91747072"/>
        <c:crosses val="autoZero"/>
        <c:crossBetween val="between"/>
      </c:valAx>
      <c:spPr>
        <a:noFill/>
        <a:ln>
          <a:noFill/>
        </a:ln>
        <a:effectLst/>
      </c:spPr>
    </c:plotArea>
    <c:legend>
      <c:legendPos val="b"/>
      <c:layout>
        <c:manualLayout>
          <c:xMode val="edge"/>
          <c:yMode val="edge"/>
          <c:x val="0.7022800996029338"/>
          <c:y val="8.9265000000000067E-2"/>
          <c:w val="0.25854754805093971"/>
          <c:h val="7.4074371762360799E-2"/>
        </c:manualLayout>
      </c:layout>
      <c:spPr>
        <a:noFill/>
        <a:ln>
          <a:noFill/>
        </a:ln>
        <a:effectLst/>
      </c:spPr>
    </c:legend>
    <c:plotVisOnly val="1"/>
    <c:dispBlanksAs val="gap"/>
  </c:chart>
  <c:spPr>
    <a:solidFill>
      <a:schemeClr val="bg1"/>
    </a:solidFill>
    <a:ln w="9525" cap="flat" cmpd="sng" algn="ctr">
      <a:noFill/>
      <a:round/>
    </a:ln>
    <a:effectLst/>
  </c:spPr>
  <c:txPr>
    <a:bodyPr/>
    <a:lstStyle/>
    <a:p>
      <a:pPr>
        <a:defRPr sz="1000" b="0" i="0" u="none" strike="noStrike" baseline="0">
          <a:solidFill>
            <a:srgbClr val="000000"/>
          </a:solidFill>
          <a:latin typeface="Times New Roman" panose="02020603050405020304" pitchFamily="18" charset="0"/>
          <a:ea typeface="宋体"/>
          <a:cs typeface="Times New Roman" panose="02020603050405020304" pitchFamily="18" charset="0"/>
        </a:defRPr>
      </a:pPr>
      <a:endParaRPr lang="zh-CN"/>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zh-CN"/>
  <c:chart>
    <c:title>
      <c:tx>
        <c:rich>
          <a:bodyPr rot="0" spcFirstLastPara="1" vertOverflow="ellipsis" vert="horz" wrap="square" anchor="ctr" anchorCtr="1"/>
          <a:lstStyle/>
          <a:p>
            <a:pPr>
              <a:defRPr lang="zh-CN" sz="1200" b="1" i="0" u="none" strike="noStrike" kern="1200" spc="0" baseline="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defRPr>
            </a:pPr>
            <a:r>
              <a:rPr lang="en-US"/>
              <a:t>Biacore T200</a:t>
            </a:r>
            <a:r>
              <a:rPr lang="zh-CN"/>
              <a:t>试运行期间机时</a:t>
            </a:r>
          </a:p>
        </c:rich>
      </c:tx>
      <c:layout>
        <c:manualLayout>
          <c:xMode val="edge"/>
          <c:yMode val="edge"/>
          <c:x val="0.32468502099860036"/>
          <c:y val="8.9309167323351715E-2"/>
        </c:manualLayout>
      </c:layout>
      <c:spPr>
        <a:noFill/>
        <a:ln>
          <a:noFill/>
        </a:ln>
        <a:effectLst/>
      </c:spPr>
    </c:title>
    <c:plotArea>
      <c:layout/>
      <c:barChart>
        <c:barDir val="col"/>
        <c:grouping val="clustered"/>
        <c:ser>
          <c:idx val="0"/>
          <c:order val="0"/>
          <c:spPr>
            <a:solidFill>
              <a:schemeClr val="accent2"/>
            </a:solidFill>
            <a:ln>
              <a:noFill/>
            </a:ln>
            <a:effectLst/>
          </c:spPr>
          <c:dLbls>
            <c:spPr>
              <a:noFill/>
              <a:ln>
                <a:noFill/>
              </a:ln>
              <a:effectLst/>
            </c:spPr>
            <c:txPr>
              <a:bodyPr rot="0" spcFirstLastPara="1" vertOverflow="ellipsis" vert="horz" wrap="square" anchor="ctr" anchorCtr="1"/>
              <a:lstStyle/>
              <a:p>
                <a:pPr>
                  <a:defRPr lang="zh-CN" sz="1000" b="1" i="0" u="none" strike="noStrike" kern="1200" baseline="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defRPr>
                </a:pPr>
                <a:endParaRPr lang="zh-CN"/>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'[附件3-2019年全年机时-分子互作平台机时.xls]Sheet6'!$I$4:$I$11</c:f>
              <c:strCache>
                <c:ptCount val="8"/>
                <c:pt idx="0">
                  <c:v>孙宏斌</c:v>
                </c:pt>
                <c:pt idx="1">
                  <c:v>柳军</c:v>
                </c:pt>
                <c:pt idx="2">
                  <c:v>王琛</c:v>
                </c:pt>
                <c:pt idx="3">
                  <c:v>孙昊鹏</c:v>
                </c:pt>
                <c:pt idx="4">
                  <c:v>余文颖</c:v>
                </c:pt>
                <c:pt idx="5">
                  <c:v>冯峰</c:v>
                </c:pt>
                <c:pt idx="6">
                  <c:v>庞涛</c:v>
                </c:pt>
                <c:pt idx="7">
                  <c:v>狄斌</c:v>
                </c:pt>
              </c:strCache>
            </c:strRef>
          </c:cat>
          <c:val>
            <c:numRef>
              <c:f>'[附件3-2019年全年机时-分子互作平台机时.xls]Sheet6'!$J$4:$J$11</c:f>
              <c:numCache>
                <c:formatCode>General</c:formatCode>
                <c:ptCount val="8"/>
                <c:pt idx="0">
                  <c:v>314.5</c:v>
                </c:pt>
                <c:pt idx="1">
                  <c:v>101.5</c:v>
                </c:pt>
                <c:pt idx="2">
                  <c:v>68</c:v>
                </c:pt>
                <c:pt idx="3">
                  <c:v>42.5</c:v>
                </c:pt>
                <c:pt idx="4">
                  <c:v>22</c:v>
                </c:pt>
                <c:pt idx="5">
                  <c:v>11.5</c:v>
                </c:pt>
                <c:pt idx="6">
                  <c:v>8</c:v>
                </c:pt>
                <c:pt idx="7">
                  <c:v>6</c:v>
                </c:pt>
              </c:numCache>
            </c:numRef>
          </c:val>
          <c:extLst xmlns:c16r2="http://schemas.microsoft.com/office/drawing/2015/06/chart">
            <c:ext xmlns:c16="http://schemas.microsoft.com/office/drawing/2014/chart" uri="{C3380CC4-5D6E-409C-BE32-E72D297353CC}">
              <c16:uniqueId val="{00000000-E130-45DE-B25E-B0B87A0A6D18}"/>
            </c:ext>
          </c:extLst>
        </c:ser>
        <c:dLbls>
          <c:showVal val="1"/>
        </c:dLbls>
        <c:gapWidth val="219"/>
        <c:overlap val="-27"/>
        <c:axId val="91769856"/>
        <c:axId val="91915008"/>
      </c:barChart>
      <c:catAx>
        <c:axId val="91769856"/>
        <c:scaling>
          <c:orientation val="minMax"/>
        </c:scaling>
        <c:axPos val="b"/>
        <c:numFmt formatCode="General" sourceLinked="0"/>
        <c:maj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lang="zh-CN" sz="1000" b="1" i="0" u="none" strike="noStrike" kern="1200" baseline="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defRPr>
            </a:pPr>
            <a:endParaRPr lang="zh-CN"/>
          </a:p>
        </c:txPr>
        <c:crossAx val="91915008"/>
        <c:crosses val="autoZero"/>
        <c:auto val="1"/>
        <c:lblAlgn val="ctr"/>
        <c:lblOffset val="100"/>
      </c:catAx>
      <c:valAx>
        <c:axId val="9191500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000" b="1" i="0" u="none" strike="noStrike" kern="1200" baseline="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defRPr>
                </a:pPr>
                <a:r>
                  <a:rPr lang="zh-CN"/>
                  <a:t>机时</a:t>
                </a:r>
                <a:r>
                  <a:rPr lang="en-US"/>
                  <a:t>/</a:t>
                </a:r>
                <a:r>
                  <a:rPr lang="zh-CN"/>
                  <a:t>小时</a:t>
                </a:r>
                <a:endParaRPr lang="en-US"/>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lang="zh-CN" sz="1000" b="1" i="0" u="none" strike="noStrike" kern="1200" baseline="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defRPr>
            </a:pPr>
            <a:endParaRPr lang="zh-CN"/>
          </a:p>
        </c:txPr>
        <c:crossAx val="91769856"/>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lang="zh-CN" sz="1000" b="1">
          <a:latin typeface="Times New Roman" panose="02020603050405020304" pitchFamily="18" charset="0"/>
          <a:ea typeface="微软雅黑" panose="020B0503020204020204" pitchFamily="34" charset="-122"/>
          <a:cs typeface="Times New Roman" panose="02020603050405020304" pitchFamily="18" charset="0"/>
        </a:defRPr>
      </a:pPr>
      <a:endParaRPr lang="zh-CN"/>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zh-CN"/>
  <c:chart>
    <c:title>
      <c:tx>
        <c:rich>
          <a:bodyPr rot="0" spcFirstLastPara="1" vertOverflow="ellipsis" vert="horz" wrap="square" anchor="ctr" anchorCtr="1"/>
          <a:lstStyle/>
          <a:p>
            <a:pPr>
              <a:defRPr lang="zh-CN" sz="1000" b="1" i="0" u="none" strike="noStrike" kern="1200" spc="0" baseline="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defRPr>
            </a:pPr>
            <a:r>
              <a:rPr lang="en-US" sz="1000" b="1" dirty="0" err="1"/>
              <a:t>Fortebio</a:t>
            </a:r>
            <a:r>
              <a:rPr lang="zh-CN" altLang="en-US" sz="1000" b="1" dirty="0"/>
              <a:t>本年度开放情况</a:t>
            </a:r>
            <a:endParaRPr lang="zh-CN" sz="1000" b="1" dirty="0"/>
          </a:p>
        </c:rich>
      </c:tx>
      <c:layout>
        <c:manualLayout>
          <c:xMode val="edge"/>
          <c:yMode val="edge"/>
          <c:x val="0.3161590631343994"/>
          <c:y val="0.14993055555555559"/>
        </c:manualLayout>
      </c:layout>
      <c:spPr>
        <a:noFill/>
        <a:ln>
          <a:noFill/>
        </a:ln>
        <a:effectLst/>
      </c:spPr>
    </c:title>
    <c:plotArea>
      <c:layout/>
      <c:barChart>
        <c:barDir val="col"/>
        <c:grouping val="clustered"/>
        <c:ser>
          <c:idx val="0"/>
          <c:order val="0"/>
          <c:spPr>
            <a:solidFill>
              <a:schemeClr val="accent2"/>
            </a:solidFill>
            <a:ln>
              <a:noFill/>
            </a:ln>
            <a:effectLst/>
          </c:spPr>
          <c:dLbls>
            <c:spPr>
              <a:noFill/>
              <a:ln>
                <a:noFill/>
              </a:ln>
              <a:effectLst/>
            </c:spPr>
            <c:txPr>
              <a:bodyPr rot="0" spcFirstLastPara="1" vertOverflow="ellipsis" vert="horz" wrap="square" anchor="ctr" anchorCtr="1"/>
              <a:lstStyle/>
              <a:p>
                <a:pPr>
                  <a:defRPr lang="zh-CN" sz="600" b="0" i="0" u="none" strike="noStrike" kern="1200" baseline="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defRPr>
                </a:pPr>
                <a:endParaRPr lang="zh-CN"/>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[分子互作平台2019年各课题组使用情况.xlsx]Sheet1!$E$21:$E$37</c:f>
              <c:strCache>
                <c:ptCount val="17"/>
                <c:pt idx="0">
                  <c:v>郝海平</c:v>
                </c:pt>
                <c:pt idx="1">
                  <c:v>孙宏斌</c:v>
                </c:pt>
                <c:pt idx="2">
                  <c:v>张剑</c:v>
                </c:pt>
                <c:pt idx="3">
                  <c:v>狄斌</c:v>
                </c:pt>
                <c:pt idx="4">
                  <c:v>齐炼文</c:v>
                </c:pt>
                <c:pt idx="5">
                  <c:v>柳军</c:v>
                </c:pt>
                <c:pt idx="6">
                  <c:v>肖易倍</c:v>
                </c:pt>
                <c:pt idx="7">
                  <c:v>尚靖</c:v>
                </c:pt>
                <c:pt idx="8">
                  <c:v>王琛</c:v>
                </c:pt>
                <c:pt idx="9">
                  <c:v>来茂德</c:v>
                </c:pt>
                <c:pt idx="10">
                  <c:v>吴照球</c:v>
                </c:pt>
                <c:pt idx="11">
                  <c:v>闻晓东</c:v>
                </c:pt>
                <c:pt idx="12">
                  <c:v>叶慧</c:v>
                </c:pt>
                <c:pt idx="13">
                  <c:v>罗建光</c:v>
                </c:pt>
                <c:pt idx="14">
                  <c:v>刘鄂湖</c:v>
                </c:pt>
                <c:pt idx="15">
                  <c:v>李萍</c:v>
                </c:pt>
                <c:pt idx="16">
                  <c:v>寇俊萍</c:v>
                </c:pt>
              </c:strCache>
            </c:strRef>
          </c:cat>
          <c:val>
            <c:numRef>
              <c:f>[分子互作平台2019年各课题组使用情况.xlsx]Sheet1!$F$21:$F$37</c:f>
              <c:numCache>
                <c:formatCode>General</c:formatCode>
                <c:ptCount val="17"/>
                <c:pt idx="0">
                  <c:v>174</c:v>
                </c:pt>
                <c:pt idx="1">
                  <c:v>170.5</c:v>
                </c:pt>
                <c:pt idx="2">
                  <c:v>121.5</c:v>
                </c:pt>
                <c:pt idx="3">
                  <c:v>74</c:v>
                </c:pt>
                <c:pt idx="4">
                  <c:v>66</c:v>
                </c:pt>
                <c:pt idx="5">
                  <c:v>65</c:v>
                </c:pt>
                <c:pt idx="6">
                  <c:v>56</c:v>
                </c:pt>
                <c:pt idx="7">
                  <c:v>42</c:v>
                </c:pt>
                <c:pt idx="8">
                  <c:v>39.5</c:v>
                </c:pt>
                <c:pt idx="9">
                  <c:v>38.5</c:v>
                </c:pt>
                <c:pt idx="10">
                  <c:v>36</c:v>
                </c:pt>
                <c:pt idx="11">
                  <c:v>32</c:v>
                </c:pt>
                <c:pt idx="12">
                  <c:v>28</c:v>
                </c:pt>
                <c:pt idx="13">
                  <c:v>22.5</c:v>
                </c:pt>
                <c:pt idx="14">
                  <c:v>18</c:v>
                </c:pt>
                <c:pt idx="15">
                  <c:v>17</c:v>
                </c:pt>
                <c:pt idx="16">
                  <c:v>7</c:v>
                </c:pt>
              </c:numCache>
            </c:numRef>
          </c:val>
          <c:extLst xmlns:c16r2="http://schemas.microsoft.com/office/drawing/2015/06/chart">
            <c:ext xmlns:c16="http://schemas.microsoft.com/office/drawing/2014/chart" uri="{C3380CC4-5D6E-409C-BE32-E72D297353CC}">
              <c16:uniqueId val="{00000000-D4E7-4F2E-BC5D-9CFD78BC72AA}"/>
            </c:ext>
          </c:extLst>
        </c:ser>
        <c:dLbls>
          <c:showVal val="1"/>
        </c:dLbls>
        <c:gapWidth val="219"/>
        <c:overlap val="-27"/>
        <c:axId val="91931392"/>
        <c:axId val="91932928"/>
      </c:barChart>
      <c:catAx>
        <c:axId val="91931392"/>
        <c:scaling>
          <c:orientation val="minMax"/>
        </c:scaling>
        <c:axPos val="b"/>
        <c:numFmt formatCode="General" sourceLinked="0"/>
        <c:maj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lang="zh-CN" sz="600" b="1" i="0" u="none" strike="noStrike" kern="1200" baseline="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defRPr>
            </a:pPr>
            <a:endParaRPr lang="zh-CN"/>
          </a:p>
        </c:txPr>
        <c:crossAx val="91932928"/>
        <c:crosses val="autoZero"/>
        <c:auto val="1"/>
        <c:lblAlgn val="ctr"/>
        <c:lblOffset val="100"/>
      </c:catAx>
      <c:valAx>
        <c:axId val="9193292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600" b="0" i="0" u="none" strike="noStrike" kern="1200" baseline="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defRPr>
                </a:pPr>
                <a:r>
                  <a:rPr lang="zh-CN"/>
                  <a:t>机时</a:t>
                </a:r>
                <a:r>
                  <a:rPr lang="en-US"/>
                  <a:t>/h</a:t>
                </a:r>
                <a:r>
                  <a:rPr lang="zh-CN"/>
                  <a:t>小时</a:t>
                </a:r>
                <a:endParaRPr lang="en-US"/>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lang="zh-CN" sz="600" b="0" i="0" u="none" strike="noStrike" kern="1200" baseline="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defRPr>
            </a:pPr>
            <a:endParaRPr lang="zh-CN"/>
          </a:p>
        </c:txPr>
        <c:crossAx val="91931392"/>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lang="zh-CN" sz="600">
          <a:latin typeface="Times New Roman" panose="02020603050405020304" pitchFamily="18" charset="0"/>
          <a:ea typeface="微软雅黑" panose="020B0503020204020204" pitchFamily="34" charset="-122"/>
          <a:cs typeface="Times New Roman" panose="02020603050405020304" pitchFamily="18" charset="0"/>
        </a:defRPr>
      </a:pPr>
      <a:endParaRPr lang="zh-CN"/>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509285-C7F9-4B95-A9D0-964F7BE80CC6}" type="datetimeFigureOut">
              <a:rPr lang="zh-CN" altLang="en-US" smtClean="0"/>
              <a:pPr/>
              <a:t>2020-12-7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0B1F8D-8B5B-433C-BC53-6E762D132788}" type="slidenum">
              <a:rPr lang="zh-CN" altLang="en-US" smtClean="0"/>
              <a:pPr/>
              <a:t>‹#›</a:t>
            </a:fld>
            <a:endParaRPr lang="zh-CN" altLang="en-US"/>
          </a:p>
        </p:txBody>
      </p:sp>
    </p:spTree>
    <p:extLst>
      <p:ext uri="{BB962C8B-B14F-4D97-AF65-F5344CB8AC3E}">
        <p14:creationId xmlns:p14="http://schemas.microsoft.com/office/powerpoint/2010/main" xmlns="" val="257330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F8791-D11A-451B-A39C-108071B3EAA4}"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xmlns="" val="3877024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质谱测试平台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200" b="1" dirty="0" smtClean="0">
                <a:solidFill>
                  <a:srgbClr val="1F497D"/>
                </a:solidFill>
                <a:latin typeface="微软雅黑" panose="020B0503020204020204" pitchFamily="34" charset="-122"/>
                <a:ea typeface="微软雅黑" panose="020B0503020204020204" pitchFamily="34" charset="-122"/>
                <a:sym typeface="+mn-ea"/>
              </a:rPr>
              <a:t>药物发现、组学研究、质量评价</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分子互作研究平台：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靶标发现</a:t>
            </a:r>
            <a:endParaRPr lang="en-US" altLang="zh-CN"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影像学研究平台：</a:t>
            </a:r>
            <a:r>
              <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mn-ea"/>
              </a:rPr>
              <a:t>细胞、活体动物影像学观察及功能分析。</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Agilent</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en-US" altLang="zh-CN" sz="1200" b="1" dirty="0" smtClean="0">
                <a:solidFill>
                  <a:schemeClr val="tx2"/>
                </a:solidFill>
                <a:latin typeface="微软雅黑" panose="020B0503020204020204" pitchFamily="34" charset="-122"/>
                <a:ea typeface="微软雅黑" panose="020B0503020204020204" pitchFamily="34" charset="-122"/>
              </a:rPr>
              <a:t>6560 IM Q-TOF</a:t>
            </a:r>
            <a:r>
              <a:rPr lang="zh-CN" altLang="en-US" sz="1200" b="1" dirty="0" smtClean="0">
                <a:solidFill>
                  <a:schemeClr val="tx2"/>
                </a:solidFill>
                <a:latin typeface="微软雅黑" panose="020B0503020204020204" pitchFamily="34" charset="-122"/>
                <a:ea typeface="微软雅黑" panose="020B0503020204020204" pitchFamily="34"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可提供大小分子构型信息，传统质谱无法分辨的同分异构体也可以通过微小的结构差异进行分离</a:t>
            </a: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Waters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超高效液相色谱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zh-CN" altLang="en-US" sz="1200" b="1" dirty="0" smtClean="0">
                <a:solidFill>
                  <a:schemeClr val="tx2"/>
                </a:solidFill>
                <a:latin typeface="微软雅黑" panose="020B0503020204020204" pitchFamily="34" charset="-122"/>
                <a:ea typeface="微软雅黑" panose="020B0503020204020204" pitchFamily="34" charset="-122"/>
                <a:sym typeface="+mn-ea"/>
              </a:rPr>
              <a:t>ACQUITY UPLC M-Class）：</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纳升级至微升级</a:t>
            </a:r>
            <a:r>
              <a:rPr lang="en-US" altLang="zh-CN" sz="1200" b="0" dirty="0" smtClean="0">
                <a:solidFill>
                  <a:schemeClr val="tx2"/>
                </a:solidFill>
                <a:latin typeface="微软雅黑" panose="020B0503020204020204" pitchFamily="34" charset="-122"/>
                <a:ea typeface="微软雅黑" panose="020B0503020204020204" pitchFamily="34" charset="-122"/>
                <a:sym typeface="+mn-ea"/>
              </a:rPr>
              <a:t>UPLC</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分离，可用于</a:t>
            </a:r>
            <a:r>
              <a:rPr lang="zh-CN" altLang="en-US" sz="1200" b="0" i="0" kern="1200" dirty="0" smtClean="0">
                <a:solidFill>
                  <a:schemeClr val="tx1"/>
                </a:solidFill>
                <a:effectLst/>
                <a:latin typeface="+mn-lt"/>
                <a:ea typeface="+mn-ea"/>
                <a:cs typeface="+mn-cs"/>
              </a:rPr>
              <a:t>蛋白质组学与生物标志物研究</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chemeClr val="tx2"/>
                </a:solidFill>
                <a:latin typeface="微软雅黑" panose="020B0503020204020204" pitchFamily="34" charset="-122"/>
                <a:ea typeface="微软雅黑" panose="020B0503020204020204" pitchFamily="34" charset="-122"/>
              </a:rPr>
              <a:t>AB </a:t>
            </a:r>
            <a:r>
              <a:rPr lang="zh-CN" altLang="en-US" sz="1200" b="1" dirty="0" smtClean="0">
                <a:solidFill>
                  <a:schemeClr val="tx2"/>
                </a:solidFill>
                <a:latin typeface="微软雅黑" panose="020B0503020204020204" pitchFamily="34" charset="-122"/>
                <a:ea typeface="微软雅黑" panose="020B0503020204020204" pitchFamily="34" charset="-122"/>
              </a:rPr>
              <a:t>纳喷四极杆复合线性离子阱质谱仪（5500QTRAP）：</a:t>
            </a:r>
            <a:r>
              <a:rPr lang="zh-CN" altLang="en-US" sz="1200" b="0" i="0" kern="1200" dirty="0" smtClean="0">
                <a:solidFill>
                  <a:schemeClr val="tx1"/>
                </a:solidFill>
                <a:effectLst/>
                <a:latin typeface="+mn-lt"/>
                <a:ea typeface="+mn-ea"/>
                <a:cs typeface="+mn-cs"/>
              </a:rPr>
              <a:t> 超高灵敏度、选择性、耐受性、重现性，并结合线性离子阱，满足痕量物质的定量和定性要求</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实时无标记的分子互作系统如</a:t>
            </a:r>
            <a:r>
              <a:rPr lang="en-US" altLang="zh-CN" sz="1200" b="0" i="0" kern="1200" dirty="0" err="1" smtClean="0">
                <a:solidFill>
                  <a:schemeClr val="tx1"/>
                </a:solidFill>
                <a:effectLst/>
                <a:latin typeface="+mn-lt"/>
                <a:ea typeface="+mn-ea"/>
                <a:cs typeface="+mn-cs"/>
              </a:rPr>
              <a:t>Biacore</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Nicoya </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Fortebio</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MST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ITC</a:t>
            </a:r>
            <a:r>
              <a:rPr lang="zh-CN" altLang="en-US" sz="1200" b="0" i="0" kern="1200" dirty="0" smtClean="0">
                <a:solidFill>
                  <a:schemeClr val="tx1"/>
                </a:solidFill>
                <a:effectLst/>
                <a:latin typeface="+mn-lt"/>
                <a:ea typeface="+mn-ea"/>
                <a:cs typeface="+mn-cs"/>
              </a:rPr>
              <a:t>，这些无标记技术得到的参数包括</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值或热力学等，各不相同，可配合使用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1" dirty="0" smtClean="0">
              <a:solidFill>
                <a:schemeClr val="tx2"/>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MST</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：微量热泳动技术</a:t>
            </a:r>
            <a:r>
              <a:rPr lang="zh-CN" altLang="en-US" sz="1200" b="0"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0" i="0" kern="1200" dirty="0" smtClean="0">
                <a:solidFill>
                  <a:schemeClr val="tx1"/>
                </a:solidFill>
                <a:effectLst/>
                <a:latin typeface="+mn-lt"/>
                <a:ea typeface="+mn-ea"/>
                <a:cs typeface="+mn-cs"/>
              </a:rPr>
              <a:t>分子在微观的温度梯度场中的定向运动，生物分子结构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构象变化会引起其水化层、分子量、电荷的变化，而导致分子在温度梯度场中的分布改变，通过赖氨酸自发荧光或本身标记的荧光分布改变分析分子间的相互作用以及各种化学计量学参数。</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无需配体固定，对一些结构敏感的蛋白检测比较有优势，可直接检测溶液中标记荧光的目标蛋白的相互作用；总体样本需要量较多，通量低；要求样本高纯度，不发光的化合物或小分子药物检测受限 。该仪器更适合做膜蛋白或蛋白结构分析。</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b="0" dirty="0" smtClean="0"/>
              <a:t/>
            </a:r>
            <a:br>
              <a:rPr lang="zh-CN" altLang="en-US" b="0" dirty="0" smtClean="0"/>
            </a:b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BLI</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1" i="0" kern="1200" dirty="0" smtClean="0">
                <a:solidFill>
                  <a:schemeClr val="tx1"/>
                </a:solidFill>
                <a:effectLst/>
                <a:latin typeface="+mn-lt"/>
                <a:ea typeface="+mn-ea"/>
                <a:cs typeface="+mn-cs"/>
              </a:rPr>
              <a:t>生物膜干涉技术</a:t>
            </a:r>
            <a:r>
              <a:rPr lang="zh-CN" altLang="en-US" sz="1200" b="0" i="0" kern="1200" dirty="0" smtClean="0">
                <a:solidFill>
                  <a:schemeClr val="tx1"/>
                </a:solidFill>
                <a:effectLst/>
                <a:latin typeface="+mn-lt"/>
                <a:ea typeface="+mn-ea"/>
                <a:cs typeface="+mn-cs"/>
              </a:rPr>
              <a:t>，通过膜表面干涉波长相位移动检测分子之间相互作用。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优势在于高通量，可同时对</a:t>
            </a:r>
            <a:r>
              <a:rPr lang="en-US" altLang="zh-CN" sz="1200" b="0" i="0" kern="1200" dirty="0" smtClean="0">
                <a:solidFill>
                  <a:schemeClr val="tx1"/>
                </a:solidFill>
                <a:effectLst/>
                <a:latin typeface="+mn-lt"/>
                <a:ea typeface="+mn-ea"/>
                <a:cs typeface="+mn-cs"/>
              </a:rPr>
              <a:t>96</a:t>
            </a:r>
            <a:r>
              <a:rPr lang="zh-CN" altLang="en-US" sz="1200" b="0" i="0" kern="1200" dirty="0" smtClean="0">
                <a:solidFill>
                  <a:schemeClr val="tx1"/>
                </a:solidFill>
                <a:effectLst/>
                <a:latin typeface="+mn-lt"/>
                <a:ea typeface="+mn-ea"/>
                <a:cs typeface="+mn-cs"/>
              </a:rPr>
              <a:t>个或</a:t>
            </a:r>
            <a:r>
              <a:rPr lang="en-US" altLang="zh-CN" sz="1200" b="0" i="0" kern="1200" dirty="0" smtClean="0">
                <a:solidFill>
                  <a:schemeClr val="tx1"/>
                </a:solidFill>
                <a:effectLst/>
                <a:latin typeface="+mn-lt"/>
                <a:ea typeface="+mn-ea"/>
                <a:cs typeface="+mn-cs"/>
              </a:rPr>
              <a:t>384</a:t>
            </a:r>
            <a:r>
              <a:rPr lang="zh-CN" altLang="en-US" sz="1200" b="0" i="0" kern="1200" dirty="0" smtClean="0">
                <a:solidFill>
                  <a:schemeClr val="tx1"/>
                </a:solidFill>
                <a:effectLst/>
                <a:latin typeface="+mn-lt"/>
                <a:ea typeface="+mn-ea"/>
                <a:cs typeface="+mn-cs"/>
              </a:rPr>
              <a:t>个样本进行快速的初筛 ，但分子量检测有限（实际分子量检测大小从</a:t>
            </a:r>
            <a:r>
              <a:rPr lang="en-US" altLang="zh-CN" sz="1200" b="0" i="0" kern="1200" dirty="0" smtClean="0">
                <a:solidFill>
                  <a:schemeClr val="tx1"/>
                </a:solidFill>
                <a:effectLst/>
                <a:latin typeface="+mn-lt"/>
                <a:ea typeface="+mn-ea"/>
                <a:cs typeface="+mn-cs"/>
              </a:rPr>
              <a:t>2KD~100KD</a:t>
            </a:r>
            <a:r>
              <a:rPr lang="zh-CN" altLang="en-US" sz="1200" b="0" i="0" kern="1200" dirty="0" smtClean="0">
                <a:solidFill>
                  <a:schemeClr val="tx1"/>
                </a:solidFill>
                <a:effectLst/>
                <a:latin typeface="+mn-lt"/>
                <a:ea typeface="+mn-ea"/>
                <a:cs typeface="+mn-cs"/>
              </a:rPr>
              <a:t>），适合抗体疫苗筛选，不太适合小分子药物或多肽药物筛选</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err="1" smtClean="0">
                <a:solidFill>
                  <a:schemeClr val="tx1"/>
                </a:solidFill>
                <a:effectLst/>
                <a:latin typeface="+mn-lt"/>
                <a:ea typeface="+mn-ea"/>
                <a:cs typeface="+mn-cs"/>
              </a:rPr>
              <a:t>Biacore</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2019</a:t>
            </a:r>
            <a:r>
              <a:rPr lang="zh-CN" altLang="en-US" sz="1200" b="1" i="0" kern="1200" dirty="0" smtClean="0">
                <a:solidFill>
                  <a:schemeClr val="tx1"/>
                </a:solidFill>
                <a:effectLst/>
                <a:latin typeface="+mn-lt"/>
                <a:ea typeface="+mn-ea"/>
                <a:cs typeface="+mn-cs"/>
              </a:rPr>
              <a:t>年计划）：</a:t>
            </a:r>
            <a:r>
              <a:rPr lang="zh-CN" altLang="en-US" sz="1200" b="1" i="0" u="none" strike="noStrike" kern="1200" dirty="0" smtClean="0">
                <a:solidFill>
                  <a:schemeClr val="tx1"/>
                </a:solidFill>
                <a:effectLst/>
                <a:latin typeface="+mn-lt"/>
                <a:ea typeface="+mn-ea"/>
                <a:cs typeface="+mn-cs"/>
              </a:rPr>
              <a:t>表面等离子共振技术</a:t>
            </a:r>
            <a:r>
              <a:rPr lang="zh-CN" altLang="en-US" sz="1200" b="0" i="0" kern="1200" dirty="0" smtClean="0">
                <a:solidFill>
                  <a:schemeClr val="tx1"/>
                </a:solidFill>
                <a:effectLst/>
                <a:latin typeface="+mn-lt"/>
                <a:ea typeface="+mn-ea"/>
                <a:cs typeface="+mn-cs"/>
              </a:rPr>
              <a:t>，分析分子间相互作用的免标记技术，通过测量分子发生相互作用后，芯片表面折射率的变化来检测分子间的结合过程。</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分子量最低检测限从</a:t>
            </a:r>
            <a:r>
              <a:rPr lang="en-US" altLang="zh-CN" sz="1200" b="0" i="0" kern="1200" dirty="0" smtClean="0">
                <a:solidFill>
                  <a:schemeClr val="tx1"/>
                </a:solidFill>
                <a:effectLst/>
                <a:latin typeface="+mn-lt"/>
                <a:ea typeface="+mn-ea"/>
                <a:cs typeface="+mn-cs"/>
              </a:rPr>
              <a:t>100Da</a:t>
            </a:r>
            <a:r>
              <a:rPr lang="zh-CN" altLang="en-US" sz="1200" b="0" i="0" kern="1200" dirty="0" smtClean="0">
                <a:solidFill>
                  <a:schemeClr val="tx1"/>
                </a:solidFill>
                <a:effectLst/>
                <a:latin typeface="+mn-lt"/>
                <a:ea typeface="+mn-ea"/>
                <a:cs typeface="+mn-cs"/>
              </a:rPr>
              <a:t>到无限制不等， 可广泛用于药物学、抗体疫苗筛选、蛋白研究等，仪器复杂，价格高，需要专人维护</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smtClean="0">
                <a:solidFill>
                  <a:schemeClr val="tx1"/>
                </a:solidFill>
                <a:effectLst/>
                <a:latin typeface="+mn-lt"/>
                <a:ea typeface="+mn-ea"/>
                <a:cs typeface="+mn-cs"/>
              </a:rPr>
              <a:t>ITC</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2020</a:t>
            </a:r>
            <a:r>
              <a:rPr lang="zh-CN" altLang="en-US" sz="1200" b="1" i="0" kern="1200" dirty="0" smtClean="0">
                <a:solidFill>
                  <a:schemeClr val="tx1"/>
                </a:solidFill>
                <a:effectLst/>
                <a:latin typeface="+mn-lt"/>
                <a:ea typeface="+mn-ea"/>
                <a:cs typeface="+mn-cs"/>
              </a:rPr>
              <a:t>年计划）：等温滴定量热仪，</a:t>
            </a:r>
            <a:r>
              <a:rPr lang="zh-CN" altLang="en-US" sz="1200" b="0" i="0" kern="1200" dirty="0" smtClean="0">
                <a:solidFill>
                  <a:schemeClr val="tx1"/>
                </a:solidFill>
                <a:effectLst/>
                <a:latin typeface="+mn-lt"/>
                <a:ea typeface="+mn-ea"/>
                <a:cs typeface="+mn-cs"/>
              </a:rPr>
              <a:t>通过高灵敏度、高自动化的微量量热仪连续、准确地监测和记录一个变化过程的量热曲线，原位、在线和无损伤地同时提供热力学和动力学信息。</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不需要固定配体，对一些结构敏感蛋白的检测有优势；动力学参数只有</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值，无法获得几个对药物学等非常关键的参数如</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值，在小分子药物或抗体药物研究应用中受限；混合样本检测受限； 另其可获得化学计量 </a:t>
            </a:r>
            <a:r>
              <a:rPr lang="en-US" altLang="zh-CN" sz="1200" b="0" i="0" kern="1200" dirty="0" smtClean="0">
                <a:solidFill>
                  <a:schemeClr val="tx1"/>
                </a:solidFill>
                <a:effectLst/>
                <a:latin typeface="+mn-lt"/>
                <a:ea typeface="+mn-ea"/>
                <a:cs typeface="+mn-cs"/>
              </a:rPr>
              <a:t>(n)</a:t>
            </a:r>
            <a:r>
              <a:rPr lang="zh-CN" altLang="en-US" sz="1200" b="0" i="0" kern="1200" dirty="0" smtClean="0">
                <a:solidFill>
                  <a:schemeClr val="tx1"/>
                </a:solidFill>
                <a:effectLst/>
                <a:latin typeface="+mn-lt"/>
                <a:ea typeface="+mn-ea"/>
                <a:cs typeface="+mn-cs"/>
              </a:rPr>
              <a:t>、焓 </a:t>
            </a:r>
            <a:r>
              <a:rPr lang="en-US" altLang="zh-CN" sz="1200" b="0" i="0" kern="1200" dirty="0" smtClean="0">
                <a:solidFill>
                  <a:schemeClr val="tx1"/>
                </a:solidFill>
                <a:effectLst/>
                <a:latin typeface="+mn-lt"/>
                <a:ea typeface="+mn-ea"/>
                <a:cs typeface="+mn-cs"/>
              </a:rPr>
              <a:t>(ΔH) </a:t>
            </a:r>
            <a:r>
              <a:rPr lang="zh-CN" altLang="en-US" sz="1200" b="0" i="0" kern="1200" dirty="0" smtClean="0">
                <a:solidFill>
                  <a:schemeClr val="tx1"/>
                </a:solidFill>
                <a:effectLst/>
                <a:latin typeface="+mn-lt"/>
                <a:ea typeface="+mn-ea"/>
                <a:cs typeface="+mn-cs"/>
              </a:rPr>
              <a:t>和熵 </a:t>
            </a:r>
            <a:r>
              <a:rPr lang="en-US" altLang="zh-CN" sz="1200" b="0" i="0" kern="1200" dirty="0" smtClean="0">
                <a:solidFill>
                  <a:schemeClr val="tx1"/>
                </a:solidFill>
                <a:effectLst/>
                <a:latin typeface="+mn-lt"/>
                <a:ea typeface="+mn-ea"/>
                <a:cs typeface="+mn-cs"/>
              </a:rPr>
              <a:t>(ΔS)</a:t>
            </a:r>
            <a:r>
              <a:rPr lang="zh-CN" altLang="en-US" sz="1200" b="0" i="0" kern="1200" dirty="0" smtClean="0">
                <a:solidFill>
                  <a:schemeClr val="tx1"/>
                </a:solidFill>
                <a:effectLst/>
                <a:latin typeface="+mn-lt"/>
                <a:ea typeface="+mn-ea"/>
                <a:cs typeface="+mn-cs"/>
              </a:rPr>
              <a:t>值，这些参数对化学合成及化学物结构分析比较有用。该仪器更适合做化学合成及化学物结构研究领域的实验室。</a:t>
            </a:r>
            <a:endParaRPr lang="zh-CN" altLang="en-US" b="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药物筛选平台：</a:t>
            </a:r>
            <a:r>
              <a:rPr lang="zh-CN" altLang="en-US" sz="1200" b="1" dirty="0" smtClean="0">
                <a:solidFill>
                  <a:srgbClr val="254B7B"/>
                </a:solidFill>
                <a:latin typeface="微软雅黑" panose="020B0503020204020204" pitchFamily="34" charset="-122"/>
                <a:ea typeface="微软雅黑" panose="020B0503020204020204" pitchFamily="34" charset="-122"/>
                <a:sym typeface="方正兰亭黑_GBK" panose="02000000000000000000" pitchFamily="2" charset="-122"/>
              </a:rPr>
              <a:t>高通量检测细胞生理状态、有氧呼吸、糖酵解作用等非放射性检测指标</a:t>
            </a:r>
            <a:endParaRPr lang="en-US" altLang="zh-CN" sz="12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endParaRPr lang="zh-CN" altLang="en-US" dirty="0"/>
          </a:p>
        </p:txBody>
      </p:sp>
      <p:sp>
        <p:nvSpPr>
          <p:cNvPr id="4" name="灯片编号占位符 3"/>
          <p:cNvSpPr>
            <a:spLocks noGrp="1"/>
          </p:cNvSpPr>
          <p:nvPr>
            <p:ph type="sldNum" sz="quarter" idx="10"/>
          </p:nvPr>
        </p:nvSpPr>
        <p:spPr/>
        <p:txBody>
          <a:bodyPr/>
          <a:lstStyle/>
          <a:p>
            <a:fld id="{F499A854-FF96-451E-9532-36F307C60031}" type="slidenum">
              <a:rPr lang="zh-CN" altLang="en-US" smtClean="0"/>
              <a:pPr/>
              <a:t>10</a:t>
            </a:fld>
            <a:endParaRPr lang="zh-CN" altLang="en-US"/>
          </a:p>
        </p:txBody>
      </p:sp>
    </p:spTree>
    <p:extLst>
      <p:ext uri="{BB962C8B-B14F-4D97-AF65-F5344CB8AC3E}">
        <p14:creationId xmlns:p14="http://schemas.microsoft.com/office/powerpoint/2010/main" xmlns="" val="2608778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质谱测试平台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200" b="1" dirty="0" smtClean="0">
                <a:solidFill>
                  <a:srgbClr val="1F497D"/>
                </a:solidFill>
                <a:latin typeface="微软雅黑" panose="020B0503020204020204" pitchFamily="34" charset="-122"/>
                <a:ea typeface="微软雅黑" panose="020B0503020204020204" pitchFamily="34" charset="-122"/>
                <a:sym typeface="+mn-ea"/>
              </a:rPr>
              <a:t>药物发现、组学研究、质量评价</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分子互作研究平台：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靶标发现</a:t>
            </a:r>
            <a:endParaRPr lang="en-US" altLang="zh-CN"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影像学研究平台：</a:t>
            </a:r>
            <a:r>
              <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mn-ea"/>
              </a:rPr>
              <a:t>细胞、活体动物影像学观察及功能分析。</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Agilent</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en-US" altLang="zh-CN" sz="1200" b="1" dirty="0" smtClean="0">
                <a:solidFill>
                  <a:schemeClr val="tx2"/>
                </a:solidFill>
                <a:latin typeface="微软雅黑" panose="020B0503020204020204" pitchFamily="34" charset="-122"/>
                <a:ea typeface="微软雅黑" panose="020B0503020204020204" pitchFamily="34" charset="-122"/>
              </a:rPr>
              <a:t>6560 IM Q-TOF</a:t>
            </a:r>
            <a:r>
              <a:rPr lang="zh-CN" altLang="en-US" sz="1200" b="1" dirty="0" smtClean="0">
                <a:solidFill>
                  <a:schemeClr val="tx2"/>
                </a:solidFill>
                <a:latin typeface="微软雅黑" panose="020B0503020204020204" pitchFamily="34" charset="-122"/>
                <a:ea typeface="微软雅黑" panose="020B0503020204020204" pitchFamily="34"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可提供大小分子构型信息，传统质谱无法分辨的同分异构体也可以通过微小的结构差异进行分离</a:t>
            </a: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Waters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超高效液相色谱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zh-CN" altLang="en-US" sz="1200" b="1" dirty="0" smtClean="0">
                <a:solidFill>
                  <a:schemeClr val="tx2"/>
                </a:solidFill>
                <a:latin typeface="微软雅黑" panose="020B0503020204020204" pitchFamily="34" charset="-122"/>
                <a:ea typeface="微软雅黑" panose="020B0503020204020204" pitchFamily="34" charset="-122"/>
                <a:sym typeface="+mn-ea"/>
              </a:rPr>
              <a:t>ACQUITY UPLC M-Class）：</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纳升级至微升级</a:t>
            </a:r>
            <a:r>
              <a:rPr lang="en-US" altLang="zh-CN" sz="1200" b="0" dirty="0" smtClean="0">
                <a:solidFill>
                  <a:schemeClr val="tx2"/>
                </a:solidFill>
                <a:latin typeface="微软雅黑" panose="020B0503020204020204" pitchFamily="34" charset="-122"/>
                <a:ea typeface="微软雅黑" panose="020B0503020204020204" pitchFamily="34" charset="-122"/>
                <a:sym typeface="+mn-ea"/>
              </a:rPr>
              <a:t>UPLC</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分离，可用于</a:t>
            </a:r>
            <a:r>
              <a:rPr lang="zh-CN" altLang="en-US" sz="1200" b="0" i="0" kern="1200" dirty="0" smtClean="0">
                <a:solidFill>
                  <a:schemeClr val="tx1"/>
                </a:solidFill>
                <a:effectLst/>
                <a:latin typeface="+mn-lt"/>
                <a:ea typeface="+mn-ea"/>
                <a:cs typeface="+mn-cs"/>
              </a:rPr>
              <a:t>蛋白质组学与生物标志物研究</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chemeClr val="tx2"/>
                </a:solidFill>
                <a:latin typeface="微软雅黑" panose="020B0503020204020204" pitchFamily="34" charset="-122"/>
                <a:ea typeface="微软雅黑" panose="020B0503020204020204" pitchFamily="34" charset="-122"/>
              </a:rPr>
              <a:t>AB </a:t>
            </a:r>
            <a:r>
              <a:rPr lang="zh-CN" altLang="en-US" sz="1200" b="1" dirty="0" smtClean="0">
                <a:solidFill>
                  <a:schemeClr val="tx2"/>
                </a:solidFill>
                <a:latin typeface="微软雅黑" panose="020B0503020204020204" pitchFamily="34" charset="-122"/>
                <a:ea typeface="微软雅黑" panose="020B0503020204020204" pitchFamily="34" charset="-122"/>
              </a:rPr>
              <a:t>纳喷四极杆复合线性离子阱质谱仪（5500QTRAP）：</a:t>
            </a:r>
            <a:r>
              <a:rPr lang="zh-CN" altLang="en-US" sz="1200" b="0" i="0" kern="1200" dirty="0" smtClean="0">
                <a:solidFill>
                  <a:schemeClr val="tx1"/>
                </a:solidFill>
                <a:effectLst/>
                <a:latin typeface="+mn-lt"/>
                <a:ea typeface="+mn-ea"/>
                <a:cs typeface="+mn-cs"/>
              </a:rPr>
              <a:t> 超高灵敏度、选择性、耐受性、重现性，并结合线性离子阱，满足痕量物质的定量和定性要求</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实时无标记的分子互作系统如</a:t>
            </a:r>
            <a:r>
              <a:rPr lang="en-US" altLang="zh-CN" sz="1200" b="0" i="0" kern="1200" dirty="0" err="1" smtClean="0">
                <a:solidFill>
                  <a:schemeClr val="tx1"/>
                </a:solidFill>
                <a:effectLst/>
                <a:latin typeface="+mn-lt"/>
                <a:ea typeface="+mn-ea"/>
                <a:cs typeface="+mn-cs"/>
              </a:rPr>
              <a:t>Biacore</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Nicoya </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Fortebio</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MST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ITC</a:t>
            </a:r>
            <a:r>
              <a:rPr lang="zh-CN" altLang="en-US" sz="1200" b="0" i="0" kern="1200" dirty="0" smtClean="0">
                <a:solidFill>
                  <a:schemeClr val="tx1"/>
                </a:solidFill>
                <a:effectLst/>
                <a:latin typeface="+mn-lt"/>
                <a:ea typeface="+mn-ea"/>
                <a:cs typeface="+mn-cs"/>
              </a:rPr>
              <a:t>，这些无标记技术得到的参数包括</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值或热力学等，各不相同，可配合使用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1" dirty="0" smtClean="0">
              <a:solidFill>
                <a:schemeClr val="tx2"/>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MST</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：微量热泳动技术</a:t>
            </a:r>
            <a:r>
              <a:rPr lang="zh-CN" altLang="en-US" sz="1200" b="0"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0" i="0" kern="1200" dirty="0" smtClean="0">
                <a:solidFill>
                  <a:schemeClr val="tx1"/>
                </a:solidFill>
                <a:effectLst/>
                <a:latin typeface="+mn-lt"/>
                <a:ea typeface="+mn-ea"/>
                <a:cs typeface="+mn-cs"/>
              </a:rPr>
              <a:t>分子在微观的温度梯度场中的定向运动，生物分子结构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构象变化会引起其水化层、分子量、电荷的变化，而导致分子在温度梯度场中的分布改变，通过赖氨酸自发荧光或本身标记的荧光分布改变分析分子间的相互作用以及各种化学计量学参数。</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无需配体固定，对一些结构敏感的蛋白检测比较有优势，可直接检测溶液中标记荧光的目标蛋白的相互作用；总体样本需要量较多，通量低；要求样本高纯度，不发光的化合物或小分子药物检测受限 。该仪器更适合做膜蛋白或蛋白结构分析。</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b="0" dirty="0" smtClean="0"/>
              <a:t/>
            </a:r>
            <a:br>
              <a:rPr lang="zh-CN" altLang="en-US" b="0" dirty="0" smtClean="0"/>
            </a:b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BLI</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1" i="0" kern="1200" dirty="0" smtClean="0">
                <a:solidFill>
                  <a:schemeClr val="tx1"/>
                </a:solidFill>
                <a:effectLst/>
                <a:latin typeface="+mn-lt"/>
                <a:ea typeface="+mn-ea"/>
                <a:cs typeface="+mn-cs"/>
              </a:rPr>
              <a:t>生物膜干涉技术</a:t>
            </a:r>
            <a:r>
              <a:rPr lang="zh-CN" altLang="en-US" sz="1200" b="0" i="0" kern="1200" dirty="0" smtClean="0">
                <a:solidFill>
                  <a:schemeClr val="tx1"/>
                </a:solidFill>
                <a:effectLst/>
                <a:latin typeface="+mn-lt"/>
                <a:ea typeface="+mn-ea"/>
                <a:cs typeface="+mn-cs"/>
              </a:rPr>
              <a:t>，通过膜表面干涉波长相位移动检测分子之间相互作用。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优势在于高通量，可同时对</a:t>
            </a:r>
            <a:r>
              <a:rPr lang="en-US" altLang="zh-CN" sz="1200" b="0" i="0" kern="1200" dirty="0" smtClean="0">
                <a:solidFill>
                  <a:schemeClr val="tx1"/>
                </a:solidFill>
                <a:effectLst/>
                <a:latin typeface="+mn-lt"/>
                <a:ea typeface="+mn-ea"/>
                <a:cs typeface="+mn-cs"/>
              </a:rPr>
              <a:t>96</a:t>
            </a:r>
            <a:r>
              <a:rPr lang="zh-CN" altLang="en-US" sz="1200" b="0" i="0" kern="1200" dirty="0" smtClean="0">
                <a:solidFill>
                  <a:schemeClr val="tx1"/>
                </a:solidFill>
                <a:effectLst/>
                <a:latin typeface="+mn-lt"/>
                <a:ea typeface="+mn-ea"/>
                <a:cs typeface="+mn-cs"/>
              </a:rPr>
              <a:t>个或</a:t>
            </a:r>
            <a:r>
              <a:rPr lang="en-US" altLang="zh-CN" sz="1200" b="0" i="0" kern="1200" dirty="0" smtClean="0">
                <a:solidFill>
                  <a:schemeClr val="tx1"/>
                </a:solidFill>
                <a:effectLst/>
                <a:latin typeface="+mn-lt"/>
                <a:ea typeface="+mn-ea"/>
                <a:cs typeface="+mn-cs"/>
              </a:rPr>
              <a:t>384</a:t>
            </a:r>
            <a:r>
              <a:rPr lang="zh-CN" altLang="en-US" sz="1200" b="0" i="0" kern="1200" dirty="0" smtClean="0">
                <a:solidFill>
                  <a:schemeClr val="tx1"/>
                </a:solidFill>
                <a:effectLst/>
                <a:latin typeface="+mn-lt"/>
                <a:ea typeface="+mn-ea"/>
                <a:cs typeface="+mn-cs"/>
              </a:rPr>
              <a:t>个样本进行快速的初筛 ，但分子量检测有限（实际分子量检测大小从</a:t>
            </a:r>
            <a:r>
              <a:rPr lang="en-US" altLang="zh-CN" sz="1200" b="0" i="0" kern="1200" dirty="0" smtClean="0">
                <a:solidFill>
                  <a:schemeClr val="tx1"/>
                </a:solidFill>
                <a:effectLst/>
                <a:latin typeface="+mn-lt"/>
                <a:ea typeface="+mn-ea"/>
                <a:cs typeface="+mn-cs"/>
              </a:rPr>
              <a:t>2KD~100KD</a:t>
            </a:r>
            <a:r>
              <a:rPr lang="zh-CN" altLang="en-US" sz="1200" b="0" i="0" kern="1200" dirty="0" smtClean="0">
                <a:solidFill>
                  <a:schemeClr val="tx1"/>
                </a:solidFill>
                <a:effectLst/>
                <a:latin typeface="+mn-lt"/>
                <a:ea typeface="+mn-ea"/>
                <a:cs typeface="+mn-cs"/>
              </a:rPr>
              <a:t>），适合抗体疫苗筛选，不太适合小分子药物或多肽药物筛选</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err="1" smtClean="0">
                <a:solidFill>
                  <a:schemeClr val="tx1"/>
                </a:solidFill>
                <a:effectLst/>
                <a:latin typeface="+mn-lt"/>
                <a:ea typeface="+mn-ea"/>
                <a:cs typeface="+mn-cs"/>
              </a:rPr>
              <a:t>Biacore</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2019</a:t>
            </a:r>
            <a:r>
              <a:rPr lang="zh-CN" altLang="en-US" sz="1200" b="1" i="0" kern="1200" dirty="0" smtClean="0">
                <a:solidFill>
                  <a:schemeClr val="tx1"/>
                </a:solidFill>
                <a:effectLst/>
                <a:latin typeface="+mn-lt"/>
                <a:ea typeface="+mn-ea"/>
                <a:cs typeface="+mn-cs"/>
              </a:rPr>
              <a:t>年计划）：</a:t>
            </a:r>
            <a:r>
              <a:rPr lang="zh-CN" altLang="en-US" sz="1200" b="1" i="0" u="none" strike="noStrike" kern="1200" dirty="0" smtClean="0">
                <a:solidFill>
                  <a:schemeClr val="tx1"/>
                </a:solidFill>
                <a:effectLst/>
                <a:latin typeface="+mn-lt"/>
                <a:ea typeface="+mn-ea"/>
                <a:cs typeface="+mn-cs"/>
              </a:rPr>
              <a:t>表面等离子共振技术</a:t>
            </a:r>
            <a:r>
              <a:rPr lang="zh-CN" altLang="en-US" sz="1200" b="0" i="0" kern="1200" dirty="0" smtClean="0">
                <a:solidFill>
                  <a:schemeClr val="tx1"/>
                </a:solidFill>
                <a:effectLst/>
                <a:latin typeface="+mn-lt"/>
                <a:ea typeface="+mn-ea"/>
                <a:cs typeface="+mn-cs"/>
              </a:rPr>
              <a:t>，分析分子间相互作用的免标记技术，通过测量分子发生相互作用后，芯片表面折射率的变化来检测分子间的结合过程。</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分子量最低检测限从</a:t>
            </a:r>
            <a:r>
              <a:rPr lang="en-US" altLang="zh-CN" sz="1200" b="0" i="0" kern="1200" dirty="0" smtClean="0">
                <a:solidFill>
                  <a:schemeClr val="tx1"/>
                </a:solidFill>
                <a:effectLst/>
                <a:latin typeface="+mn-lt"/>
                <a:ea typeface="+mn-ea"/>
                <a:cs typeface="+mn-cs"/>
              </a:rPr>
              <a:t>100Da</a:t>
            </a:r>
            <a:r>
              <a:rPr lang="zh-CN" altLang="en-US" sz="1200" b="0" i="0" kern="1200" dirty="0" smtClean="0">
                <a:solidFill>
                  <a:schemeClr val="tx1"/>
                </a:solidFill>
                <a:effectLst/>
                <a:latin typeface="+mn-lt"/>
                <a:ea typeface="+mn-ea"/>
                <a:cs typeface="+mn-cs"/>
              </a:rPr>
              <a:t>到无限制不等， 可广泛用于药物学、抗体疫苗筛选、蛋白研究等，仪器复杂，价格高，需要专人维护</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smtClean="0">
                <a:solidFill>
                  <a:schemeClr val="tx1"/>
                </a:solidFill>
                <a:effectLst/>
                <a:latin typeface="+mn-lt"/>
                <a:ea typeface="+mn-ea"/>
                <a:cs typeface="+mn-cs"/>
              </a:rPr>
              <a:t>ITC</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2020</a:t>
            </a:r>
            <a:r>
              <a:rPr lang="zh-CN" altLang="en-US" sz="1200" b="1" i="0" kern="1200" dirty="0" smtClean="0">
                <a:solidFill>
                  <a:schemeClr val="tx1"/>
                </a:solidFill>
                <a:effectLst/>
                <a:latin typeface="+mn-lt"/>
                <a:ea typeface="+mn-ea"/>
                <a:cs typeface="+mn-cs"/>
              </a:rPr>
              <a:t>年计划）：等温滴定量热仪，</a:t>
            </a:r>
            <a:r>
              <a:rPr lang="zh-CN" altLang="en-US" sz="1200" b="0" i="0" kern="1200" dirty="0" smtClean="0">
                <a:solidFill>
                  <a:schemeClr val="tx1"/>
                </a:solidFill>
                <a:effectLst/>
                <a:latin typeface="+mn-lt"/>
                <a:ea typeface="+mn-ea"/>
                <a:cs typeface="+mn-cs"/>
              </a:rPr>
              <a:t>通过高灵敏度、高自动化的微量量热仪连续、准确地监测和记录一个变化过程的量热曲线，原位、在线和无损伤地同时提供热力学和动力学信息。</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不需要固定配体，对一些结构敏感蛋白的检测有优势；动力学参数只有</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值，无法获得几个对药物学等非常关键的参数如</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值，在小分子药物或抗体药物研究应用中受限；混合样本检测受限； 另其可获得化学计量 </a:t>
            </a:r>
            <a:r>
              <a:rPr lang="en-US" altLang="zh-CN" sz="1200" b="0" i="0" kern="1200" dirty="0" smtClean="0">
                <a:solidFill>
                  <a:schemeClr val="tx1"/>
                </a:solidFill>
                <a:effectLst/>
                <a:latin typeface="+mn-lt"/>
                <a:ea typeface="+mn-ea"/>
                <a:cs typeface="+mn-cs"/>
              </a:rPr>
              <a:t>(n)</a:t>
            </a:r>
            <a:r>
              <a:rPr lang="zh-CN" altLang="en-US" sz="1200" b="0" i="0" kern="1200" dirty="0" smtClean="0">
                <a:solidFill>
                  <a:schemeClr val="tx1"/>
                </a:solidFill>
                <a:effectLst/>
                <a:latin typeface="+mn-lt"/>
                <a:ea typeface="+mn-ea"/>
                <a:cs typeface="+mn-cs"/>
              </a:rPr>
              <a:t>、焓 </a:t>
            </a:r>
            <a:r>
              <a:rPr lang="en-US" altLang="zh-CN" sz="1200" b="0" i="0" kern="1200" dirty="0" smtClean="0">
                <a:solidFill>
                  <a:schemeClr val="tx1"/>
                </a:solidFill>
                <a:effectLst/>
                <a:latin typeface="+mn-lt"/>
                <a:ea typeface="+mn-ea"/>
                <a:cs typeface="+mn-cs"/>
              </a:rPr>
              <a:t>(ΔH) </a:t>
            </a:r>
            <a:r>
              <a:rPr lang="zh-CN" altLang="en-US" sz="1200" b="0" i="0" kern="1200" dirty="0" smtClean="0">
                <a:solidFill>
                  <a:schemeClr val="tx1"/>
                </a:solidFill>
                <a:effectLst/>
                <a:latin typeface="+mn-lt"/>
                <a:ea typeface="+mn-ea"/>
                <a:cs typeface="+mn-cs"/>
              </a:rPr>
              <a:t>和熵 </a:t>
            </a:r>
            <a:r>
              <a:rPr lang="en-US" altLang="zh-CN" sz="1200" b="0" i="0" kern="1200" dirty="0" smtClean="0">
                <a:solidFill>
                  <a:schemeClr val="tx1"/>
                </a:solidFill>
                <a:effectLst/>
                <a:latin typeface="+mn-lt"/>
                <a:ea typeface="+mn-ea"/>
                <a:cs typeface="+mn-cs"/>
              </a:rPr>
              <a:t>(ΔS)</a:t>
            </a:r>
            <a:r>
              <a:rPr lang="zh-CN" altLang="en-US" sz="1200" b="0" i="0" kern="1200" dirty="0" smtClean="0">
                <a:solidFill>
                  <a:schemeClr val="tx1"/>
                </a:solidFill>
                <a:effectLst/>
                <a:latin typeface="+mn-lt"/>
                <a:ea typeface="+mn-ea"/>
                <a:cs typeface="+mn-cs"/>
              </a:rPr>
              <a:t>值，这些参数对化学合成及化学物结构分析比较有用。该仪器更适合做化学合成及化学物结构研究领域的实验室。</a:t>
            </a:r>
            <a:endParaRPr lang="zh-CN" altLang="en-US" b="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药物筛选平台：</a:t>
            </a:r>
            <a:r>
              <a:rPr lang="zh-CN" altLang="en-US" sz="1200" b="1" dirty="0" smtClean="0">
                <a:solidFill>
                  <a:srgbClr val="254B7B"/>
                </a:solidFill>
                <a:latin typeface="微软雅黑" panose="020B0503020204020204" pitchFamily="34" charset="-122"/>
                <a:ea typeface="微软雅黑" panose="020B0503020204020204" pitchFamily="34" charset="-122"/>
                <a:sym typeface="方正兰亭黑_GBK" panose="02000000000000000000" pitchFamily="2" charset="-122"/>
              </a:rPr>
              <a:t>高通量检测细胞生理状态、有氧呼吸、糖酵解作用等非放射性检测指标</a:t>
            </a:r>
            <a:endParaRPr lang="en-US" altLang="zh-CN" sz="12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endParaRPr lang="zh-CN" altLang="en-US" dirty="0"/>
          </a:p>
        </p:txBody>
      </p:sp>
      <p:sp>
        <p:nvSpPr>
          <p:cNvPr id="4" name="灯片编号占位符 3"/>
          <p:cNvSpPr>
            <a:spLocks noGrp="1"/>
          </p:cNvSpPr>
          <p:nvPr>
            <p:ph type="sldNum" sz="quarter" idx="10"/>
          </p:nvPr>
        </p:nvSpPr>
        <p:spPr/>
        <p:txBody>
          <a:bodyPr/>
          <a:lstStyle/>
          <a:p>
            <a:fld id="{F499A854-FF96-451E-9532-36F307C60031}" type="slidenum">
              <a:rPr lang="zh-CN" altLang="en-US" smtClean="0"/>
              <a:pPr/>
              <a:t>11</a:t>
            </a:fld>
            <a:endParaRPr lang="zh-CN" altLang="en-US"/>
          </a:p>
        </p:txBody>
      </p:sp>
    </p:spTree>
    <p:extLst>
      <p:ext uri="{BB962C8B-B14F-4D97-AF65-F5344CB8AC3E}">
        <p14:creationId xmlns:p14="http://schemas.microsoft.com/office/powerpoint/2010/main" xmlns="" val="1837388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质谱测试平台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200" b="1" dirty="0" smtClean="0">
                <a:solidFill>
                  <a:srgbClr val="1F497D"/>
                </a:solidFill>
                <a:latin typeface="微软雅黑" panose="020B0503020204020204" pitchFamily="34" charset="-122"/>
                <a:ea typeface="微软雅黑" panose="020B0503020204020204" pitchFamily="34" charset="-122"/>
                <a:sym typeface="+mn-ea"/>
              </a:rPr>
              <a:t>药物发现、组学研究、质量评价</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分子互作研究平台：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靶标发现</a:t>
            </a:r>
            <a:endParaRPr lang="en-US" altLang="zh-CN"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影像学研究平台：</a:t>
            </a:r>
            <a:r>
              <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mn-ea"/>
              </a:rPr>
              <a:t>细胞、活体动物影像学观察及功能分析。</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Agilent</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en-US" altLang="zh-CN" sz="1200" b="1" dirty="0" smtClean="0">
                <a:solidFill>
                  <a:schemeClr val="tx2"/>
                </a:solidFill>
                <a:latin typeface="微软雅黑" panose="020B0503020204020204" pitchFamily="34" charset="-122"/>
                <a:ea typeface="微软雅黑" panose="020B0503020204020204" pitchFamily="34" charset="-122"/>
              </a:rPr>
              <a:t>6560 IM Q-TOF</a:t>
            </a:r>
            <a:r>
              <a:rPr lang="zh-CN" altLang="en-US" sz="1200" b="1" dirty="0" smtClean="0">
                <a:solidFill>
                  <a:schemeClr val="tx2"/>
                </a:solidFill>
                <a:latin typeface="微软雅黑" panose="020B0503020204020204" pitchFamily="34" charset="-122"/>
                <a:ea typeface="微软雅黑" panose="020B0503020204020204" pitchFamily="34"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可提供大小分子构型信息，传统质谱无法分辨的同分异构体也可以通过微小的结构差异进行分离</a:t>
            </a: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Waters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超高效液相色谱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zh-CN" altLang="en-US" sz="1200" b="1" dirty="0" smtClean="0">
                <a:solidFill>
                  <a:schemeClr val="tx2"/>
                </a:solidFill>
                <a:latin typeface="微软雅黑" panose="020B0503020204020204" pitchFamily="34" charset="-122"/>
                <a:ea typeface="微软雅黑" panose="020B0503020204020204" pitchFamily="34" charset="-122"/>
                <a:sym typeface="+mn-ea"/>
              </a:rPr>
              <a:t>ACQUITY UPLC M-Class）：</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纳升级至微升级</a:t>
            </a:r>
            <a:r>
              <a:rPr lang="en-US" altLang="zh-CN" sz="1200" b="0" dirty="0" smtClean="0">
                <a:solidFill>
                  <a:schemeClr val="tx2"/>
                </a:solidFill>
                <a:latin typeface="微软雅黑" panose="020B0503020204020204" pitchFamily="34" charset="-122"/>
                <a:ea typeface="微软雅黑" panose="020B0503020204020204" pitchFamily="34" charset="-122"/>
                <a:sym typeface="+mn-ea"/>
              </a:rPr>
              <a:t>UPLC</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分离，可用于</a:t>
            </a:r>
            <a:r>
              <a:rPr lang="zh-CN" altLang="en-US" sz="1200" b="0" i="0" kern="1200" dirty="0" smtClean="0">
                <a:solidFill>
                  <a:schemeClr val="tx1"/>
                </a:solidFill>
                <a:effectLst/>
                <a:latin typeface="+mn-lt"/>
                <a:ea typeface="+mn-ea"/>
                <a:cs typeface="+mn-cs"/>
              </a:rPr>
              <a:t>蛋白质组学与生物标志物研究</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chemeClr val="tx2"/>
                </a:solidFill>
                <a:latin typeface="微软雅黑" panose="020B0503020204020204" pitchFamily="34" charset="-122"/>
                <a:ea typeface="微软雅黑" panose="020B0503020204020204" pitchFamily="34" charset="-122"/>
              </a:rPr>
              <a:t>AB </a:t>
            </a:r>
            <a:r>
              <a:rPr lang="zh-CN" altLang="en-US" sz="1200" b="1" dirty="0" smtClean="0">
                <a:solidFill>
                  <a:schemeClr val="tx2"/>
                </a:solidFill>
                <a:latin typeface="微软雅黑" panose="020B0503020204020204" pitchFamily="34" charset="-122"/>
                <a:ea typeface="微软雅黑" panose="020B0503020204020204" pitchFamily="34" charset="-122"/>
              </a:rPr>
              <a:t>纳喷四极杆复合线性离子阱质谱仪（5500QTRAP）：</a:t>
            </a:r>
            <a:r>
              <a:rPr lang="zh-CN" altLang="en-US" sz="1200" b="0" i="0" kern="1200" dirty="0" smtClean="0">
                <a:solidFill>
                  <a:schemeClr val="tx1"/>
                </a:solidFill>
                <a:effectLst/>
                <a:latin typeface="+mn-lt"/>
                <a:ea typeface="+mn-ea"/>
                <a:cs typeface="+mn-cs"/>
              </a:rPr>
              <a:t> 超高灵敏度、选择性、耐受性、重现性，并结合线性离子阱，满足痕量物质的定量和定性要求</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实时无标记的分子互作系统如</a:t>
            </a:r>
            <a:r>
              <a:rPr lang="en-US" altLang="zh-CN" sz="1200" b="0" i="0" kern="1200" dirty="0" err="1" smtClean="0">
                <a:solidFill>
                  <a:schemeClr val="tx1"/>
                </a:solidFill>
                <a:effectLst/>
                <a:latin typeface="+mn-lt"/>
                <a:ea typeface="+mn-ea"/>
                <a:cs typeface="+mn-cs"/>
              </a:rPr>
              <a:t>Biacore</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Nicoya </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Fortebio</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MST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ITC</a:t>
            </a:r>
            <a:r>
              <a:rPr lang="zh-CN" altLang="en-US" sz="1200" b="0" i="0" kern="1200" dirty="0" smtClean="0">
                <a:solidFill>
                  <a:schemeClr val="tx1"/>
                </a:solidFill>
                <a:effectLst/>
                <a:latin typeface="+mn-lt"/>
                <a:ea typeface="+mn-ea"/>
                <a:cs typeface="+mn-cs"/>
              </a:rPr>
              <a:t>，这些无标记技术得到的参数包括</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值或热力学等，各不相同，可配合使用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1" dirty="0" smtClean="0">
              <a:solidFill>
                <a:schemeClr val="tx2"/>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MST</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：微量热泳动技术</a:t>
            </a:r>
            <a:r>
              <a:rPr lang="zh-CN" altLang="en-US" sz="1200" b="0"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0" i="0" kern="1200" dirty="0" smtClean="0">
                <a:solidFill>
                  <a:schemeClr val="tx1"/>
                </a:solidFill>
                <a:effectLst/>
                <a:latin typeface="+mn-lt"/>
                <a:ea typeface="+mn-ea"/>
                <a:cs typeface="+mn-cs"/>
              </a:rPr>
              <a:t>分子在微观的温度梯度场中的定向运动，生物分子结构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构象变化会引起其水化层、分子量、电荷的变化，而导致分子在温度梯度场中的分布改变，通过赖氨酸自发荧光或本身标记的荧光分布改变分析分子间的相互作用以及各种化学计量学参数。</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无需配体固定，对一些结构敏感的蛋白检测比较有优势，可直接检测溶液中标记荧光的目标蛋白的相互作用；总体样本需要量较多，通量低；要求样本高纯度，不发光的化合物或小分子药物检测受限 。该仪器更适合做膜蛋白或蛋白结构分析。</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b="0" dirty="0" smtClean="0"/>
              <a:t/>
            </a:r>
            <a:br>
              <a:rPr lang="zh-CN" altLang="en-US" b="0" dirty="0" smtClean="0"/>
            </a:b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BLI</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1" i="0" kern="1200" dirty="0" smtClean="0">
                <a:solidFill>
                  <a:schemeClr val="tx1"/>
                </a:solidFill>
                <a:effectLst/>
                <a:latin typeface="+mn-lt"/>
                <a:ea typeface="+mn-ea"/>
                <a:cs typeface="+mn-cs"/>
              </a:rPr>
              <a:t>生物膜干涉技术</a:t>
            </a:r>
            <a:r>
              <a:rPr lang="zh-CN" altLang="en-US" sz="1200" b="0" i="0" kern="1200" dirty="0" smtClean="0">
                <a:solidFill>
                  <a:schemeClr val="tx1"/>
                </a:solidFill>
                <a:effectLst/>
                <a:latin typeface="+mn-lt"/>
                <a:ea typeface="+mn-ea"/>
                <a:cs typeface="+mn-cs"/>
              </a:rPr>
              <a:t>，通过膜表面干涉波长相位移动检测分子之间相互作用。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优势在于高通量，可同时对</a:t>
            </a:r>
            <a:r>
              <a:rPr lang="en-US" altLang="zh-CN" sz="1200" b="0" i="0" kern="1200" dirty="0" smtClean="0">
                <a:solidFill>
                  <a:schemeClr val="tx1"/>
                </a:solidFill>
                <a:effectLst/>
                <a:latin typeface="+mn-lt"/>
                <a:ea typeface="+mn-ea"/>
                <a:cs typeface="+mn-cs"/>
              </a:rPr>
              <a:t>96</a:t>
            </a:r>
            <a:r>
              <a:rPr lang="zh-CN" altLang="en-US" sz="1200" b="0" i="0" kern="1200" dirty="0" smtClean="0">
                <a:solidFill>
                  <a:schemeClr val="tx1"/>
                </a:solidFill>
                <a:effectLst/>
                <a:latin typeface="+mn-lt"/>
                <a:ea typeface="+mn-ea"/>
                <a:cs typeface="+mn-cs"/>
              </a:rPr>
              <a:t>个或</a:t>
            </a:r>
            <a:r>
              <a:rPr lang="en-US" altLang="zh-CN" sz="1200" b="0" i="0" kern="1200" dirty="0" smtClean="0">
                <a:solidFill>
                  <a:schemeClr val="tx1"/>
                </a:solidFill>
                <a:effectLst/>
                <a:latin typeface="+mn-lt"/>
                <a:ea typeface="+mn-ea"/>
                <a:cs typeface="+mn-cs"/>
              </a:rPr>
              <a:t>384</a:t>
            </a:r>
            <a:r>
              <a:rPr lang="zh-CN" altLang="en-US" sz="1200" b="0" i="0" kern="1200" dirty="0" smtClean="0">
                <a:solidFill>
                  <a:schemeClr val="tx1"/>
                </a:solidFill>
                <a:effectLst/>
                <a:latin typeface="+mn-lt"/>
                <a:ea typeface="+mn-ea"/>
                <a:cs typeface="+mn-cs"/>
              </a:rPr>
              <a:t>个样本进行快速的初筛 ，但分子量检测有限（实际分子量检测大小从</a:t>
            </a:r>
            <a:r>
              <a:rPr lang="en-US" altLang="zh-CN" sz="1200" b="0" i="0" kern="1200" dirty="0" smtClean="0">
                <a:solidFill>
                  <a:schemeClr val="tx1"/>
                </a:solidFill>
                <a:effectLst/>
                <a:latin typeface="+mn-lt"/>
                <a:ea typeface="+mn-ea"/>
                <a:cs typeface="+mn-cs"/>
              </a:rPr>
              <a:t>2KD~100KD</a:t>
            </a:r>
            <a:r>
              <a:rPr lang="zh-CN" altLang="en-US" sz="1200" b="0" i="0" kern="1200" dirty="0" smtClean="0">
                <a:solidFill>
                  <a:schemeClr val="tx1"/>
                </a:solidFill>
                <a:effectLst/>
                <a:latin typeface="+mn-lt"/>
                <a:ea typeface="+mn-ea"/>
                <a:cs typeface="+mn-cs"/>
              </a:rPr>
              <a:t>），适合抗体疫苗筛选，不太适合小分子药物或多肽药物筛选</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err="1" smtClean="0">
                <a:solidFill>
                  <a:schemeClr val="tx1"/>
                </a:solidFill>
                <a:effectLst/>
                <a:latin typeface="+mn-lt"/>
                <a:ea typeface="+mn-ea"/>
                <a:cs typeface="+mn-cs"/>
              </a:rPr>
              <a:t>Biacore</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2019</a:t>
            </a:r>
            <a:r>
              <a:rPr lang="zh-CN" altLang="en-US" sz="1200" b="1" i="0" kern="1200" dirty="0" smtClean="0">
                <a:solidFill>
                  <a:schemeClr val="tx1"/>
                </a:solidFill>
                <a:effectLst/>
                <a:latin typeface="+mn-lt"/>
                <a:ea typeface="+mn-ea"/>
                <a:cs typeface="+mn-cs"/>
              </a:rPr>
              <a:t>年计划）：</a:t>
            </a:r>
            <a:r>
              <a:rPr lang="zh-CN" altLang="en-US" sz="1200" b="1" i="0" u="none" strike="noStrike" kern="1200" dirty="0" smtClean="0">
                <a:solidFill>
                  <a:schemeClr val="tx1"/>
                </a:solidFill>
                <a:effectLst/>
                <a:latin typeface="+mn-lt"/>
                <a:ea typeface="+mn-ea"/>
                <a:cs typeface="+mn-cs"/>
              </a:rPr>
              <a:t>表面等离子共振技术</a:t>
            </a:r>
            <a:r>
              <a:rPr lang="zh-CN" altLang="en-US" sz="1200" b="0" i="0" kern="1200" dirty="0" smtClean="0">
                <a:solidFill>
                  <a:schemeClr val="tx1"/>
                </a:solidFill>
                <a:effectLst/>
                <a:latin typeface="+mn-lt"/>
                <a:ea typeface="+mn-ea"/>
                <a:cs typeface="+mn-cs"/>
              </a:rPr>
              <a:t>，分析分子间相互作用的免标记技术，通过测量分子发生相互作用后，芯片表面折射率的变化来检测分子间的结合过程。</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分子量最低检测限从</a:t>
            </a:r>
            <a:r>
              <a:rPr lang="en-US" altLang="zh-CN" sz="1200" b="0" i="0" kern="1200" dirty="0" smtClean="0">
                <a:solidFill>
                  <a:schemeClr val="tx1"/>
                </a:solidFill>
                <a:effectLst/>
                <a:latin typeface="+mn-lt"/>
                <a:ea typeface="+mn-ea"/>
                <a:cs typeface="+mn-cs"/>
              </a:rPr>
              <a:t>100Da</a:t>
            </a:r>
            <a:r>
              <a:rPr lang="zh-CN" altLang="en-US" sz="1200" b="0" i="0" kern="1200" dirty="0" smtClean="0">
                <a:solidFill>
                  <a:schemeClr val="tx1"/>
                </a:solidFill>
                <a:effectLst/>
                <a:latin typeface="+mn-lt"/>
                <a:ea typeface="+mn-ea"/>
                <a:cs typeface="+mn-cs"/>
              </a:rPr>
              <a:t>到无限制不等， 可广泛用于药物学、抗体疫苗筛选、蛋白研究等，仪器复杂，价格高，需要专人维护</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smtClean="0">
                <a:solidFill>
                  <a:schemeClr val="tx1"/>
                </a:solidFill>
                <a:effectLst/>
                <a:latin typeface="+mn-lt"/>
                <a:ea typeface="+mn-ea"/>
                <a:cs typeface="+mn-cs"/>
              </a:rPr>
              <a:t>ITC</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2020</a:t>
            </a:r>
            <a:r>
              <a:rPr lang="zh-CN" altLang="en-US" sz="1200" b="1" i="0" kern="1200" dirty="0" smtClean="0">
                <a:solidFill>
                  <a:schemeClr val="tx1"/>
                </a:solidFill>
                <a:effectLst/>
                <a:latin typeface="+mn-lt"/>
                <a:ea typeface="+mn-ea"/>
                <a:cs typeface="+mn-cs"/>
              </a:rPr>
              <a:t>年计划）：等温滴定量热仪，</a:t>
            </a:r>
            <a:r>
              <a:rPr lang="zh-CN" altLang="en-US" sz="1200" b="0" i="0" kern="1200" dirty="0" smtClean="0">
                <a:solidFill>
                  <a:schemeClr val="tx1"/>
                </a:solidFill>
                <a:effectLst/>
                <a:latin typeface="+mn-lt"/>
                <a:ea typeface="+mn-ea"/>
                <a:cs typeface="+mn-cs"/>
              </a:rPr>
              <a:t>通过高灵敏度、高自动化的微量量热仪连续、准确地监测和记录一个变化过程的量热曲线，原位、在线和无损伤地同时提供热力学和动力学信息。</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不需要固定配体，对一些结构敏感蛋白的检测有优势；动力学参数只有</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值，无法获得几个对药物学等非常关键的参数如</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值，在小分子药物或抗体药物研究应用中受限；混合样本检测受限； 另其可获得化学计量 </a:t>
            </a:r>
            <a:r>
              <a:rPr lang="en-US" altLang="zh-CN" sz="1200" b="0" i="0" kern="1200" dirty="0" smtClean="0">
                <a:solidFill>
                  <a:schemeClr val="tx1"/>
                </a:solidFill>
                <a:effectLst/>
                <a:latin typeface="+mn-lt"/>
                <a:ea typeface="+mn-ea"/>
                <a:cs typeface="+mn-cs"/>
              </a:rPr>
              <a:t>(n)</a:t>
            </a:r>
            <a:r>
              <a:rPr lang="zh-CN" altLang="en-US" sz="1200" b="0" i="0" kern="1200" dirty="0" smtClean="0">
                <a:solidFill>
                  <a:schemeClr val="tx1"/>
                </a:solidFill>
                <a:effectLst/>
                <a:latin typeface="+mn-lt"/>
                <a:ea typeface="+mn-ea"/>
                <a:cs typeface="+mn-cs"/>
              </a:rPr>
              <a:t>、焓 </a:t>
            </a:r>
            <a:r>
              <a:rPr lang="en-US" altLang="zh-CN" sz="1200" b="0" i="0" kern="1200" dirty="0" smtClean="0">
                <a:solidFill>
                  <a:schemeClr val="tx1"/>
                </a:solidFill>
                <a:effectLst/>
                <a:latin typeface="+mn-lt"/>
                <a:ea typeface="+mn-ea"/>
                <a:cs typeface="+mn-cs"/>
              </a:rPr>
              <a:t>(ΔH) </a:t>
            </a:r>
            <a:r>
              <a:rPr lang="zh-CN" altLang="en-US" sz="1200" b="0" i="0" kern="1200" dirty="0" smtClean="0">
                <a:solidFill>
                  <a:schemeClr val="tx1"/>
                </a:solidFill>
                <a:effectLst/>
                <a:latin typeface="+mn-lt"/>
                <a:ea typeface="+mn-ea"/>
                <a:cs typeface="+mn-cs"/>
              </a:rPr>
              <a:t>和熵 </a:t>
            </a:r>
            <a:r>
              <a:rPr lang="en-US" altLang="zh-CN" sz="1200" b="0" i="0" kern="1200" dirty="0" smtClean="0">
                <a:solidFill>
                  <a:schemeClr val="tx1"/>
                </a:solidFill>
                <a:effectLst/>
                <a:latin typeface="+mn-lt"/>
                <a:ea typeface="+mn-ea"/>
                <a:cs typeface="+mn-cs"/>
              </a:rPr>
              <a:t>(ΔS)</a:t>
            </a:r>
            <a:r>
              <a:rPr lang="zh-CN" altLang="en-US" sz="1200" b="0" i="0" kern="1200" dirty="0" smtClean="0">
                <a:solidFill>
                  <a:schemeClr val="tx1"/>
                </a:solidFill>
                <a:effectLst/>
                <a:latin typeface="+mn-lt"/>
                <a:ea typeface="+mn-ea"/>
                <a:cs typeface="+mn-cs"/>
              </a:rPr>
              <a:t>值，这些参数对化学合成及化学物结构分析比较有用。该仪器更适合做化学合成及化学物结构研究领域的实验室。</a:t>
            </a:r>
            <a:endParaRPr lang="zh-CN" altLang="en-US" b="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药物筛选平台：</a:t>
            </a:r>
            <a:r>
              <a:rPr lang="zh-CN" altLang="en-US" sz="1200" b="1" dirty="0" smtClean="0">
                <a:solidFill>
                  <a:srgbClr val="254B7B"/>
                </a:solidFill>
                <a:latin typeface="微软雅黑" panose="020B0503020204020204" pitchFamily="34" charset="-122"/>
                <a:ea typeface="微软雅黑" panose="020B0503020204020204" pitchFamily="34" charset="-122"/>
                <a:sym typeface="方正兰亭黑_GBK" panose="02000000000000000000" pitchFamily="2" charset="-122"/>
              </a:rPr>
              <a:t>高通量检测细胞生理状态、有氧呼吸、糖酵解作用等非放射性检测指标</a:t>
            </a:r>
            <a:endParaRPr lang="en-US" altLang="zh-CN" sz="12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endParaRPr lang="zh-CN" altLang="en-US" dirty="0"/>
          </a:p>
        </p:txBody>
      </p:sp>
      <p:sp>
        <p:nvSpPr>
          <p:cNvPr id="4" name="灯片编号占位符 3"/>
          <p:cNvSpPr>
            <a:spLocks noGrp="1"/>
          </p:cNvSpPr>
          <p:nvPr>
            <p:ph type="sldNum" sz="quarter" idx="10"/>
          </p:nvPr>
        </p:nvSpPr>
        <p:spPr/>
        <p:txBody>
          <a:bodyPr/>
          <a:lstStyle/>
          <a:p>
            <a:fld id="{F499A854-FF96-451E-9532-36F307C60031}" type="slidenum">
              <a:rPr lang="zh-CN" altLang="en-US" smtClean="0"/>
              <a:pPr/>
              <a:t>12</a:t>
            </a:fld>
            <a:endParaRPr lang="zh-CN" altLang="en-US"/>
          </a:p>
        </p:txBody>
      </p:sp>
    </p:spTree>
    <p:extLst>
      <p:ext uri="{BB962C8B-B14F-4D97-AF65-F5344CB8AC3E}">
        <p14:creationId xmlns:p14="http://schemas.microsoft.com/office/powerpoint/2010/main" xmlns="" val="1961113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质谱测试平台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200" b="1" dirty="0" smtClean="0">
                <a:solidFill>
                  <a:srgbClr val="1F497D"/>
                </a:solidFill>
                <a:latin typeface="微软雅黑" panose="020B0503020204020204" pitchFamily="34" charset="-122"/>
                <a:ea typeface="微软雅黑" panose="020B0503020204020204" pitchFamily="34" charset="-122"/>
                <a:sym typeface="+mn-ea"/>
              </a:rPr>
              <a:t>药物发现、组学研究、质量评价</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分子互作研究平台：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靶标发现</a:t>
            </a:r>
            <a:endParaRPr lang="en-US" altLang="zh-CN"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影像学研究平台：</a:t>
            </a:r>
            <a:r>
              <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mn-ea"/>
              </a:rPr>
              <a:t>细胞、活体动物影像学观察及功能分析。</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Agilent</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en-US" altLang="zh-CN" sz="1200" b="1" dirty="0" smtClean="0">
                <a:solidFill>
                  <a:schemeClr val="tx2"/>
                </a:solidFill>
                <a:latin typeface="微软雅黑" panose="020B0503020204020204" pitchFamily="34" charset="-122"/>
                <a:ea typeface="微软雅黑" panose="020B0503020204020204" pitchFamily="34" charset="-122"/>
              </a:rPr>
              <a:t>6560 IM Q-TOF</a:t>
            </a:r>
            <a:r>
              <a:rPr lang="zh-CN" altLang="en-US" sz="1200" b="1" dirty="0" smtClean="0">
                <a:solidFill>
                  <a:schemeClr val="tx2"/>
                </a:solidFill>
                <a:latin typeface="微软雅黑" panose="020B0503020204020204" pitchFamily="34" charset="-122"/>
                <a:ea typeface="微软雅黑" panose="020B0503020204020204" pitchFamily="34"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可提供大小分子构型信息，传统质谱无法分辨的同分异构体也可以通过微小的结构差异进行分离</a:t>
            </a: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Waters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超高效液相色谱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zh-CN" altLang="en-US" sz="1200" b="1" dirty="0" smtClean="0">
                <a:solidFill>
                  <a:schemeClr val="tx2"/>
                </a:solidFill>
                <a:latin typeface="微软雅黑" panose="020B0503020204020204" pitchFamily="34" charset="-122"/>
                <a:ea typeface="微软雅黑" panose="020B0503020204020204" pitchFamily="34" charset="-122"/>
                <a:sym typeface="+mn-ea"/>
              </a:rPr>
              <a:t>ACQUITY UPLC M-Class）：</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纳升级至微升级</a:t>
            </a:r>
            <a:r>
              <a:rPr lang="en-US" altLang="zh-CN" sz="1200" b="0" dirty="0" smtClean="0">
                <a:solidFill>
                  <a:schemeClr val="tx2"/>
                </a:solidFill>
                <a:latin typeface="微软雅黑" panose="020B0503020204020204" pitchFamily="34" charset="-122"/>
                <a:ea typeface="微软雅黑" panose="020B0503020204020204" pitchFamily="34" charset="-122"/>
                <a:sym typeface="+mn-ea"/>
              </a:rPr>
              <a:t>UPLC</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分离，可用于</a:t>
            </a:r>
            <a:r>
              <a:rPr lang="zh-CN" altLang="en-US" sz="1200" b="0" i="0" kern="1200" dirty="0" smtClean="0">
                <a:solidFill>
                  <a:schemeClr val="tx1"/>
                </a:solidFill>
                <a:effectLst/>
                <a:latin typeface="+mn-lt"/>
                <a:ea typeface="+mn-ea"/>
                <a:cs typeface="+mn-cs"/>
              </a:rPr>
              <a:t>蛋白质组学与生物标志物研究</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chemeClr val="tx2"/>
                </a:solidFill>
                <a:latin typeface="微软雅黑" panose="020B0503020204020204" pitchFamily="34" charset="-122"/>
                <a:ea typeface="微软雅黑" panose="020B0503020204020204" pitchFamily="34" charset="-122"/>
              </a:rPr>
              <a:t>AB </a:t>
            </a:r>
            <a:r>
              <a:rPr lang="zh-CN" altLang="en-US" sz="1200" b="1" dirty="0" smtClean="0">
                <a:solidFill>
                  <a:schemeClr val="tx2"/>
                </a:solidFill>
                <a:latin typeface="微软雅黑" panose="020B0503020204020204" pitchFamily="34" charset="-122"/>
                <a:ea typeface="微软雅黑" panose="020B0503020204020204" pitchFamily="34" charset="-122"/>
              </a:rPr>
              <a:t>纳喷四极杆复合线性离子阱质谱仪（5500QTRAP）：</a:t>
            </a:r>
            <a:r>
              <a:rPr lang="zh-CN" altLang="en-US" sz="1200" b="0" i="0" kern="1200" dirty="0" smtClean="0">
                <a:solidFill>
                  <a:schemeClr val="tx1"/>
                </a:solidFill>
                <a:effectLst/>
                <a:latin typeface="+mn-lt"/>
                <a:ea typeface="+mn-ea"/>
                <a:cs typeface="+mn-cs"/>
              </a:rPr>
              <a:t> 超高灵敏度、选择性、耐受性、重现性，并结合线性离子阱，满足痕量物质的定量和定性要求</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实时无标记的分子互作系统如</a:t>
            </a:r>
            <a:r>
              <a:rPr lang="en-US" altLang="zh-CN" sz="1200" b="0" i="0" kern="1200" dirty="0" err="1" smtClean="0">
                <a:solidFill>
                  <a:schemeClr val="tx1"/>
                </a:solidFill>
                <a:effectLst/>
                <a:latin typeface="+mn-lt"/>
                <a:ea typeface="+mn-ea"/>
                <a:cs typeface="+mn-cs"/>
              </a:rPr>
              <a:t>Biacore</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Nicoya </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Fortebio</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MST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ITC</a:t>
            </a:r>
            <a:r>
              <a:rPr lang="zh-CN" altLang="en-US" sz="1200" b="0" i="0" kern="1200" dirty="0" smtClean="0">
                <a:solidFill>
                  <a:schemeClr val="tx1"/>
                </a:solidFill>
                <a:effectLst/>
                <a:latin typeface="+mn-lt"/>
                <a:ea typeface="+mn-ea"/>
                <a:cs typeface="+mn-cs"/>
              </a:rPr>
              <a:t>，这些无标记技术得到的参数包括</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值或热力学等，各不相同，可配合使用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1" dirty="0" smtClean="0">
              <a:solidFill>
                <a:schemeClr val="tx2"/>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MST</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：微量热泳动技术</a:t>
            </a:r>
            <a:r>
              <a:rPr lang="zh-CN" altLang="en-US" sz="1200" b="0"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0" i="0" kern="1200" dirty="0" smtClean="0">
                <a:solidFill>
                  <a:schemeClr val="tx1"/>
                </a:solidFill>
                <a:effectLst/>
                <a:latin typeface="+mn-lt"/>
                <a:ea typeface="+mn-ea"/>
                <a:cs typeface="+mn-cs"/>
              </a:rPr>
              <a:t>分子在微观的温度梯度场中的定向运动，生物分子结构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构象变化会引起其水化层、分子量、电荷的变化，而导致分子在温度梯度场中的分布改变，通过赖氨酸自发荧光或本身标记的荧光分布改变分析分子间的相互作用以及各种化学计量学参数。</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无需配体固定，对一些结构敏感的蛋白检测比较有优势，可直接检测溶液中标记荧光的目标蛋白的相互作用；总体样本需要量较多，通量低；要求样本高纯度，不发光的化合物或小分子药物检测受限 。该仪器更适合做膜蛋白或蛋白结构分析。</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b="0" dirty="0" smtClean="0"/>
              <a:t/>
            </a:r>
            <a:br>
              <a:rPr lang="zh-CN" altLang="en-US" b="0" dirty="0" smtClean="0"/>
            </a:b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BLI</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1" i="0" kern="1200" dirty="0" smtClean="0">
                <a:solidFill>
                  <a:schemeClr val="tx1"/>
                </a:solidFill>
                <a:effectLst/>
                <a:latin typeface="+mn-lt"/>
                <a:ea typeface="+mn-ea"/>
                <a:cs typeface="+mn-cs"/>
              </a:rPr>
              <a:t>生物膜干涉技术</a:t>
            </a:r>
            <a:r>
              <a:rPr lang="zh-CN" altLang="en-US" sz="1200" b="0" i="0" kern="1200" dirty="0" smtClean="0">
                <a:solidFill>
                  <a:schemeClr val="tx1"/>
                </a:solidFill>
                <a:effectLst/>
                <a:latin typeface="+mn-lt"/>
                <a:ea typeface="+mn-ea"/>
                <a:cs typeface="+mn-cs"/>
              </a:rPr>
              <a:t>，通过膜表面干涉波长相位移动检测分子之间相互作用。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优势在于高通量，可同时对</a:t>
            </a:r>
            <a:r>
              <a:rPr lang="en-US" altLang="zh-CN" sz="1200" b="0" i="0" kern="1200" dirty="0" smtClean="0">
                <a:solidFill>
                  <a:schemeClr val="tx1"/>
                </a:solidFill>
                <a:effectLst/>
                <a:latin typeface="+mn-lt"/>
                <a:ea typeface="+mn-ea"/>
                <a:cs typeface="+mn-cs"/>
              </a:rPr>
              <a:t>96</a:t>
            </a:r>
            <a:r>
              <a:rPr lang="zh-CN" altLang="en-US" sz="1200" b="0" i="0" kern="1200" dirty="0" smtClean="0">
                <a:solidFill>
                  <a:schemeClr val="tx1"/>
                </a:solidFill>
                <a:effectLst/>
                <a:latin typeface="+mn-lt"/>
                <a:ea typeface="+mn-ea"/>
                <a:cs typeface="+mn-cs"/>
              </a:rPr>
              <a:t>个或</a:t>
            </a:r>
            <a:r>
              <a:rPr lang="en-US" altLang="zh-CN" sz="1200" b="0" i="0" kern="1200" dirty="0" smtClean="0">
                <a:solidFill>
                  <a:schemeClr val="tx1"/>
                </a:solidFill>
                <a:effectLst/>
                <a:latin typeface="+mn-lt"/>
                <a:ea typeface="+mn-ea"/>
                <a:cs typeface="+mn-cs"/>
              </a:rPr>
              <a:t>384</a:t>
            </a:r>
            <a:r>
              <a:rPr lang="zh-CN" altLang="en-US" sz="1200" b="0" i="0" kern="1200" dirty="0" smtClean="0">
                <a:solidFill>
                  <a:schemeClr val="tx1"/>
                </a:solidFill>
                <a:effectLst/>
                <a:latin typeface="+mn-lt"/>
                <a:ea typeface="+mn-ea"/>
                <a:cs typeface="+mn-cs"/>
              </a:rPr>
              <a:t>个样本进行快速的初筛 ，但分子量检测有限（实际分子量检测大小从</a:t>
            </a:r>
            <a:r>
              <a:rPr lang="en-US" altLang="zh-CN" sz="1200" b="0" i="0" kern="1200" dirty="0" smtClean="0">
                <a:solidFill>
                  <a:schemeClr val="tx1"/>
                </a:solidFill>
                <a:effectLst/>
                <a:latin typeface="+mn-lt"/>
                <a:ea typeface="+mn-ea"/>
                <a:cs typeface="+mn-cs"/>
              </a:rPr>
              <a:t>2KD~100KD</a:t>
            </a:r>
            <a:r>
              <a:rPr lang="zh-CN" altLang="en-US" sz="1200" b="0" i="0" kern="1200" dirty="0" smtClean="0">
                <a:solidFill>
                  <a:schemeClr val="tx1"/>
                </a:solidFill>
                <a:effectLst/>
                <a:latin typeface="+mn-lt"/>
                <a:ea typeface="+mn-ea"/>
                <a:cs typeface="+mn-cs"/>
              </a:rPr>
              <a:t>），适合抗体疫苗筛选，不太适合小分子药物或多肽药物筛选</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err="1" smtClean="0">
                <a:solidFill>
                  <a:schemeClr val="tx1"/>
                </a:solidFill>
                <a:effectLst/>
                <a:latin typeface="+mn-lt"/>
                <a:ea typeface="+mn-ea"/>
                <a:cs typeface="+mn-cs"/>
              </a:rPr>
              <a:t>Biacore</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2019</a:t>
            </a:r>
            <a:r>
              <a:rPr lang="zh-CN" altLang="en-US" sz="1200" b="1" i="0" kern="1200" dirty="0" smtClean="0">
                <a:solidFill>
                  <a:schemeClr val="tx1"/>
                </a:solidFill>
                <a:effectLst/>
                <a:latin typeface="+mn-lt"/>
                <a:ea typeface="+mn-ea"/>
                <a:cs typeface="+mn-cs"/>
              </a:rPr>
              <a:t>年计划）：</a:t>
            </a:r>
            <a:r>
              <a:rPr lang="zh-CN" altLang="en-US" sz="1200" b="1" i="0" u="none" strike="noStrike" kern="1200" dirty="0" smtClean="0">
                <a:solidFill>
                  <a:schemeClr val="tx1"/>
                </a:solidFill>
                <a:effectLst/>
                <a:latin typeface="+mn-lt"/>
                <a:ea typeface="+mn-ea"/>
                <a:cs typeface="+mn-cs"/>
              </a:rPr>
              <a:t>表面等离子共振技术</a:t>
            </a:r>
            <a:r>
              <a:rPr lang="zh-CN" altLang="en-US" sz="1200" b="0" i="0" kern="1200" dirty="0" smtClean="0">
                <a:solidFill>
                  <a:schemeClr val="tx1"/>
                </a:solidFill>
                <a:effectLst/>
                <a:latin typeface="+mn-lt"/>
                <a:ea typeface="+mn-ea"/>
                <a:cs typeface="+mn-cs"/>
              </a:rPr>
              <a:t>，分析分子间相互作用的免标记技术，通过测量分子发生相互作用后，芯片表面折射率的变化来检测分子间的结合过程。</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分子量最低检测限从</a:t>
            </a:r>
            <a:r>
              <a:rPr lang="en-US" altLang="zh-CN" sz="1200" b="0" i="0" kern="1200" dirty="0" smtClean="0">
                <a:solidFill>
                  <a:schemeClr val="tx1"/>
                </a:solidFill>
                <a:effectLst/>
                <a:latin typeface="+mn-lt"/>
                <a:ea typeface="+mn-ea"/>
                <a:cs typeface="+mn-cs"/>
              </a:rPr>
              <a:t>100Da</a:t>
            </a:r>
            <a:r>
              <a:rPr lang="zh-CN" altLang="en-US" sz="1200" b="0" i="0" kern="1200" dirty="0" smtClean="0">
                <a:solidFill>
                  <a:schemeClr val="tx1"/>
                </a:solidFill>
                <a:effectLst/>
                <a:latin typeface="+mn-lt"/>
                <a:ea typeface="+mn-ea"/>
                <a:cs typeface="+mn-cs"/>
              </a:rPr>
              <a:t>到无限制不等， 可广泛用于药物学、抗体疫苗筛选、蛋白研究等，仪器复杂，价格高，需要专人维护</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smtClean="0">
                <a:solidFill>
                  <a:schemeClr val="tx1"/>
                </a:solidFill>
                <a:effectLst/>
                <a:latin typeface="+mn-lt"/>
                <a:ea typeface="+mn-ea"/>
                <a:cs typeface="+mn-cs"/>
              </a:rPr>
              <a:t>ITC</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2020</a:t>
            </a:r>
            <a:r>
              <a:rPr lang="zh-CN" altLang="en-US" sz="1200" b="1" i="0" kern="1200" dirty="0" smtClean="0">
                <a:solidFill>
                  <a:schemeClr val="tx1"/>
                </a:solidFill>
                <a:effectLst/>
                <a:latin typeface="+mn-lt"/>
                <a:ea typeface="+mn-ea"/>
                <a:cs typeface="+mn-cs"/>
              </a:rPr>
              <a:t>年计划）：等温滴定量热仪，</a:t>
            </a:r>
            <a:r>
              <a:rPr lang="zh-CN" altLang="en-US" sz="1200" b="0" i="0" kern="1200" dirty="0" smtClean="0">
                <a:solidFill>
                  <a:schemeClr val="tx1"/>
                </a:solidFill>
                <a:effectLst/>
                <a:latin typeface="+mn-lt"/>
                <a:ea typeface="+mn-ea"/>
                <a:cs typeface="+mn-cs"/>
              </a:rPr>
              <a:t>通过高灵敏度、高自动化的微量量热仪连续、准确地监测和记录一个变化过程的量热曲线，原位、在线和无损伤地同时提供热力学和动力学信息。</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不需要固定配体，对一些结构敏感蛋白的检测有优势；动力学参数只有</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值，无法获得几个对药物学等非常关键的参数如</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值，在小分子药物或抗体药物研究应用中受限；混合样本检测受限； 另其可获得化学计量 </a:t>
            </a:r>
            <a:r>
              <a:rPr lang="en-US" altLang="zh-CN" sz="1200" b="0" i="0" kern="1200" dirty="0" smtClean="0">
                <a:solidFill>
                  <a:schemeClr val="tx1"/>
                </a:solidFill>
                <a:effectLst/>
                <a:latin typeface="+mn-lt"/>
                <a:ea typeface="+mn-ea"/>
                <a:cs typeface="+mn-cs"/>
              </a:rPr>
              <a:t>(n)</a:t>
            </a:r>
            <a:r>
              <a:rPr lang="zh-CN" altLang="en-US" sz="1200" b="0" i="0" kern="1200" dirty="0" smtClean="0">
                <a:solidFill>
                  <a:schemeClr val="tx1"/>
                </a:solidFill>
                <a:effectLst/>
                <a:latin typeface="+mn-lt"/>
                <a:ea typeface="+mn-ea"/>
                <a:cs typeface="+mn-cs"/>
              </a:rPr>
              <a:t>、焓 </a:t>
            </a:r>
            <a:r>
              <a:rPr lang="en-US" altLang="zh-CN" sz="1200" b="0" i="0" kern="1200" dirty="0" smtClean="0">
                <a:solidFill>
                  <a:schemeClr val="tx1"/>
                </a:solidFill>
                <a:effectLst/>
                <a:latin typeface="+mn-lt"/>
                <a:ea typeface="+mn-ea"/>
                <a:cs typeface="+mn-cs"/>
              </a:rPr>
              <a:t>(ΔH) </a:t>
            </a:r>
            <a:r>
              <a:rPr lang="zh-CN" altLang="en-US" sz="1200" b="0" i="0" kern="1200" dirty="0" smtClean="0">
                <a:solidFill>
                  <a:schemeClr val="tx1"/>
                </a:solidFill>
                <a:effectLst/>
                <a:latin typeface="+mn-lt"/>
                <a:ea typeface="+mn-ea"/>
                <a:cs typeface="+mn-cs"/>
              </a:rPr>
              <a:t>和熵 </a:t>
            </a:r>
            <a:r>
              <a:rPr lang="en-US" altLang="zh-CN" sz="1200" b="0" i="0" kern="1200" dirty="0" smtClean="0">
                <a:solidFill>
                  <a:schemeClr val="tx1"/>
                </a:solidFill>
                <a:effectLst/>
                <a:latin typeface="+mn-lt"/>
                <a:ea typeface="+mn-ea"/>
                <a:cs typeface="+mn-cs"/>
              </a:rPr>
              <a:t>(ΔS)</a:t>
            </a:r>
            <a:r>
              <a:rPr lang="zh-CN" altLang="en-US" sz="1200" b="0" i="0" kern="1200" dirty="0" smtClean="0">
                <a:solidFill>
                  <a:schemeClr val="tx1"/>
                </a:solidFill>
                <a:effectLst/>
                <a:latin typeface="+mn-lt"/>
                <a:ea typeface="+mn-ea"/>
                <a:cs typeface="+mn-cs"/>
              </a:rPr>
              <a:t>值，这些参数对化学合成及化学物结构分析比较有用。该仪器更适合做化学合成及化学物结构研究领域的实验室。</a:t>
            </a:r>
            <a:endParaRPr lang="zh-CN" altLang="en-US" b="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药物筛选平台：</a:t>
            </a:r>
            <a:r>
              <a:rPr lang="zh-CN" altLang="en-US" sz="1200" b="1" dirty="0" smtClean="0">
                <a:solidFill>
                  <a:srgbClr val="254B7B"/>
                </a:solidFill>
                <a:latin typeface="微软雅黑" panose="020B0503020204020204" pitchFamily="34" charset="-122"/>
                <a:ea typeface="微软雅黑" panose="020B0503020204020204" pitchFamily="34" charset="-122"/>
                <a:sym typeface="方正兰亭黑_GBK" panose="02000000000000000000" pitchFamily="2" charset="-122"/>
              </a:rPr>
              <a:t>高通量检测细胞生理状态、有氧呼吸、糖酵解作用等非放射性检测指标</a:t>
            </a:r>
            <a:endParaRPr lang="en-US" altLang="zh-CN" sz="12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endParaRPr lang="zh-CN" altLang="en-US" dirty="0"/>
          </a:p>
        </p:txBody>
      </p:sp>
      <p:sp>
        <p:nvSpPr>
          <p:cNvPr id="4" name="灯片编号占位符 3"/>
          <p:cNvSpPr>
            <a:spLocks noGrp="1"/>
          </p:cNvSpPr>
          <p:nvPr>
            <p:ph type="sldNum" sz="quarter" idx="10"/>
          </p:nvPr>
        </p:nvSpPr>
        <p:spPr/>
        <p:txBody>
          <a:bodyPr/>
          <a:lstStyle/>
          <a:p>
            <a:fld id="{F499A854-FF96-451E-9532-36F307C60031}" type="slidenum">
              <a:rPr lang="zh-CN" altLang="en-US" smtClean="0"/>
              <a:pPr/>
              <a:t>13</a:t>
            </a:fld>
            <a:endParaRPr lang="zh-CN" altLang="en-US"/>
          </a:p>
        </p:txBody>
      </p:sp>
    </p:spTree>
    <p:extLst>
      <p:ext uri="{BB962C8B-B14F-4D97-AF65-F5344CB8AC3E}">
        <p14:creationId xmlns:p14="http://schemas.microsoft.com/office/powerpoint/2010/main" xmlns="" val="1011163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质谱测试平台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200" b="1" dirty="0" smtClean="0">
                <a:solidFill>
                  <a:srgbClr val="1F497D"/>
                </a:solidFill>
                <a:latin typeface="微软雅黑" panose="020B0503020204020204" pitchFamily="34" charset="-122"/>
                <a:ea typeface="微软雅黑" panose="020B0503020204020204" pitchFamily="34" charset="-122"/>
                <a:sym typeface="+mn-ea"/>
              </a:rPr>
              <a:t>药物发现、组学研究、质量评价</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分子互作研究平台：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靶标发现</a:t>
            </a:r>
            <a:endParaRPr lang="en-US" altLang="zh-CN"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影像学研究平台：</a:t>
            </a:r>
            <a:r>
              <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mn-ea"/>
              </a:rPr>
              <a:t>细胞、活体动物影像学观察及功能分析。</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Agilent</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en-US" altLang="zh-CN" sz="1200" b="1" dirty="0" smtClean="0">
                <a:solidFill>
                  <a:schemeClr val="tx2"/>
                </a:solidFill>
                <a:latin typeface="微软雅黑" panose="020B0503020204020204" pitchFamily="34" charset="-122"/>
                <a:ea typeface="微软雅黑" panose="020B0503020204020204" pitchFamily="34" charset="-122"/>
              </a:rPr>
              <a:t>6560 IM Q-TOF</a:t>
            </a:r>
            <a:r>
              <a:rPr lang="zh-CN" altLang="en-US" sz="1200" b="1" dirty="0" smtClean="0">
                <a:solidFill>
                  <a:schemeClr val="tx2"/>
                </a:solidFill>
                <a:latin typeface="微软雅黑" panose="020B0503020204020204" pitchFamily="34" charset="-122"/>
                <a:ea typeface="微软雅黑" panose="020B0503020204020204" pitchFamily="34"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可提供大小分子构型信息，传统质谱无法分辨的同分异构体也可以通过微小的结构差异进行分离</a:t>
            </a: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Waters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超高效液相色谱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zh-CN" altLang="en-US" sz="1200" b="1" dirty="0" smtClean="0">
                <a:solidFill>
                  <a:schemeClr val="tx2"/>
                </a:solidFill>
                <a:latin typeface="微软雅黑" panose="020B0503020204020204" pitchFamily="34" charset="-122"/>
                <a:ea typeface="微软雅黑" panose="020B0503020204020204" pitchFamily="34" charset="-122"/>
                <a:sym typeface="+mn-ea"/>
              </a:rPr>
              <a:t>ACQUITY UPLC M-Class）：</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纳升级至微升级</a:t>
            </a:r>
            <a:r>
              <a:rPr lang="en-US" altLang="zh-CN" sz="1200" b="0" dirty="0" smtClean="0">
                <a:solidFill>
                  <a:schemeClr val="tx2"/>
                </a:solidFill>
                <a:latin typeface="微软雅黑" panose="020B0503020204020204" pitchFamily="34" charset="-122"/>
                <a:ea typeface="微软雅黑" panose="020B0503020204020204" pitchFamily="34" charset="-122"/>
                <a:sym typeface="+mn-ea"/>
              </a:rPr>
              <a:t>UPLC</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分离，可用于</a:t>
            </a:r>
            <a:r>
              <a:rPr lang="zh-CN" altLang="en-US" sz="1200" b="0" i="0" kern="1200" dirty="0" smtClean="0">
                <a:solidFill>
                  <a:schemeClr val="tx1"/>
                </a:solidFill>
                <a:effectLst/>
                <a:latin typeface="+mn-lt"/>
                <a:ea typeface="+mn-ea"/>
                <a:cs typeface="+mn-cs"/>
              </a:rPr>
              <a:t>蛋白质组学与生物标志物研究</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chemeClr val="tx2"/>
                </a:solidFill>
                <a:latin typeface="微软雅黑" panose="020B0503020204020204" pitchFamily="34" charset="-122"/>
                <a:ea typeface="微软雅黑" panose="020B0503020204020204" pitchFamily="34" charset="-122"/>
              </a:rPr>
              <a:t>AB </a:t>
            </a:r>
            <a:r>
              <a:rPr lang="zh-CN" altLang="en-US" sz="1200" b="1" dirty="0" smtClean="0">
                <a:solidFill>
                  <a:schemeClr val="tx2"/>
                </a:solidFill>
                <a:latin typeface="微软雅黑" panose="020B0503020204020204" pitchFamily="34" charset="-122"/>
                <a:ea typeface="微软雅黑" panose="020B0503020204020204" pitchFamily="34" charset="-122"/>
              </a:rPr>
              <a:t>纳喷四极杆复合线性离子阱质谱仪（5500QTRAP）：</a:t>
            </a:r>
            <a:r>
              <a:rPr lang="zh-CN" altLang="en-US" sz="1200" b="0" i="0" kern="1200" dirty="0" smtClean="0">
                <a:solidFill>
                  <a:schemeClr val="tx1"/>
                </a:solidFill>
                <a:effectLst/>
                <a:latin typeface="+mn-lt"/>
                <a:ea typeface="+mn-ea"/>
                <a:cs typeface="+mn-cs"/>
              </a:rPr>
              <a:t> 超高灵敏度、选择性、耐受性、重现性，并结合线性离子阱，满足痕量物质的定量和定性要求</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实时无标记的分子互作系统如</a:t>
            </a:r>
            <a:r>
              <a:rPr lang="en-US" altLang="zh-CN" sz="1200" b="0" i="0" kern="1200" dirty="0" err="1" smtClean="0">
                <a:solidFill>
                  <a:schemeClr val="tx1"/>
                </a:solidFill>
                <a:effectLst/>
                <a:latin typeface="+mn-lt"/>
                <a:ea typeface="+mn-ea"/>
                <a:cs typeface="+mn-cs"/>
              </a:rPr>
              <a:t>Biacore</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Nicoya </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Fortebio</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MST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ITC</a:t>
            </a:r>
            <a:r>
              <a:rPr lang="zh-CN" altLang="en-US" sz="1200" b="0" i="0" kern="1200" dirty="0" smtClean="0">
                <a:solidFill>
                  <a:schemeClr val="tx1"/>
                </a:solidFill>
                <a:effectLst/>
                <a:latin typeface="+mn-lt"/>
                <a:ea typeface="+mn-ea"/>
                <a:cs typeface="+mn-cs"/>
              </a:rPr>
              <a:t>，这些无标记技术得到的参数包括</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值或热力学等，各不相同，可配合使用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1" dirty="0" smtClean="0">
              <a:solidFill>
                <a:schemeClr val="tx2"/>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MST</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：微量热泳动技术</a:t>
            </a:r>
            <a:r>
              <a:rPr lang="zh-CN" altLang="en-US" sz="1200" b="0"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0" i="0" kern="1200" dirty="0" smtClean="0">
                <a:solidFill>
                  <a:schemeClr val="tx1"/>
                </a:solidFill>
                <a:effectLst/>
                <a:latin typeface="+mn-lt"/>
                <a:ea typeface="+mn-ea"/>
                <a:cs typeface="+mn-cs"/>
              </a:rPr>
              <a:t>分子在微观的温度梯度场中的定向运动，生物分子结构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构象变化会引起其水化层、分子量、电荷的变化，而导致分子在温度梯度场中的分布改变，通过赖氨酸自发荧光或本身标记的荧光分布改变分析分子间的相互作用以及各种化学计量学参数。</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无需配体固定，对一些结构敏感的蛋白检测比较有优势，可直接检测溶液中标记荧光的目标蛋白的相互作用；总体样本需要量较多，通量低；要求样本高纯度，不发光的化合物或小分子药物检测受限 。该仪器更适合做膜蛋白或蛋白结构分析。</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b="0" dirty="0" smtClean="0"/>
              <a:t/>
            </a:r>
            <a:br>
              <a:rPr lang="zh-CN" altLang="en-US" b="0" dirty="0" smtClean="0"/>
            </a:b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BLI</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1" i="0" kern="1200" dirty="0" smtClean="0">
                <a:solidFill>
                  <a:schemeClr val="tx1"/>
                </a:solidFill>
                <a:effectLst/>
                <a:latin typeface="+mn-lt"/>
                <a:ea typeface="+mn-ea"/>
                <a:cs typeface="+mn-cs"/>
              </a:rPr>
              <a:t>生物膜干涉技术</a:t>
            </a:r>
            <a:r>
              <a:rPr lang="zh-CN" altLang="en-US" sz="1200" b="0" i="0" kern="1200" dirty="0" smtClean="0">
                <a:solidFill>
                  <a:schemeClr val="tx1"/>
                </a:solidFill>
                <a:effectLst/>
                <a:latin typeface="+mn-lt"/>
                <a:ea typeface="+mn-ea"/>
                <a:cs typeface="+mn-cs"/>
              </a:rPr>
              <a:t>，通过膜表面干涉波长相位移动检测分子之间相互作用。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优势在于高通量，可同时对</a:t>
            </a:r>
            <a:r>
              <a:rPr lang="en-US" altLang="zh-CN" sz="1200" b="0" i="0" kern="1200" dirty="0" smtClean="0">
                <a:solidFill>
                  <a:schemeClr val="tx1"/>
                </a:solidFill>
                <a:effectLst/>
                <a:latin typeface="+mn-lt"/>
                <a:ea typeface="+mn-ea"/>
                <a:cs typeface="+mn-cs"/>
              </a:rPr>
              <a:t>96</a:t>
            </a:r>
            <a:r>
              <a:rPr lang="zh-CN" altLang="en-US" sz="1200" b="0" i="0" kern="1200" dirty="0" smtClean="0">
                <a:solidFill>
                  <a:schemeClr val="tx1"/>
                </a:solidFill>
                <a:effectLst/>
                <a:latin typeface="+mn-lt"/>
                <a:ea typeface="+mn-ea"/>
                <a:cs typeface="+mn-cs"/>
              </a:rPr>
              <a:t>个或</a:t>
            </a:r>
            <a:r>
              <a:rPr lang="en-US" altLang="zh-CN" sz="1200" b="0" i="0" kern="1200" dirty="0" smtClean="0">
                <a:solidFill>
                  <a:schemeClr val="tx1"/>
                </a:solidFill>
                <a:effectLst/>
                <a:latin typeface="+mn-lt"/>
                <a:ea typeface="+mn-ea"/>
                <a:cs typeface="+mn-cs"/>
              </a:rPr>
              <a:t>384</a:t>
            </a:r>
            <a:r>
              <a:rPr lang="zh-CN" altLang="en-US" sz="1200" b="0" i="0" kern="1200" dirty="0" smtClean="0">
                <a:solidFill>
                  <a:schemeClr val="tx1"/>
                </a:solidFill>
                <a:effectLst/>
                <a:latin typeface="+mn-lt"/>
                <a:ea typeface="+mn-ea"/>
                <a:cs typeface="+mn-cs"/>
              </a:rPr>
              <a:t>个样本进行快速的初筛 ，但分子量检测有限（实际分子量检测大小从</a:t>
            </a:r>
            <a:r>
              <a:rPr lang="en-US" altLang="zh-CN" sz="1200" b="0" i="0" kern="1200" dirty="0" smtClean="0">
                <a:solidFill>
                  <a:schemeClr val="tx1"/>
                </a:solidFill>
                <a:effectLst/>
                <a:latin typeface="+mn-lt"/>
                <a:ea typeface="+mn-ea"/>
                <a:cs typeface="+mn-cs"/>
              </a:rPr>
              <a:t>2KD~100KD</a:t>
            </a:r>
            <a:r>
              <a:rPr lang="zh-CN" altLang="en-US" sz="1200" b="0" i="0" kern="1200" dirty="0" smtClean="0">
                <a:solidFill>
                  <a:schemeClr val="tx1"/>
                </a:solidFill>
                <a:effectLst/>
                <a:latin typeface="+mn-lt"/>
                <a:ea typeface="+mn-ea"/>
                <a:cs typeface="+mn-cs"/>
              </a:rPr>
              <a:t>），适合抗体疫苗筛选，不太适合小分子药物或多肽药物筛选</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err="1" smtClean="0">
                <a:solidFill>
                  <a:schemeClr val="tx1"/>
                </a:solidFill>
                <a:effectLst/>
                <a:latin typeface="+mn-lt"/>
                <a:ea typeface="+mn-ea"/>
                <a:cs typeface="+mn-cs"/>
              </a:rPr>
              <a:t>Biacore</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2019</a:t>
            </a:r>
            <a:r>
              <a:rPr lang="zh-CN" altLang="en-US" sz="1200" b="1" i="0" kern="1200" dirty="0" smtClean="0">
                <a:solidFill>
                  <a:schemeClr val="tx1"/>
                </a:solidFill>
                <a:effectLst/>
                <a:latin typeface="+mn-lt"/>
                <a:ea typeface="+mn-ea"/>
                <a:cs typeface="+mn-cs"/>
              </a:rPr>
              <a:t>年计划）：</a:t>
            </a:r>
            <a:r>
              <a:rPr lang="zh-CN" altLang="en-US" sz="1200" b="1" i="0" u="none" strike="noStrike" kern="1200" dirty="0" smtClean="0">
                <a:solidFill>
                  <a:schemeClr val="tx1"/>
                </a:solidFill>
                <a:effectLst/>
                <a:latin typeface="+mn-lt"/>
                <a:ea typeface="+mn-ea"/>
                <a:cs typeface="+mn-cs"/>
              </a:rPr>
              <a:t>表面等离子共振技术</a:t>
            </a:r>
            <a:r>
              <a:rPr lang="zh-CN" altLang="en-US" sz="1200" b="0" i="0" kern="1200" dirty="0" smtClean="0">
                <a:solidFill>
                  <a:schemeClr val="tx1"/>
                </a:solidFill>
                <a:effectLst/>
                <a:latin typeface="+mn-lt"/>
                <a:ea typeface="+mn-ea"/>
                <a:cs typeface="+mn-cs"/>
              </a:rPr>
              <a:t>，分析分子间相互作用的免标记技术，通过测量分子发生相互作用后，芯片表面折射率的变化来检测分子间的结合过程。</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分子量最低检测限从</a:t>
            </a:r>
            <a:r>
              <a:rPr lang="en-US" altLang="zh-CN" sz="1200" b="0" i="0" kern="1200" dirty="0" smtClean="0">
                <a:solidFill>
                  <a:schemeClr val="tx1"/>
                </a:solidFill>
                <a:effectLst/>
                <a:latin typeface="+mn-lt"/>
                <a:ea typeface="+mn-ea"/>
                <a:cs typeface="+mn-cs"/>
              </a:rPr>
              <a:t>100Da</a:t>
            </a:r>
            <a:r>
              <a:rPr lang="zh-CN" altLang="en-US" sz="1200" b="0" i="0" kern="1200" dirty="0" smtClean="0">
                <a:solidFill>
                  <a:schemeClr val="tx1"/>
                </a:solidFill>
                <a:effectLst/>
                <a:latin typeface="+mn-lt"/>
                <a:ea typeface="+mn-ea"/>
                <a:cs typeface="+mn-cs"/>
              </a:rPr>
              <a:t>到无限制不等， 可广泛用于药物学、抗体疫苗筛选、蛋白研究等，仪器复杂，价格高，需要专人维护</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smtClean="0">
                <a:solidFill>
                  <a:schemeClr val="tx1"/>
                </a:solidFill>
                <a:effectLst/>
                <a:latin typeface="+mn-lt"/>
                <a:ea typeface="+mn-ea"/>
                <a:cs typeface="+mn-cs"/>
              </a:rPr>
              <a:t>ITC</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2020</a:t>
            </a:r>
            <a:r>
              <a:rPr lang="zh-CN" altLang="en-US" sz="1200" b="1" i="0" kern="1200" dirty="0" smtClean="0">
                <a:solidFill>
                  <a:schemeClr val="tx1"/>
                </a:solidFill>
                <a:effectLst/>
                <a:latin typeface="+mn-lt"/>
                <a:ea typeface="+mn-ea"/>
                <a:cs typeface="+mn-cs"/>
              </a:rPr>
              <a:t>年计划）：等温滴定量热仪，</a:t>
            </a:r>
            <a:r>
              <a:rPr lang="zh-CN" altLang="en-US" sz="1200" b="0" i="0" kern="1200" dirty="0" smtClean="0">
                <a:solidFill>
                  <a:schemeClr val="tx1"/>
                </a:solidFill>
                <a:effectLst/>
                <a:latin typeface="+mn-lt"/>
                <a:ea typeface="+mn-ea"/>
                <a:cs typeface="+mn-cs"/>
              </a:rPr>
              <a:t>通过高灵敏度、高自动化的微量量热仪连续、准确地监测和记录一个变化过程的量热曲线，原位、在线和无损伤地同时提供热力学和动力学信息。</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不需要固定配体，对一些结构敏感蛋白的检测有优势；动力学参数只有</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值，无法获得几个对药物学等非常关键的参数如</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值，在小分子药物或抗体药物研究应用中受限；混合样本检测受限； 另其可获得化学计量 </a:t>
            </a:r>
            <a:r>
              <a:rPr lang="en-US" altLang="zh-CN" sz="1200" b="0" i="0" kern="1200" dirty="0" smtClean="0">
                <a:solidFill>
                  <a:schemeClr val="tx1"/>
                </a:solidFill>
                <a:effectLst/>
                <a:latin typeface="+mn-lt"/>
                <a:ea typeface="+mn-ea"/>
                <a:cs typeface="+mn-cs"/>
              </a:rPr>
              <a:t>(n)</a:t>
            </a:r>
            <a:r>
              <a:rPr lang="zh-CN" altLang="en-US" sz="1200" b="0" i="0" kern="1200" dirty="0" smtClean="0">
                <a:solidFill>
                  <a:schemeClr val="tx1"/>
                </a:solidFill>
                <a:effectLst/>
                <a:latin typeface="+mn-lt"/>
                <a:ea typeface="+mn-ea"/>
                <a:cs typeface="+mn-cs"/>
              </a:rPr>
              <a:t>、焓 </a:t>
            </a:r>
            <a:r>
              <a:rPr lang="en-US" altLang="zh-CN" sz="1200" b="0" i="0" kern="1200" dirty="0" smtClean="0">
                <a:solidFill>
                  <a:schemeClr val="tx1"/>
                </a:solidFill>
                <a:effectLst/>
                <a:latin typeface="+mn-lt"/>
                <a:ea typeface="+mn-ea"/>
                <a:cs typeface="+mn-cs"/>
              </a:rPr>
              <a:t>(ΔH) </a:t>
            </a:r>
            <a:r>
              <a:rPr lang="zh-CN" altLang="en-US" sz="1200" b="0" i="0" kern="1200" dirty="0" smtClean="0">
                <a:solidFill>
                  <a:schemeClr val="tx1"/>
                </a:solidFill>
                <a:effectLst/>
                <a:latin typeface="+mn-lt"/>
                <a:ea typeface="+mn-ea"/>
                <a:cs typeface="+mn-cs"/>
              </a:rPr>
              <a:t>和熵 </a:t>
            </a:r>
            <a:r>
              <a:rPr lang="en-US" altLang="zh-CN" sz="1200" b="0" i="0" kern="1200" dirty="0" smtClean="0">
                <a:solidFill>
                  <a:schemeClr val="tx1"/>
                </a:solidFill>
                <a:effectLst/>
                <a:latin typeface="+mn-lt"/>
                <a:ea typeface="+mn-ea"/>
                <a:cs typeface="+mn-cs"/>
              </a:rPr>
              <a:t>(ΔS)</a:t>
            </a:r>
            <a:r>
              <a:rPr lang="zh-CN" altLang="en-US" sz="1200" b="0" i="0" kern="1200" dirty="0" smtClean="0">
                <a:solidFill>
                  <a:schemeClr val="tx1"/>
                </a:solidFill>
                <a:effectLst/>
                <a:latin typeface="+mn-lt"/>
                <a:ea typeface="+mn-ea"/>
                <a:cs typeface="+mn-cs"/>
              </a:rPr>
              <a:t>值，这些参数对化学合成及化学物结构分析比较有用。该仪器更适合做化学合成及化学物结构研究领域的实验室。</a:t>
            </a:r>
            <a:endParaRPr lang="zh-CN" altLang="en-US" b="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药物筛选平台：</a:t>
            </a:r>
            <a:r>
              <a:rPr lang="zh-CN" altLang="en-US" sz="1200" b="1" dirty="0" smtClean="0">
                <a:solidFill>
                  <a:srgbClr val="254B7B"/>
                </a:solidFill>
                <a:latin typeface="微软雅黑" panose="020B0503020204020204" pitchFamily="34" charset="-122"/>
                <a:ea typeface="微软雅黑" panose="020B0503020204020204" pitchFamily="34" charset="-122"/>
                <a:sym typeface="方正兰亭黑_GBK" panose="02000000000000000000" pitchFamily="2" charset="-122"/>
              </a:rPr>
              <a:t>高通量检测细胞生理状态、有氧呼吸、糖酵解作用等非放射性检测指标</a:t>
            </a:r>
            <a:endParaRPr lang="en-US" altLang="zh-CN" sz="12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endParaRPr lang="zh-CN" altLang="en-US" dirty="0"/>
          </a:p>
        </p:txBody>
      </p:sp>
      <p:sp>
        <p:nvSpPr>
          <p:cNvPr id="4" name="灯片编号占位符 3"/>
          <p:cNvSpPr>
            <a:spLocks noGrp="1"/>
          </p:cNvSpPr>
          <p:nvPr>
            <p:ph type="sldNum" sz="quarter" idx="10"/>
          </p:nvPr>
        </p:nvSpPr>
        <p:spPr/>
        <p:txBody>
          <a:bodyPr/>
          <a:lstStyle/>
          <a:p>
            <a:fld id="{F499A854-FF96-451E-9532-36F307C60031}" type="slidenum">
              <a:rPr lang="zh-CN" altLang="en-US" smtClean="0"/>
              <a:pPr/>
              <a:t>14</a:t>
            </a:fld>
            <a:endParaRPr lang="zh-CN" altLang="en-US"/>
          </a:p>
        </p:txBody>
      </p:sp>
    </p:spTree>
    <p:extLst>
      <p:ext uri="{BB962C8B-B14F-4D97-AF65-F5344CB8AC3E}">
        <p14:creationId xmlns:p14="http://schemas.microsoft.com/office/powerpoint/2010/main" xmlns="" val="2768226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质谱测试平台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200" b="1" dirty="0" smtClean="0">
                <a:solidFill>
                  <a:srgbClr val="1F497D"/>
                </a:solidFill>
                <a:latin typeface="微软雅黑" panose="020B0503020204020204" pitchFamily="34" charset="-122"/>
                <a:ea typeface="微软雅黑" panose="020B0503020204020204" pitchFamily="34" charset="-122"/>
                <a:sym typeface="+mn-ea"/>
              </a:rPr>
              <a:t>药物发现、组学研究、质量评价</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分子互作研究平台：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靶标发现</a:t>
            </a:r>
            <a:endParaRPr lang="en-US" altLang="zh-CN"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影像学研究平台：</a:t>
            </a:r>
            <a:r>
              <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mn-ea"/>
              </a:rPr>
              <a:t>细胞、活体动物影像学观察及功能分析。</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Agilent</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en-US" altLang="zh-CN" sz="1200" b="1" dirty="0" smtClean="0">
                <a:solidFill>
                  <a:schemeClr val="tx2"/>
                </a:solidFill>
                <a:latin typeface="微软雅黑" panose="020B0503020204020204" pitchFamily="34" charset="-122"/>
                <a:ea typeface="微软雅黑" panose="020B0503020204020204" pitchFamily="34" charset="-122"/>
              </a:rPr>
              <a:t>6560 IM Q-TOF</a:t>
            </a:r>
            <a:r>
              <a:rPr lang="zh-CN" altLang="en-US" sz="1200" b="1" dirty="0" smtClean="0">
                <a:solidFill>
                  <a:schemeClr val="tx2"/>
                </a:solidFill>
                <a:latin typeface="微软雅黑" panose="020B0503020204020204" pitchFamily="34" charset="-122"/>
                <a:ea typeface="微软雅黑" panose="020B0503020204020204" pitchFamily="34"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可提供大小分子构型信息，传统质谱无法分辨的同分异构体也可以通过微小的结构差异进行分离</a:t>
            </a: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Waters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超高效液相色谱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zh-CN" altLang="en-US" sz="1200" b="1" dirty="0" smtClean="0">
                <a:solidFill>
                  <a:schemeClr val="tx2"/>
                </a:solidFill>
                <a:latin typeface="微软雅黑" panose="020B0503020204020204" pitchFamily="34" charset="-122"/>
                <a:ea typeface="微软雅黑" panose="020B0503020204020204" pitchFamily="34" charset="-122"/>
                <a:sym typeface="+mn-ea"/>
              </a:rPr>
              <a:t>ACQUITY UPLC M-Class）：</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纳升级至微升级</a:t>
            </a:r>
            <a:r>
              <a:rPr lang="en-US" altLang="zh-CN" sz="1200" b="0" dirty="0" smtClean="0">
                <a:solidFill>
                  <a:schemeClr val="tx2"/>
                </a:solidFill>
                <a:latin typeface="微软雅黑" panose="020B0503020204020204" pitchFamily="34" charset="-122"/>
                <a:ea typeface="微软雅黑" panose="020B0503020204020204" pitchFamily="34" charset="-122"/>
                <a:sym typeface="+mn-ea"/>
              </a:rPr>
              <a:t>UPLC</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分离，可用于</a:t>
            </a:r>
            <a:r>
              <a:rPr lang="zh-CN" altLang="en-US" sz="1200" b="0" i="0" kern="1200" dirty="0" smtClean="0">
                <a:solidFill>
                  <a:schemeClr val="tx1"/>
                </a:solidFill>
                <a:effectLst/>
                <a:latin typeface="+mn-lt"/>
                <a:ea typeface="+mn-ea"/>
                <a:cs typeface="+mn-cs"/>
              </a:rPr>
              <a:t>蛋白质组学与生物标志物研究</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chemeClr val="tx2"/>
                </a:solidFill>
                <a:latin typeface="微软雅黑" panose="020B0503020204020204" pitchFamily="34" charset="-122"/>
                <a:ea typeface="微软雅黑" panose="020B0503020204020204" pitchFamily="34" charset="-122"/>
              </a:rPr>
              <a:t>AB </a:t>
            </a:r>
            <a:r>
              <a:rPr lang="zh-CN" altLang="en-US" sz="1200" b="1" dirty="0" smtClean="0">
                <a:solidFill>
                  <a:schemeClr val="tx2"/>
                </a:solidFill>
                <a:latin typeface="微软雅黑" panose="020B0503020204020204" pitchFamily="34" charset="-122"/>
                <a:ea typeface="微软雅黑" panose="020B0503020204020204" pitchFamily="34" charset="-122"/>
              </a:rPr>
              <a:t>纳喷四极杆复合线性离子阱质谱仪（5500QTRAP）：</a:t>
            </a:r>
            <a:r>
              <a:rPr lang="zh-CN" altLang="en-US" sz="1200" b="0" i="0" kern="1200" dirty="0" smtClean="0">
                <a:solidFill>
                  <a:schemeClr val="tx1"/>
                </a:solidFill>
                <a:effectLst/>
                <a:latin typeface="+mn-lt"/>
                <a:ea typeface="+mn-ea"/>
                <a:cs typeface="+mn-cs"/>
              </a:rPr>
              <a:t> 超高灵敏度、选择性、耐受性、重现性，并结合线性离子阱，满足痕量物质的定量和定性要求</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实时无标记的分子互作系统如</a:t>
            </a:r>
            <a:r>
              <a:rPr lang="en-US" altLang="zh-CN" sz="1200" b="0" i="0" kern="1200" dirty="0" err="1" smtClean="0">
                <a:solidFill>
                  <a:schemeClr val="tx1"/>
                </a:solidFill>
                <a:effectLst/>
                <a:latin typeface="+mn-lt"/>
                <a:ea typeface="+mn-ea"/>
                <a:cs typeface="+mn-cs"/>
              </a:rPr>
              <a:t>Biacore</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Nicoya </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Fortebio</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MST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ITC</a:t>
            </a:r>
            <a:r>
              <a:rPr lang="zh-CN" altLang="en-US" sz="1200" b="0" i="0" kern="1200" dirty="0" smtClean="0">
                <a:solidFill>
                  <a:schemeClr val="tx1"/>
                </a:solidFill>
                <a:effectLst/>
                <a:latin typeface="+mn-lt"/>
                <a:ea typeface="+mn-ea"/>
                <a:cs typeface="+mn-cs"/>
              </a:rPr>
              <a:t>，这些无标记技术得到的参数包括</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值或热力学等，各不相同，可配合使用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1" dirty="0" smtClean="0">
              <a:solidFill>
                <a:schemeClr val="tx2"/>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MST</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：微量热泳动技术</a:t>
            </a:r>
            <a:r>
              <a:rPr lang="zh-CN" altLang="en-US" sz="1200" b="0"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0" i="0" kern="1200" dirty="0" smtClean="0">
                <a:solidFill>
                  <a:schemeClr val="tx1"/>
                </a:solidFill>
                <a:effectLst/>
                <a:latin typeface="+mn-lt"/>
                <a:ea typeface="+mn-ea"/>
                <a:cs typeface="+mn-cs"/>
              </a:rPr>
              <a:t>分子在微观的温度梯度场中的定向运动，生物分子结构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构象变化会引起其水化层、分子量、电荷的变化，而导致分子在温度梯度场中的分布改变，通过赖氨酸自发荧光或本身标记的荧光分布改变分析分子间的相互作用以及各种化学计量学参数。</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无需配体固定，对一些结构敏感的蛋白检测比较有优势，可直接检测溶液中标记荧光的目标蛋白的相互作用；总体样本需要量较多，通量低；要求样本高纯度，不发光的化合物或小分子药物检测受限 。该仪器更适合做膜蛋白或蛋白结构分析。</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b="0" dirty="0" smtClean="0"/>
              <a:t/>
            </a:r>
            <a:br>
              <a:rPr lang="zh-CN" altLang="en-US" b="0" dirty="0" smtClean="0"/>
            </a:b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BLI</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1" i="0" kern="1200" dirty="0" smtClean="0">
                <a:solidFill>
                  <a:schemeClr val="tx1"/>
                </a:solidFill>
                <a:effectLst/>
                <a:latin typeface="+mn-lt"/>
                <a:ea typeface="+mn-ea"/>
                <a:cs typeface="+mn-cs"/>
              </a:rPr>
              <a:t>生物膜干涉技术</a:t>
            </a:r>
            <a:r>
              <a:rPr lang="zh-CN" altLang="en-US" sz="1200" b="0" i="0" kern="1200" dirty="0" smtClean="0">
                <a:solidFill>
                  <a:schemeClr val="tx1"/>
                </a:solidFill>
                <a:effectLst/>
                <a:latin typeface="+mn-lt"/>
                <a:ea typeface="+mn-ea"/>
                <a:cs typeface="+mn-cs"/>
              </a:rPr>
              <a:t>，通过膜表面干涉波长相位移动检测分子之间相互作用。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优势在于高通量，可同时对</a:t>
            </a:r>
            <a:r>
              <a:rPr lang="en-US" altLang="zh-CN" sz="1200" b="0" i="0" kern="1200" dirty="0" smtClean="0">
                <a:solidFill>
                  <a:schemeClr val="tx1"/>
                </a:solidFill>
                <a:effectLst/>
                <a:latin typeface="+mn-lt"/>
                <a:ea typeface="+mn-ea"/>
                <a:cs typeface="+mn-cs"/>
              </a:rPr>
              <a:t>96</a:t>
            </a:r>
            <a:r>
              <a:rPr lang="zh-CN" altLang="en-US" sz="1200" b="0" i="0" kern="1200" dirty="0" smtClean="0">
                <a:solidFill>
                  <a:schemeClr val="tx1"/>
                </a:solidFill>
                <a:effectLst/>
                <a:latin typeface="+mn-lt"/>
                <a:ea typeface="+mn-ea"/>
                <a:cs typeface="+mn-cs"/>
              </a:rPr>
              <a:t>个或</a:t>
            </a:r>
            <a:r>
              <a:rPr lang="en-US" altLang="zh-CN" sz="1200" b="0" i="0" kern="1200" dirty="0" smtClean="0">
                <a:solidFill>
                  <a:schemeClr val="tx1"/>
                </a:solidFill>
                <a:effectLst/>
                <a:latin typeface="+mn-lt"/>
                <a:ea typeface="+mn-ea"/>
                <a:cs typeface="+mn-cs"/>
              </a:rPr>
              <a:t>384</a:t>
            </a:r>
            <a:r>
              <a:rPr lang="zh-CN" altLang="en-US" sz="1200" b="0" i="0" kern="1200" dirty="0" smtClean="0">
                <a:solidFill>
                  <a:schemeClr val="tx1"/>
                </a:solidFill>
                <a:effectLst/>
                <a:latin typeface="+mn-lt"/>
                <a:ea typeface="+mn-ea"/>
                <a:cs typeface="+mn-cs"/>
              </a:rPr>
              <a:t>个样本进行快速的初筛 ，但分子量检测有限（实际分子量检测大小从</a:t>
            </a:r>
            <a:r>
              <a:rPr lang="en-US" altLang="zh-CN" sz="1200" b="0" i="0" kern="1200" dirty="0" smtClean="0">
                <a:solidFill>
                  <a:schemeClr val="tx1"/>
                </a:solidFill>
                <a:effectLst/>
                <a:latin typeface="+mn-lt"/>
                <a:ea typeface="+mn-ea"/>
                <a:cs typeface="+mn-cs"/>
              </a:rPr>
              <a:t>2KD~100KD</a:t>
            </a:r>
            <a:r>
              <a:rPr lang="zh-CN" altLang="en-US" sz="1200" b="0" i="0" kern="1200" dirty="0" smtClean="0">
                <a:solidFill>
                  <a:schemeClr val="tx1"/>
                </a:solidFill>
                <a:effectLst/>
                <a:latin typeface="+mn-lt"/>
                <a:ea typeface="+mn-ea"/>
                <a:cs typeface="+mn-cs"/>
              </a:rPr>
              <a:t>），适合抗体疫苗筛选，不太适合小分子药物或多肽药物筛选</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err="1" smtClean="0">
                <a:solidFill>
                  <a:schemeClr val="tx1"/>
                </a:solidFill>
                <a:effectLst/>
                <a:latin typeface="+mn-lt"/>
                <a:ea typeface="+mn-ea"/>
                <a:cs typeface="+mn-cs"/>
              </a:rPr>
              <a:t>Biacore</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2019</a:t>
            </a:r>
            <a:r>
              <a:rPr lang="zh-CN" altLang="en-US" sz="1200" b="1" i="0" kern="1200" dirty="0" smtClean="0">
                <a:solidFill>
                  <a:schemeClr val="tx1"/>
                </a:solidFill>
                <a:effectLst/>
                <a:latin typeface="+mn-lt"/>
                <a:ea typeface="+mn-ea"/>
                <a:cs typeface="+mn-cs"/>
              </a:rPr>
              <a:t>年计划）：</a:t>
            </a:r>
            <a:r>
              <a:rPr lang="zh-CN" altLang="en-US" sz="1200" b="1" i="0" u="none" strike="noStrike" kern="1200" dirty="0" smtClean="0">
                <a:solidFill>
                  <a:schemeClr val="tx1"/>
                </a:solidFill>
                <a:effectLst/>
                <a:latin typeface="+mn-lt"/>
                <a:ea typeface="+mn-ea"/>
                <a:cs typeface="+mn-cs"/>
              </a:rPr>
              <a:t>表面等离子共振技术</a:t>
            </a:r>
            <a:r>
              <a:rPr lang="zh-CN" altLang="en-US" sz="1200" b="0" i="0" kern="1200" dirty="0" smtClean="0">
                <a:solidFill>
                  <a:schemeClr val="tx1"/>
                </a:solidFill>
                <a:effectLst/>
                <a:latin typeface="+mn-lt"/>
                <a:ea typeface="+mn-ea"/>
                <a:cs typeface="+mn-cs"/>
              </a:rPr>
              <a:t>，分析分子间相互作用的免标记技术，通过测量分子发生相互作用后，芯片表面折射率的变化来检测分子间的结合过程。</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分子量最低检测限从</a:t>
            </a:r>
            <a:r>
              <a:rPr lang="en-US" altLang="zh-CN" sz="1200" b="0" i="0" kern="1200" dirty="0" smtClean="0">
                <a:solidFill>
                  <a:schemeClr val="tx1"/>
                </a:solidFill>
                <a:effectLst/>
                <a:latin typeface="+mn-lt"/>
                <a:ea typeface="+mn-ea"/>
                <a:cs typeface="+mn-cs"/>
              </a:rPr>
              <a:t>100Da</a:t>
            </a:r>
            <a:r>
              <a:rPr lang="zh-CN" altLang="en-US" sz="1200" b="0" i="0" kern="1200" dirty="0" smtClean="0">
                <a:solidFill>
                  <a:schemeClr val="tx1"/>
                </a:solidFill>
                <a:effectLst/>
                <a:latin typeface="+mn-lt"/>
                <a:ea typeface="+mn-ea"/>
                <a:cs typeface="+mn-cs"/>
              </a:rPr>
              <a:t>到无限制不等， 可广泛用于药物学、抗体疫苗筛选、蛋白研究等，仪器复杂，价格高，需要专人维护</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smtClean="0">
                <a:solidFill>
                  <a:schemeClr val="tx1"/>
                </a:solidFill>
                <a:effectLst/>
                <a:latin typeface="+mn-lt"/>
                <a:ea typeface="+mn-ea"/>
                <a:cs typeface="+mn-cs"/>
              </a:rPr>
              <a:t>ITC</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2020</a:t>
            </a:r>
            <a:r>
              <a:rPr lang="zh-CN" altLang="en-US" sz="1200" b="1" i="0" kern="1200" dirty="0" smtClean="0">
                <a:solidFill>
                  <a:schemeClr val="tx1"/>
                </a:solidFill>
                <a:effectLst/>
                <a:latin typeface="+mn-lt"/>
                <a:ea typeface="+mn-ea"/>
                <a:cs typeface="+mn-cs"/>
              </a:rPr>
              <a:t>年计划）：等温滴定量热仪，</a:t>
            </a:r>
            <a:r>
              <a:rPr lang="zh-CN" altLang="en-US" sz="1200" b="0" i="0" kern="1200" dirty="0" smtClean="0">
                <a:solidFill>
                  <a:schemeClr val="tx1"/>
                </a:solidFill>
                <a:effectLst/>
                <a:latin typeface="+mn-lt"/>
                <a:ea typeface="+mn-ea"/>
                <a:cs typeface="+mn-cs"/>
              </a:rPr>
              <a:t>通过高灵敏度、高自动化的微量量热仪连续、准确地监测和记录一个变化过程的量热曲线，原位、在线和无损伤地同时提供热力学和动力学信息。</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不需要固定配体，对一些结构敏感蛋白的检测有优势；动力学参数只有</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值，无法获得几个对药物学等非常关键的参数如</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值，在小分子药物或抗体药物研究应用中受限；混合样本检测受限； 另其可获得化学计量 </a:t>
            </a:r>
            <a:r>
              <a:rPr lang="en-US" altLang="zh-CN" sz="1200" b="0" i="0" kern="1200" dirty="0" smtClean="0">
                <a:solidFill>
                  <a:schemeClr val="tx1"/>
                </a:solidFill>
                <a:effectLst/>
                <a:latin typeface="+mn-lt"/>
                <a:ea typeface="+mn-ea"/>
                <a:cs typeface="+mn-cs"/>
              </a:rPr>
              <a:t>(n)</a:t>
            </a:r>
            <a:r>
              <a:rPr lang="zh-CN" altLang="en-US" sz="1200" b="0" i="0" kern="1200" dirty="0" smtClean="0">
                <a:solidFill>
                  <a:schemeClr val="tx1"/>
                </a:solidFill>
                <a:effectLst/>
                <a:latin typeface="+mn-lt"/>
                <a:ea typeface="+mn-ea"/>
                <a:cs typeface="+mn-cs"/>
              </a:rPr>
              <a:t>、焓 </a:t>
            </a:r>
            <a:r>
              <a:rPr lang="en-US" altLang="zh-CN" sz="1200" b="0" i="0" kern="1200" dirty="0" smtClean="0">
                <a:solidFill>
                  <a:schemeClr val="tx1"/>
                </a:solidFill>
                <a:effectLst/>
                <a:latin typeface="+mn-lt"/>
                <a:ea typeface="+mn-ea"/>
                <a:cs typeface="+mn-cs"/>
              </a:rPr>
              <a:t>(ΔH) </a:t>
            </a:r>
            <a:r>
              <a:rPr lang="zh-CN" altLang="en-US" sz="1200" b="0" i="0" kern="1200" dirty="0" smtClean="0">
                <a:solidFill>
                  <a:schemeClr val="tx1"/>
                </a:solidFill>
                <a:effectLst/>
                <a:latin typeface="+mn-lt"/>
                <a:ea typeface="+mn-ea"/>
                <a:cs typeface="+mn-cs"/>
              </a:rPr>
              <a:t>和熵 </a:t>
            </a:r>
            <a:r>
              <a:rPr lang="en-US" altLang="zh-CN" sz="1200" b="0" i="0" kern="1200" dirty="0" smtClean="0">
                <a:solidFill>
                  <a:schemeClr val="tx1"/>
                </a:solidFill>
                <a:effectLst/>
                <a:latin typeface="+mn-lt"/>
                <a:ea typeface="+mn-ea"/>
                <a:cs typeface="+mn-cs"/>
              </a:rPr>
              <a:t>(ΔS)</a:t>
            </a:r>
            <a:r>
              <a:rPr lang="zh-CN" altLang="en-US" sz="1200" b="0" i="0" kern="1200" dirty="0" smtClean="0">
                <a:solidFill>
                  <a:schemeClr val="tx1"/>
                </a:solidFill>
                <a:effectLst/>
                <a:latin typeface="+mn-lt"/>
                <a:ea typeface="+mn-ea"/>
                <a:cs typeface="+mn-cs"/>
              </a:rPr>
              <a:t>值，这些参数对化学合成及化学物结构分析比较有用。该仪器更适合做化学合成及化学物结构研究领域的实验室。</a:t>
            </a:r>
            <a:endParaRPr lang="zh-CN" altLang="en-US" b="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药物筛选平台：</a:t>
            </a:r>
            <a:r>
              <a:rPr lang="zh-CN" altLang="en-US" sz="1200" b="1" dirty="0" smtClean="0">
                <a:solidFill>
                  <a:srgbClr val="254B7B"/>
                </a:solidFill>
                <a:latin typeface="微软雅黑" panose="020B0503020204020204" pitchFamily="34" charset="-122"/>
                <a:ea typeface="微软雅黑" panose="020B0503020204020204" pitchFamily="34" charset="-122"/>
                <a:sym typeface="方正兰亭黑_GBK" panose="02000000000000000000" pitchFamily="2" charset="-122"/>
              </a:rPr>
              <a:t>高通量检测细胞生理状态、有氧呼吸、糖酵解作用等非放射性检测指标</a:t>
            </a:r>
            <a:endParaRPr lang="en-US" altLang="zh-CN" sz="12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endParaRPr lang="zh-CN" altLang="en-US" dirty="0"/>
          </a:p>
        </p:txBody>
      </p:sp>
      <p:sp>
        <p:nvSpPr>
          <p:cNvPr id="4" name="灯片编号占位符 3"/>
          <p:cNvSpPr>
            <a:spLocks noGrp="1"/>
          </p:cNvSpPr>
          <p:nvPr>
            <p:ph type="sldNum" sz="quarter" idx="10"/>
          </p:nvPr>
        </p:nvSpPr>
        <p:spPr/>
        <p:txBody>
          <a:bodyPr/>
          <a:lstStyle/>
          <a:p>
            <a:fld id="{F499A854-FF96-451E-9532-36F307C60031}" type="slidenum">
              <a:rPr lang="zh-CN" altLang="en-US" smtClean="0"/>
              <a:pPr/>
              <a:t>15</a:t>
            </a:fld>
            <a:endParaRPr lang="zh-CN" altLang="en-US"/>
          </a:p>
        </p:txBody>
      </p:sp>
    </p:spTree>
    <p:extLst>
      <p:ext uri="{BB962C8B-B14F-4D97-AF65-F5344CB8AC3E}">
        <p14:creationId xmlns:p14="http://schemas.microsoft.com/office/powerpoint/2010/main" xmlns="" val="2502792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质谱测试平台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200" b="1" dirty="0" smtClean="0">
                <a:solidFill>
                  <a:srgbClr val="1F497D"/>
                </a:solidFill>
                <a:latin typeface="微软雅黑" panose="020B0503020204020204" pitchFamily="34" charset="-122"/>
                <a:ea typeface="微软雅黑" panose="020B0503020204020204" pitchFamily="34" charset="-122"/>
                <a:sym typeface="+mn-ea"/>
              </a:rPr>
              <a:t>药物发现、组学研究、质量评价</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分子互作研究平台：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靶标发现</a:t>
            </a:r>
            <a:endParaRPr lang="en-US" altLang="zh-CN"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影像学研究平台：</a:t>
            </a:r>
            <a:r>
              <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mn-ea"/>
              </a:rPr>
              <a:t>细胞、活体动物影像学观察及功能分析。</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Agilent</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en-US" altLang="zh-CN" sz="1200" b="1" dirty="0" smtClean="0">
                <a:solidFill>
                  <a:schemeClr val="tx2"/>
                </a:solidFill>
                <a:latin typeface="微软雅黑" panose="020B0503020204020204" pitchFamily="34" charset="-122"/>
                <a:ea typeface="微软雅黑" panose="020B0503020204020204" pitchFamily="34" charset="-122"/>
              </a:rPr>
              <a:t>6560 IM Q-TOF</a:t>
            </a:r>
            <a:r>
              <a:rPr lang="zh-CN" altLang="en-US" sz="1200" b="1" dirty="0" smtClean="0">
                <a:solidFill>
                  <a:schemeClr val="tx2"/>
                </a:solidFill>
                <a:latin typeface="微软雅黑" panose="020B0503020204020204" pitchFamily="34" charset="-122"/>
                <a:ea typeface="微软雅黑" panose="020B0503020204020204" pitchFamily="34"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可提供大小分子构型信息，传统质谱无法分辨的同分异构体也可以通过微小的结构差异进行分离</a:t>
            </a: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Waters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超高效液相色谱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zh-CN" altLang="en-US" sz="1200" b="1" dirty="0" smtClean="0">
                <a:solidFill>
                  <a:schemeClr val="tx2"/>
                </a:solidFill>
                <a:latin typeface="微软雅黑" panose="020B0503020204020204" pitchFamily="34" charset="-122"/>
                <a:ea typeface="微软雅黑" panose="020B0503020204020204" pitchFamily="34" charset="-122"/>
                <a:sym typeface="+mn-ea"/>
              </a:rPr>
              <a:t>ACQUITY UPLC M-Class）：</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纳升级至微升级</a:t>
            </a:r>
            <a:r>
              <a:rPr lang="en-US" altLang="zh-CN" sz="1200" b="0" dirty="0" smtClean="0">
                <a:solidFill>
                  <a:schemeClr val="tx2"/>
                </a:solidFill>
                <a:latin typeface="微软雅黑" panose="020B0503020204020204" pitchFamily="34" charset="-122"/>
                <a:ea typeface="微软雅黑" panose="020B0503020204020204" pitchFamily="34" charset="-122"/>
                <a:sym typeface="+mn-ea"/>
              </a:rPr>
              <a:t>UPLC</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分离，可用于</a:t>
            </a:r>
            <a:r>
              <a:rPr lang="zh-CN" altLang="en-US" sz="1200" b="0" i="0" kern="1200" dirty="0" smtClean="0">
                <a:solidFill>
                  <a:schemeClr val="tx1"/>
                </a:solidFill>
                <a:effectLst/>
                <a:latin typeface="+mn-lt"/>
                <a:ea typeface="+mn-ea"/>
                <a:cs typeface="+mn-cs"/>
              </a:rPr>
              <a:t>蛋白质组学与生物标志物研究</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chemeClr val="tx2"/>
                </a:solidFill>
                <a:latin typeface="微软雅黑" panose="020B0503020204020204" pitchFamily="34" charset="-122"/>
                <a:ea typeface="微软雅黑" panose="020B0503020204020204" pitchFamily="34" charset="-122"/>
              </a:rPr>
              <a:t>AB </a:t>
            </a:r>
            <a:r>
              <a:rPr lang="zh-CN" altLang="en-US" sz="1200" b="1" dirty="0" smtClean="0">
                <a:solidFill>
                  <a:schemeClr val="tx2"/>
                </a:solidFill>
                <a:latin typeface="微软雅黑" panose="020B0503020204020204" pitchFamily="34" charset="-122"/>
                <a:ea typeface="微软雅黑" panose="020B0503020204020204" pitchFamily="34" charset="-122"/>
              </a:rPr>
              <a:t>纳喷四极杆复合线性离子阱质谱仪（5500QTRAP）：</a:t>
            </a:r>
            <a:r>
              <a:rPr lang="zh-CN" altLang="en-US" sz="1200" b="0" i="0" kern="1200" dirty="0" smtClean="0">
                <a:solidFill>
                  <a:schemeClr val="tx1"/>
                </a:solidFill>
                <a:effectLst/>
                <a:latin typeface="+mn-lt"/>
                <a:ea typeface="+mn-ea"/>
                <a:cs typeface="+mn-cs"/>
              </a:rPr>
              <a:t> 超高灵敏度、选择性、耐受性、重现性，并结合线性离子阱，满足痕量物质的定量和定性要求</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实时无标记的分子互作系统如</a:t>
            </a:r>
            <a:r>
              <a:rPr lang="en-US" altLang="zh-CN" sz="1200" b="0" i="0" kern="1200" dirty="0" err="1" smtClean="0">
                <a:solidFill>
                  <a:schemeClr val="tx1"/>
                </a:solidFill>
                <a:effectLst/>
                <a:latin typeface="+mn-lt"/>
                <a:ea typeface="+mn-ea"/>
                <a:cs typeface="+mn-cs"/>
              </a:rPr>
              <a:t>Biacore</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Nicoya </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Fortebio</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MST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ITC</a:t>
            </a:r>
            <a:r>
              <a:rPr lang="zh-CN" altLang="en-US" sz="1200" b="0" i="0" kern="1200" dirty="0" smtClean="0">
                <a:solidFill>
                  <a:schemeClr val="tx1"/>
                </a:solidFill>
                <a:effectLst/>
                <a:latin typeface="+mn-lt"/>
                <a:ea typeface="+mn-ea"/>
                <a:cs typeface="+mn-cs"/>
              </a:rPr>
              <a:t>，这些无标记技术得到的参数包括</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值或热力学等，各不相同，可配合使用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1" dirty="0" smtClean="0">
              <a:solidFill>
                <a:schemeClr val="tx2"/>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MST</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：微量热泳动技术</a:t>
            </a:r>
            <a:r>
              <a:rPr lang="zh-CN" altLang="en-US" sz="1200" b="0"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0" i="0" kern="1200" dirty="0" smtClean="0">
                <a:solidFill>
                  <a:schemeClr val="tx1"/>
                </a:solidFill>
                <a:effectLst/>
                <a:latin typeface="+mn-lt"/>
                <a:ea typeface="+mn-ea"/>
                <a:cs typeface="+mn-cs"/>
              </a:rPr>
              <a:t>分子在微观的温度梯度场中的定向运动，生物分子结构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构象变化会引起其水化层、分子量、电荷的变化，而导致分子在温度梯度场中的分布改变，通过赖氨酸自发荧光或本身标记的荧光分布改变分析分子间的相互作用以及各种化学计量学参数。</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无需配体固定，对一些结构敏感的蛋白检测比较有优势，可直接检测溶液中标记荧光的目标蛋白的相互作用；总体样本需要量较多，通量低；要求样本高纯度，不发光的化合物或小分子药物检测受限 。该仪器更适合做膜蛋白或蛋白结构分析。</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b="0" dirty="0" smtClean="0"/>
              <a:t/>
            </a:r>
            <a:br>
              <a:rPr lang="zh-CN" altLang="en-US" b="0" dirty="0" smtClean="0"/>
            </a:b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BLI</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1" i="0" kern="1200" dirty="0" smtClean="0">
                <a:solidFill>
                  <a:schemeClr val="tx1"/>
                </a:solidFill>
                <a:effectLst/>
                <a:latin typeface="+mn-lt"/>
                <a:ea typeface="+mn-ea"/>
                <a:cs typeface="+mn-cs"/>
              </a:rPr>
              <a:t>生物膜干涉技术</a:t>
            </a:r>
            <a:r>
              <a:rPr lang="zh-CN" altLang="en-US" sz="1200" b="0" i="0" kern="1200" dirty="0" smtClean="0">
                <a:solidFill>
                  <a:schemeClr val="tx1"/>
                </a:solidFill>
                <a:effectLst/>
                <a:latin typeface="+mn-lt"/>
                <a:ea typeface="+mn-ea"/>
                <a:cs typeface="+mn-cs"/>
              </a:rPr>
              <a:t>，通过膜表面干涉波长相位移动检测分子之间相互作用。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优势在于高通量，可同时对</a:t>
            </a:r>
            <a:r>
              <a:rPr lang="en-US" altLang="zh-CN" sz="1200" b="0" i="0" kern="1200" dirty="0" smtClean="0">
                <a:solidFill>
                  <a:schemeClr val="tx1"/>
                </a:solidFill>
                <a:effectLst/>
                <a:latin typeface="+mn-lt"/>
                <a:ea typeface="+mn-ea"/>
                <a:cs typeface="+mn-cs"/>
              </a:rPr>
              <a:t>96</a:t>
            </a:r>
            <a:r>
              <a:rPr lang="zh-CN" altLang="en-US" sz="1200" b="0" i="0" kern="1200" dirty="0" smtClean="0">
                <a:solidFill>
                  <a:schemeClr val="tx1"/>
                </a:solidFill>
                <a:effectLst/>
                <a:latin typeface="+mn-lt"/>
                <a:ea typeface="+mn-ea"/>
                <a:cs typeface="+mn-cs"/>
              </a:rPr>
              <a:t>个或</a:t>
            </a:r>
            <a:r>
              <a:rPr lang="en-US" altLang="zh-CN" sz="1200" b="0" i="0" kern="1200" dirty="0" smtClean="0">
                <a:solidFill>
                  <a:schemeClr val="tx1"/>
                </a:solidFill>
                <a:effectLst/>
                <a:latin typeface="+mn-lt"/>
                <a:ea typeface="+mn-ea"/>
                <a:cs typeface="+mn-cs"/>
              </a:rPr>
              <a:t>384</a:t>
            </a:r>
            <a:r>
              <a:rPr lang="zh-CN" altLang="en-US" sz="1200" b="0" i="0" kern="1200" dirty="0" smtClean="0">
                <a:solidFill>
                  <a:schemeClr val="tx1"/>
                </a:solidFill>
                <a:effectLst/>
                <a:latin typeface="+mn-lt"/>
                <a:ea typeface="+mn-ea"/>
                <a:cs typeface="+mn-cs"/>
              </a:rPr>
              <a:t>个样本进行快速的初筛 ，但分子量检测有限（实际分子量检测大小从</a:t>
            </a:r>
            <a:r>
              <a:rPr lang="en-US" altLang="zh-CN" sz="1200" b="0" i="0" kern="1200" dirty="0" smtClean="0">
                <a:solidFill>
                  <a:schemeClr val="tx1"/>
                </a:solidFill>
                <a:effectLst/>
                <a:latin typeface="+mn-lt"/>
                <a:ea typeface="+mn-ea"/>
                <a:cs typeface="+mn-cs"/>
              </a:rPr>
              <a:t>2KD~100KD</a:t>
            </a:r>
            <a:r>
              <a:rPr lang="zh-CN" altLang="en-US" sz="1200" b="0" i="0" kern="1200" dirty="0" smtClean="0">
                <a:solidFill>
                  <a:schemeClr val="tx1"/>
                </a:solidFill>
                <a:effectLst/>
                <a:latin typeface="+mn-lt"/>
                <a:ea typeface="+mn-ea"/>
                <a:cs typeface="+mn-cs"/>
              </a:rPr>
              <a:t>），适合抗体疫苗筛选，不太适合小分子药物或多肽药物筛选</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err="1" smtClean="0">
                <a:solidFill>
                  <a:schemeClr val="tx1"/>
                </a:solidFill>
                <a:effectLst/>
                <a:latin typeface="+mn-lt"/>
                <a:ea typeface="+mn-ea"/>
                <a:cs typeface="+mn-cs"/>
              </a:rPr>
              <a:t>Biacore</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2019</a:t>
            </a:r>
            <a:r>
              <a:rPr lang="zh-CN" altLang="en-US" sz="1200" b="1" i="0" kern="1200" dirty="0" smtClean="0">
                <a:solidFill>
                  <a:schemeClr val="tx1"/>
                </a:solidFill>
                <a:effectLst/>
                <a:latin typeface="+mn-lt"/>
                <a:ea typeface="+mn-ea"/>
                <a:cs typeface="+mn-cs"/>
              </a:rPr>
              <a:t>年计划）：</a:t>
            </a:r>
            <a:r>
              <a:rPr lang="zh-CN" altLang="en-US" sz="1200" b="1" i="0" u="none" strike="noStrike" kern="1200" dirty="0" smtClean="0">
                <a:solidFill>
                  <a:schemeClr val="tx1"/>
                </a:solidFill>
                <a:effectLst/>
                <a:latin typeface="+mn-lt"/>
                <a:ea typeface="+mn-ea"/>
                <a:cs typeface="+mn-cs"/>
              </a:rPr>
              <a:t>表面等离子共振技术</a:t>
            </a:r>
            <a:r>
              <a:rPr lang="zh-CN" altLang="en-US" sz="1200" b="0" i="0" kern="1200" dirty="0" smtClean="0">
                <a:solidFill>
                  <a:schemeClr val="tx1"/>
                </a:solidFill>
                <a:effectLst/>
                <a:latin typeface="+mn-lt"/>
                <a:ea typeface="+mn-ea"/>
                <a:cs typeface="+mn-cs"/>
              </a:rPr>
              <a:t>，分析分子间相互作用的免标记技术，通过测量分子发生相互作用后，芯片表面折射率的变化来检测分子间的结合过程。</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分子量最低检测限从</a:t>
            </a:r>
            <a:r>
              <a:rPr lang="en-US" altLang="zh-CN" sz="1200" b="0" i="0" kern="1200" dirty="0" smtClean="0">
                <a:solidFill>
                  <a:schemeClr val="tx1"/>
                </a:solidFill>
                <a:effectLst/>
                <a:latin typeface="+mn-lt"/>
                <a:ea typeface="+mn-ea"/>
                <a:cs typeface="+mn-cs"/>
              </a:rPr>
              <a:t>100Da</a:t>
            </a:r>
            <a:r>
              <a:rPr lang="zh-CN" altLang="en-US" sz="1200" b="0" i="0" kern="1200" dirty="0" smtClean="0">
                <a:solidFill>
                  <a:schemeClr val="tx1"/>
                </a:solidFill>
                <a:effectLst/>
                <a:latin typeface="+mn-lt"/>
                <a:ea typeface="+mn-ea"/>
                <a:cs typeface="+mn-cs"/>
              </a:rPr>
              <a:t>到无限制不等， 可广泛用于药物学、抗体疫苗筛选、蛋白研究等，仪器复杂，价格高，需要专人维护</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smtClean="0">
                <a:solidFill>
                  <a:schemeClr val="tx1"/>
                </a:solidFill>
                <a:effectLst/>
                <a:latin typeface="+mn-lt"/>
                <a:ea typeface="+mn-ea"/>
                <a:cs typeface="+mn-cs"/>
              </a:rPr>
              <a:t>ITC</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2020</a:t>
            </a:r>
            <a:r>
              <a:rPr lang="zh-CN" altLang="en-US" sz="1200" b="1" i="0" kern="1200" dirty="0" smtClean="0">
                <a:solidFill>
                  <a:schemeClr val="tx1"/>
                </a:solidFill>
                <a:effectLst/>
                <a:latin typeface="+mn-lt"/>
                <a:ea typeface="+mn-ea"/>
                <a:cs typeface="+mn-cs"/>
              </a:rPr>
              <a:t>年计划）：等温滴定量热仪，</a:t>
            </a:r>
            <a:r>
              <a:rPr lang="zh-CN" altLang="en-US" sz="1200" b="0" i="0" kern="1200" dirty="0" smtClean="0">
                <a:solidFill>
                  <a:schemeClr val="tx1"/>
                </a:solidFill>
                <a:effectLst/>
                <a:latin typeface="+mn-lt"/>
                <a:ea typeface="+mn-ea"/>
                <a:cs typeface="+mn-cs"/>
              </a:rPr>
              <a:t>通过高灵敏度、高自动化的微量量热仪连续、准确地监测和记录一个变化过程的量热曲线，原位、在线和无损伤地同时提供热力学和动力学信息。</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不需要固定配体，对一些结构敏感蛋白的检测有优势；动力学参数只有</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值，无法获得几个对药物学等非常关键的参数如</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值，在小分子药物或抗体药物研究应用中受限；混合样本检测受限； 另其可获得化学计量 </a:t>
            </a:r>
            <a:r>
              <a:rPr lang="en-US" altLang="zh-CN" sz="1200" b="0" i="0" kern="1200" dirty="0" smtClean="0">
                <a:solidFill>
                  <a:schemeClr val="tx1"/>
                </a:solidFill>
                <a:effectLst/>
                <a:latin typeface="+mn-lt"/>
                <a:ea typeface="+mn-ea"/>
                <a:cs typeface="+mn-cs"/>
              </a:rPr>
              <a:t>(n)</a:t>
            </a:r>
            <a:r>
              <a:rPr lang="zh-CN" altLang="en-US" sz="1200" b="0" i="0" kern="1200" dirty="0" smtClean="0">
                <a:solidFill>
                  <a:schemeClr val="tx1"/>
                </a:solidFill>
                <a:effectLst/>
                <a:latin typeface="+mn-lt"/>
                <a:ea typeface="+mn-ea"/>
                <a:cs typeface="+mn-cs"/>
              </a:rPr>
              <a:t>、焓 </a:t>
            </a:r>
            <a:r>
              <a:rPr lang="en-US" altLang="zh-CN" sz="1200" b="0" i="0" kern="1200" dirty="0" smtClean="0">
                <a:solidFill>
                  <a:schemeClr val="tx1"/>
                </a:solidFill>
                <a:effectLst/>
                <a:latin typeface="+mn-lt"/>
                <a:ea typeface="+mn-ea"/>
                <a:cs typeface="+mn-cs"/>
              </a:rPr>
              <a:t>(ΔH) </a:t>
            </a:r>
            <a:r>
              <a:rPr lang="zh-CN" altLang="en-US" sz="1200" b="0" i="0" kern="1200" dirty="0" smtClean="0">
                <a:solidFill>
                  <a:schemeClr val="tx1"/>
                </a:solidFill>
                <a:effectLst/>
                <a:latin typeface="+mn-lt"/>
                <a:ea typeface="+mn-ea"/>
                <a:cs typeface="+mn-cs"/>
              </a:rPr>
              <a:t>和熵 </a:t>
            </a:r>
            <a:r>
              <a:rPr lang="en-US" altLang="zh-CN" sz="1200" b="0" i="0" kern="1200" dirty="0" smtClean="0">
                <a:solidFill>
                  <a:schemeClr val="tx1"/>
                </a:solidFill>
                <a:effectLst/>
                <a:latin typeface="+mn-lt"/>
                <a:ea typeface="+mn-ea"/>
                <a:cs typeface="+mn-cs"/>
              </a:rPr>
              <a:t>(ΔS)</a:t>
            </a:r>
            <a:r>
              <a:rPr lang="zh-CN" altLang="en-US" sz="1200" b="0" i="0" kern="1200" dirty="0" smtClean="0">
                <a:solidFill>
                  <a:schemeClr val="tx1"/>
                </a:solidFill>
                <a:effectLst/>
                <a:latin typeface="+mn-lt"/>
                <a:ea typeface="+mn-ea"/>
                <a:cs typeface="+mn-cs"/>
              </a:rPr>
              <a:t>值，这些参数对化学合成及化学物结构分析比较有用。该仪器更适合做化学合成及化学物结构研究领域的实验室。</a:t>
            </a:r>
            <a:endParaRPr lang="zh-CN" altLang="en-US" b="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药物筛选平台：</a:t>
            </a:r>
            <a:r>
              <a:rPr lang="zh-CN" altLang="en-US" sz="1200" b="1" dirty="0" smtClean="0">
                <a:solidFill>
                  <a:srgbClr val="254B7B"/>
                </a:solidFill>
                <a:latin typeface="微软雅黑" panose="020B0503020204020204" pitchFamily="34" charset="-122"/>
                <a:ea typeface="微软雅黑" panose="020B0503020204020204" pitchFamily="34" charset="-122"/>
                <a:sym typeface="方正兰亭黑_GBK" panose="02000000000000000000" pitchFamily="2" charset="-122"/>
              </a:rPr>
              <a:t>高通量检测细胞生理状态、有氧呼吸、糖酵解作用等非放射性检测指标</a:t>
            </a:r>
            <a:endParaRPr lang="en-US" altLang="zh-CN" sz="12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endParaRPr lang="zh-CN" altLang="en-US" dirty="0"/>
          </a:p>
        </p:txBody>
      </p:sp>
      <p:sp>
        <p:nvSpPr>
          <p:cNvPr id="4" name="灯片编号占位符 3"/>
          <p:cNvSpPr>
            <a:spLocks noGrp="1"/>
          </p:cNvSpPr>
          <p:nvPr>
            <p:ph type="sldNum" sz="quarter" idx="10"/>
          </p:nvPr>
        </p:nvSpPr>
        <p:spPr/>
        <p:txBody>
          <a:bodyPr/>
          <a:lstStyle/>
          <a:p>
            <a:fld id="{F499A854-FF96-451E-9532-36F307C60031}" type="slidenum">
              <a:rPr lang="zh-CN" altLang="en-US" smtClean="0"/>
              <a:pPr/>
              <a:t>16</a:t>
            </a:fld>
            <a:endParaRPr lang="zh-CN" altLang="en-US"/>
          </a:p>
        </p:txBody>
      </p:sp>
    </p:spTree>
    <p:extLst>
      <p:ext uri="{BB962C8B-B14F-4D97-AF65-F5344CB8AC3E}">
        <p14:creationId xmlns:p14="http://schemas.microsoft.com/office/powerpoint/2010/main" xmlns="" val="427870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质谱测试平台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200" b="1" dirty="0" smtClean="0">
                <a:solidFill>
                  <a:srgbClr val="1F497D"/>
                </a:solidFill>
                <a:latin typeface="微软雅黑" panose="020B0503020204020204" pitchFamily="34" charset="-122"/>
                <a:ea typeface="微软雅黑" panose="020B0503020204020204" pitchFamily="34" charset="-122"/>
                <a:sym typeface="+mn-ea"/>
              </a:rPr>
              <a:t>药物发现、组学研究、质量评价</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分子互作研究平台：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靶标发现</a:t>
            </a:r>
            <a:endParaRPr lang="en-US" altLang="zh-CN"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影像学研究平台：</a:t>
            </a:r>
            <a:r>
              <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mn-ea"/>
              </a:rPr>
              <a:t>细胞、活体动物影像学观察及功能分析。</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Agilent</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en-US" altLang="zh-CN" sz="1200" b="1" dirty="0" smtClean="0">
                <a:solidFill>
                  <a:schemeClr val="tx2"/>
                </a:solidFill>
                <a:latin typeface="微软雅黑" panose="020B0503020204020204" pitchFamily="34" charset="-122"/>
                <a:ea typeface="微软雅黑" panose="020B0503020204020204" pitchFamily="34" charset="-122"/>
              </a:rPr>
              <a:t>6560 IM Q-TOF</a:t>
            </a:r>
            <a:r>
              <a:rPr lang="zh-CN" altLang="en-US" sz="1200" b="1" dirty="0" smtClean="0">
                <a:solidFill>
                  <a:schemeClr val="tx2"/>
                </a:solidFill>
                <a:latin typeface="微软雅黑" panose="020B0503020204020204" pitchFamily="34" charset="-122"/>
                <a:ea typeface="微软雅黑" panose="020B0503020204020204" pitchFamily="34"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可提供大小分子构型信息，传统质谱无法分辨的同分异构体也可以通过微小的结构差异进行分离</a:t>
            </a: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Waters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超高效液相色谱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zh-CN" altLang="en-US" sz="1200" b="1" dirty="0" smtClean="0">
                <a:solidFill>
                  <a:schemeClr val="tx2"/>
                </a:solidFill>
                <a:latin typeface="微软雅黑" panose="020B0503020204020204" pitchFamily="34" charset="-122"/>
                <a:ea typeface="微软雅黑" panose="020B0503020204020204" pitchFamily="34" charset="-122"/>
                <a:sym typeface="+mn-ea"/>
              </a:rPr>
              <a:t>ACQUITY UPLC M-Class）：</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纳升级至微升级</a:t>
            </a:r>
            <a:r>
              <a:rPr lang="en-US" altLang="zh-CN" sz="1200" b="0" dirty="0" smtClean="0">
                <a:solidFill>
                  <a:schemeClr val="tx2"/>
                </a:solidFill>
                <a:latin typeface="微软雅黑" panose="020B0503020204020204" pitchFamily="34" charset="-122"/>
                <a:ea typeface="微软雅黑" panose="020B0503020204020204" pitchFamily="34" charset="-122"/>
                <a:sym typeface="+mn-ea"/>
              </a:rPr>
              <a:t>UPLC</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分离，可用于</a:t>
            </a:r>
            <a:r>
              <a:rPr lang="zh-CN" altLang="en-US" sz="1200" b="0" i="0" kern="1200" dirty="0" smtClean="0">
                <a:solidFill>
                  <a:schemeClr val="tx1"/>
                </a:solidFill>
                <a:effectLst/>
                <a:latin typeface="+mn-lt"/>
                <a:ea typeface="+mn-ea"/>
                <a:cs typeface="+mn-cs"/>
              </a:rPr>
              <a:t>蛋白质组学与生物标志物研究</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chemeClr val="tx2"/>
                </a:solidFill>
                <a:latin typeface="微软雅黑" panose="020B0503020204020204" pitchFamily="34" charset="-122"/>
                <a:ea typeface="微软雅黑" panose="020B0503020204020204" pitchFamily="34" charset="-122"/>
              </a:rPr>
              <a:t>AB </a:t>
            </a:r>
            <a:r>
              <a:rPr lang="zh-CN" altLang="en-US" sz="1200" b="1" dirty="0" smtClean="0">
                <a:solidFill>
                  <a:schemeClr val="tx2"/>
                </a:solidFill>
                <a:latin typeface="微软雅黑" panose="020B0503020204020204" pitchFamily="34" charset="-122"/>
                <a:ea typeface="微软雅黑" panose="020B0503020204020204" pitchFamily="34" charset="-122"/>
              </a:rPr>
              <a:t>纳喷四极杆复合线性离子阱质谱仪（5500QTRAP）：</a:t>
            </a:r>
            <a:r>
              <a:rPr lang="zh-CN" altLang="en-US" sz="1200" b="0" i="0" kern="1200" dirty="0" smtClean="0">
                <a:solidFill>
                  <a:schemeClr val="tx1"/>
                </a:solidFill>
                <a:effectLst/>
                <a:latin typeface="+mn-lt"/>
                <a:ea typeface="+mn-ea"/>
                <a:cs typeface="+mn-cs"/>
              </a:rPr>
              <a:t> 超高灵敏度、选择性、耐受性、重现性，并结合线性离子阱，满足痕量物质的定量和定性要求</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实时无标记的分子互作系统如</a:t>
            </a:r>
            <a:r>
              <a:rPr lang="en-US" altLang="zh-CN" sz="1200" b="0" i="0" kern="1200" dirty="0" err="1" smtClean="0">
                <a:solidFill>
                  <a:schemeClr val="tx1"/>
                </a:solidFill>
                <a:effectLst/>
                <a:latin typeface="+mn-lt"/>
                <a:ea typeface="+mn-ea"/>
                <a:cs typeface="+mn-cs"/>
              </a:rPr>
              <a:t>Biacore</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Nicoya </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Fortebio</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MST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ITC</a:t>
            </a:r>
            <a:r>
              <a:rPr lang="zh-CN" altLang="en-US" sz="1200" b="0" i="0" kern="1200" dirty="0" smtClean="0">
                <a:solidFill>
                  <a:schemeClr val="tx1"/>
                </a:solidFill>
                <a:effectLst/>
                <a:latin typeface="+mn-lt"/>
                <a:ea typeface="+mn-ea"/>
                <a:cs typeface="+mn-cs"/>
              </a:rPr>
              <a:t>，这些无标记技术得到的参数包括</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值或热力学等，各不相同，可配合使用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1" dirty="0" smtClean="0">
              <a:solidFill>
                <a:schemeClr val="tx2"/>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MST</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：微量热泳动技术</a:t>
            </a:r>
            <a:r>
              <a:rPr lang="zh-CN" altLang="en-US" sz="1200" b="0"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0" i="0" kern="1200" dirty="0" smtClean="0">
                <a:solidFill>
                  <a:schemeClr val="tx1"/>
                </a:solidFill>
                <a:effectLst/>
                <a:latin typeface="+mn-lt"/>
                <a:ea typeface="+mn-ea"/>
                <a:cs typeface="+mn-cs"/>
              </a:rPr>
              <a:t>分子在微观的温度梯度场中的定向运动，生物分子结构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构象变化会引起其水化层、分子量、电荷的变化，而导致分子在温度梯度场中的分布改变，通过赖氨酸自发荧光或本身标记的荧光分布改变分析分子间的相互作用以及各种化学计量学参数。</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无需配体固定，对一些结构敏感的蛋白检测比较有优势，可直接检测溶液中标记荧光的目标蛋白的相互作用；总体样本需要量较多，通量低；要求样本高纯度，不发光的化合物或小分子药物检测受限 。该仪器更适合做膜蛋白或蛋白结构分析。</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b="0" dirty="0" smtClean="0"/>
              <a:t/>
            </a:r>
            <a:br>
              <a:rPr lang="zh-CN" altLang="en-US" b="0" dirty="0" smtClean="0"/>
            </a:b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BLI</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1" i="0" kern="1200" dirty="0" smtClean="0">
                <a:solidFill>
                  <a:schemeClr val="tx1"/>
                </a:solidFill>
                <a:effectLst/>
                <a:latin typeface="+mn-lt"/>
                <a:ea typeface="+mn-ea"/>
                <a:cs typeface="+mn-cs"/>
              </a:rPr>
              <a:t>生物膜干涉技术</a:t>
            </a:r>
            <a:r>
              <a:rPr lang="zh-CN" altLang="en-US" sz="1200" b="0" i="0" kern="1200" dirty="0" smtClean="0">
                <a:solidFill>
                  <a:schemeClr val="tx1"/>
                </a:solidFill>
                <a:effectLst/>
                <a:latin typeface="+mn-lt"/>
                <a:ea typeface="+mn-ea"/>
                <a:cs typeface="+mn-cs"/>
              </a:rPr>
              <a:t>，通过膜表面干涉波长相位移动检测分子之间相互作用。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优势在于高通量，可同时对</a:t>
            </a:r>
            <a:r>
              <a:rPr lang="en-US" altLang="zh-CN" sz="1200" b="0" i="0" kern="1200" dirty="0" smtClean="0">
                <a:solidFill>
                  <a:schemeClr val="tx1"/>
                </a:solidFill>
                <a:effectLst/>
                <a:latin typeface="+mn-lt"/>
                <a:ea typeface="+mn-ea"/>
                <a:cs typeface="+mn-cs"/>
              </a:rPr>
              <a:t>96</a:t>
            </a:r>
            <a:r>
              <a:rPr lang="zh-CN" altLang="en-US" sz="1200" b="0" i="0" kern="1200" dirty="0" smtClean="0">
                <a:solidFill>
                  <a:schemeClr val="tx1"/>
                </a:solidFill>
                <a:effectLst/>
                <a:latin typeface="+mn-lt"/>
                <a:ea typeface="+mn-ea"/>
                <a:cs typeface="+mn-cs"/>
              </a:rPr>
              <a:t>个或</a:t>
            </a:r>
            <a:r>
              <a:rPr lang="en-US" altLang="zh-CN" sz="1200" b="0" i="0" kern="1200" dirty="0" smtClean="0">
                <a:solidFill>
                  <a:schemeClr val="tx1"/>
                </a:solidFill>
                <a:effectLst/>
                <a:latin typeface="+mn-lt"/>
                <a:ea typeface="+mn-ea"/>
                <a:cs typeface="+mn-cs"/>
              </a:rPr>
              <a:t>384</a:t>
            </a:r>
            <a:r>
              <a:rPr lang="zh-CN" altLang="en-US" sz="1200" b="0" i="0" kern="1200" dirty="0" smtClean="0">
                <a:solidFill>
                  <a:schemeClr val="tx1"/>
                </a:solidFill>
                <a:effectLst/>
                <a:latin typeface="+mn-lt"/>
                <a:ea typeface="+mn-ea"/>
                <a:cs typeface="+mn-cs"/>
              </a:rPr>
              <a:t>个样本进行快速的初筛 ，但分子量检测有限（实际分子量检测大小从</a:t>
            </a:r>
            <a:r>
              <a:rPr lang="en-US" altLang="zh-CN" sz="1200" b="0" i="0" kern="1200" dirty="0" smtClean="0">
                <a:solidFill>
                  <a:schemeClr val="tx1"/>
                </a:solidFill>
                <a:effectLst/>
                <a:latin typeface="+mn-lt"/>
                <a:ea typeface="+mn-ea"/>
                <a:cs typeface="+mn-cs"/>
              </a:rPr>
              <a:t>2KD~100KD</a:t>
            </a:r>
            <a:r>
              <a:rPr lang="zh-CN" altLang="en-US" sz="1200" b="0" i="0" kern="1200" dirty="0" smtClean="0">
                <a:solidFill>
                  <a:schemeClr val="tx1"/>
                </a:solidFill>
                <a:effectLst/>
                <a:latin typeface="+mn-lt"/>
                <a:ea typeface="+mn-ea"/>
                <a:cs typeface="+mn-cs"/>
              </a:rPr>
              <a:t>），适合抗体疫苗筛选，不太适合小分子药物或多肽药物筛选</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err="1" smtClean="0">
                <a:solidFill>
                  <a:schemeClr val="tx1"/>
                </a:solidFill>
                <a:effectLst/>
                <a:latin typeface="+mn-lt"/>
                <a:ea typeface="+mn-ea"/>
                <a:cs typeface="+mn-cs"/>
              </a:rPr>
              <a:t>Biacore</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2019</a:t>
            </a:r>
            <a:r>
              <a:rPr lang="zh-CN" altLang="en-US" sz="1200" b="1" i="0" kern="1200" dirty="0" smtClean="0">
                <a:solidFill>
                  <a:schemeClr val="tx1"/>
                </a:solidFill>
                <a:effectLst/>
                <a:latin typeface="+mn-lt"/>
                <a:ea typeface="+mn-ea"/>
                <a:cs typeface="+mn-cs"/>
              </a:rPr>
              <a:t>年计划）：</a:t>
            </a:r>
            <a:r>
              <a:rPr lang="zh-CN" altLang="en-US" sz="1200" b="1" i="0" u="none" strike="noStrike" kern="1200" dirty="0" smtClean="0">
                <a:solidFill>
                  <a:schemeClr val="tx1"/>
                </a:solidFill>
                <a:effectLst/>
                <a:latin typeface="+mn-lt"/>
                <a:ea typeface="+mn-ea"/>
                <a:cs typeface="+mn-cs"/>
              </a:rPr>
              <a:t>表面等离子共振技术</a:t>
            </a:r>
            <a:r>
              <a:rPr lang="zh-CN" altLang="en-US" sz="1200" b="0" i="0" kern="1200" dirty="0" smtClean="0">
                <a:solidFill>
                  <a:schemeClr val="tx1"/>
                </a:solidFill>
                <a:effectLst/>
                <a:latin typeface="+mn-lt"/>
                <a:ea typeface="+mn-ea"/>
                <a:cs typeface="+mn-cs"/>
              </a:rPr>
              <a:t>，分析分子间相互作用的免标记技术，通过测量分子发生相互作用后，芯片表面折射率的变化来检测分子间的结合过程。</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分子量最低检测限从</a:t>
            </a:r>
            <a:r>
              <a:rPr lang="en-US" altLang="zh-CN" sz="1200" b="0" i="0" kern="1200" dirty="0" smtClean="0">
                <a:solidFill>
                  <a:schemeClr val="tx1"/>
                </a:solidFill>
                <a:effectLst/>
                <a:latin typeface="+mn-lt"/>
                <a:ea typeface="+mn-ea"/>
                <a:cs typeface="+mn-cs"/>
              </a:rPr>
              <a:t>100Da</a:t>
            </a:r>
            <a:r>
              <a:rPr lang="zh-CN" altLang="en-US" sz="1200" b="0" i="0" kern="1200" dirty="0" smtClean="0">
                <a:solidFill>
                  <a:schemeClr val="tx1"/>
                </a:solidFill>
                <a:effectLst/>
                <a:latin typeface="+mn-lt"/>
                <a:ea typeface="+mn-ea"/>
                <a:cs typeface="+mn-cs"/>
              </a:rPr>
              <a:t>到无限制不等， 可广泛用于药物学、抗体疫苗筛选、蛋白研究等，仪器复杂，价格高，需要专人维护</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smtClean="0">
                <a:solidFill>
                  <a:schemeClr val="tx1"/>
                </a:solidFill>
                <a:effectLst/>
                <a:latin typeface="+mn-lt"/>
                <a:ea typeface="+mn-ea"/>
                <a:cs typeface="+mn-cs"/>
              </a:rPr>
              <a:t>ITC</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2020</a:t>
            </a:r>
            <a:r>
              <a:rPr lang="zh-CN" altLang="en-US" sz="1200" b="1" i="0" kern="1200" dirty="0" smtClean="0">
                <a:solidFill>
                  <a:schemeClr val="tx1"/>
                </a:solidFill>
                <a:effectLst/>
                <a:latin typeface="+mn-lt"/>
                <a:ea typeface="+mn-ea"/>
                <a:cs typeface="+mn-cs"/>
              </a:rPr>
              <a:t>年计划）：等温滴定量热仪，</a:t>
            </a:r>
            <a:r>
              <a:rPr lang="zh-CN" altLang="en-US" sz="1200" b="0" i="0" kern="1200" dirty="0" smtClean="0">
                <a:solidFill>
                  <a:schemeClr val="tx1"/>
                </a:solidFill>
                <a:effectLst/>
                <a:latin typeface="+mn-lt"/>
                <a:ea typeface="+mn-ea"/>
                <a:cs typeface="+mn-cs"/>
              </a:rPr>
              <a:t>通过高灵敏度、高自动化的微量量热仪连续、准确地监测和记录一个变化过程的量热曲线，原位、在线和无损伤地同时提供热力学和动力学信息。</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不需要固定配体，对一些结构敏感蛋白的检测有优势；动力学参数只有</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值，无法获得几个对药物学等非常关键的参数如</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值，在小分子药物或抗体药物研究应用中受限；混合样本检测受限； 另其可获得化学计量 </a:t>
            </a:r>
            <a:r>
              <a:rPr lang="en-US" altLang="zh-CN" sz="1200" b="0" i="0" kern="1200" dirty="0" smtClean="0">
                <a:solidFill>
                  <a:schemeClr val="tx1"/>
                </a:solidFill>
                <a:effectLst/>
                <a:latin typeface="+mn-lt"/>
                <a:ea typeface="+mn-ea"/>
                <a:cs typeface="+mn-cs"/>
              </a:rPr>
              <a:t>(n)</a:t>
            </a:r>
            <a:r>
              <a:rPr lang="zh-CN" altLang="en-US" sz="1200" b="0" i="0" kern="1200" dirty="0" smtClean="0">
                <a:solidFill>
                  <a:schemeClr val="tx1"/>
                </a:solidFill>
                <a:effectLst/>
                <a:latin typeface="+mn-lt"/>
                <a:ea typeface="+mn-ea"/>
                <a:cs typeface="+mn-cs"/>
              </a:rPr>
              <a:t>、焓 </a:t>
            </a:r>
            <a:r>
              <a:rPr lang="en-US" altLang="zh-CN" sz="1200" b="0" i="0" kern="1200" dirty="0" smtClean="0">
                <a:solidFill>
                  <a:schemeClr val="tx1"/>
                </a:solidFill>
                <a:effectLst/>
                <a:latin typeface="+mn-lt"/>
                <a:ea typeface="+mn-ea"/>
                <a:cs typeface="+mn-cs"/>
              </a:rPr>
              <a:t>(ΔH) </a:t>
            </a:r>
            <a:r>
              <a:rPr lang="zh-CN" altLang="en-US" sz="1200" b="0" i="0" kern="1200" dirty="0" smtClean="0">
                <a:solidFill>
                  <a:schemeClr val="tx1"/>
                </a:solidFill>
                <a:effectLst/>
                <a:latin typeface="+mn-lt"/>
                <a:ea typeface="+mn-ea"/>
                <a:cs typeface="+mn-cs"/>
              </a:rPr>
              <a:t>和熵 </a:t>
            </a:r>
            <a:r>
              <a:rPr lang="en-US" altLang="zh-CN" sz="1200" b="0" i="0" kern="1200" dirty="0" smtClean="0">
                <a:solidFill>
                  <a:schemeClr val="tx1"/>
                </a:solidFill>
                <a:effectLst/>
                <a:latin typeface="+mn-lt"/>
                <a:ea typeface="+mn-ea"/>
                <a:cs typeface="+mn-cs"/>
              </a:rPr>
              <a:t>(ΔS)</a:t>
            </a:r>
            <a:r>
              <a:rPr lang="zh-CN" altLang="en-US" sz="1200" b="0" i="0" kern="1200" dirty="0" smtClean="0">
                <a:solidFill>
                  <a:schemeClr val="tx1"/>
                </a:solidFill>
                <a:effectLst/>
                <a:latin typeface="+mn-lt"/>
                <a:ea typeface="+mn-ea"/>
                <a:cs typeface="+mn-cs"/>
              </a:rPr>
              <a:t>值，这些参数对化学合成及化学物结构分析比较有用。该仪器更适合做化学合成及化学物结构研究领域的实验室。</a:t>
            </a:r>
            <a:endParaRPr lang="zh-CN" altLang="en-US" b="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药物筛选平台：</a:t>
            </a:r>
            <a:r>
              <a:rPr lang="zh-CN" altLang="en-US" sz="1200" b="1" dirty="0" smtClean="0">
                <a:solidFill>
                  <a:srgbClr val="254B7B"/>
                </a:solidFill>
                <a:latin typeface="微软雅黑" panose="020B0503020204020204" pitchFamily="34" charset="-122"/>
                <a:ea typeface="微软雅黑" panose="020B0503020204020204" pitchFamily="34" charset="-122"/>
                <a:sym typeface="方正兰亭黑_GBK" panose="02000000000000000000" pitchFamily="2" charset="-122"/>
              </a:rPr>
              <a:t>高通量检测细胞生理状态、有氧呼吸、糖酵解作用等非放射性检测指标</a:t>
            </a:r>
            <a:endParaRPr lang="en-US" altLang="zh-CN" sz="12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endParaRPr lang="zh-CN" altLang="en-US" dirty="0"/>
          </a:p>
        </p:txBody>
      </p:sp>
      <p:sp>
        <p:nvSpPr>
          <p:cNvPr id="4" name="灯片编号占位符 3"/>
          <p:cNvSpPr>
            <a:spLocks noGrp="1"/>
          </p:cNvSpPr>
          <p:nvPr>
            <p:ph type="sldNum" sz="quarter" idx="10"/>
          </p:nvPr>
        </p:nvSpPr>
        <p:spPr/>
        <p:txBody>
          <a:bodyPr/>
          <a:lstStyle/>
          <a:p>
            <a:fld id="{F499A854-FF96-451E-9532-36F307C60031}" type="slidenum">
              <a:rPr lang="zh-CN" altLang="en-US" smtClean="0"/>
              <a:pPr/>
              <a:t>17</a:t>
            </a:fld>
            <a:endParaRPr lang="zh-CN" altLang="en-US"/>
          </a:p>
        </p:txBody>
      </p:sp>
    </p:spTree>
    <p:extLst>
      <p:ext uri="{BB962C8B-B14F-4D97-AF65-F5344CB8AC3E}">
        <p14:creationId xmlns:p14="http://schemas.microsoft.com/office/powerpoint/2010/main" xmlns="" val="404169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486898-3160-477E-B4E8-4887341D700C}"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xmlns="" val="26270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99A854-FF96-451E-9532-36F307C60031}" type="slidenum">
              <a:rPr lang="zh-CN" altLang="en-US" smtClean="0"/>
              <a:pPr/>
              <a:t>3</a:t>
            </a:fld>
            <a:endParaRPr lang="zh-CN" altLang="en-US"/>
          </a:p>
        </p:txBody>
      </p:sp>
    </p:spTree>
    <p:extLst>
      <p:ext uri="{BB962C8B-B14F-4D97-AF65-F5344CB8AC3E}">
        <p14:creationId xmlns:p14="http://schemas.microsoft.com/office/powerpoint/2010/main" xmlns="" val="4031415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质谱测试平台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200" b="1" dirty="0" smtClean="0">
                <a:solidFill>
                  <a:srgbClr val="1F497D"/>
                </a:solidFill>
                <a:latin typeface="微软雅黑" panose="020B0503020204020204" pitchFamily="34" charset="-122"/>
                <a:ea typeface="微软雅黑" panose="020B0503020204020204" pitchFamily="34" charset="-122"/>
                <a:sym typeface="+mn-ea"/>
              </a:rPr>
              <a:t>药物发现、组学研究、质量评价</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分子互作研究平台：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靶标发现</a:t>
            </a:r>
            <a:endParaRPr lang="en-US" altLang="zh-CN"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影像学研究平台：</a:t>
            </a:r>
            <a:r>
              <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mn-ea"/>
              </a:rPr>
              <a:t>细胞、活体动物影像学观察及功能分析。</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Agilent</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en-US" altLang="zh-CN" sz="1200" b="1" dirty="0" smtClean="0">
                <a:solidFill>
                  <a:schemeClr val="tx2"/>
                </a:solidFill>
                <a:latin typeface="微软雅黑" panose="020B0503020204020204" pitchFamily="34" charset="-122"/>
                <a:ea typeface="微软雅黑" panose="020B0503020204020204" pitchFamily="34" charset="-122"/>
              </a:rPr>
              <a:t>6560 IM Q-TOF</a:t>
            </a:r>
            <a:r>
              <a:rPr lang="zh-CN" altLang="en-US" sz="1200" b="1" dirty="0" smtClean="0">
                <a:solidFill>
                  <a:schemeClr val="tx2"/>
                </a:solidFill>
                <a:latin typeface="微软雅黑" panose="020B0503020204020204" pitchFamily="34" charset="-122"/>
                <a:ea typeface="微软雅黑" panose="020B0503020204020204" pitchFamily="34"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可提供大小分子构型信息，传统质谱无法分辨的同分异构体也可以通过微小的结构差异进行分离</a:t>
            </a: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Waters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超高效液相色谱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zh-CN" altLang="en-US" sz="1200" b="1" dirty="0" smtClean="0">
                <a:solidFill>
                  <a:schemeClr val="tx2"/>
                </a:solidFill>
                <a:latin typeface="微软雅黑" panose="020B0503020204020204" pitchFamily="34" charset="-122"/>
                <a:ea typeface="微软雅黑" panose="020B0503020204020204" pitchFamily="34" charset="-122"/>
                <a:sym typeface="+mn-ea"/>
              </a:rPr>
              <a:t>ACQUITY UPLC M-Class）：</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纳升级至微升级</a:t>
            </a:r>
            <a:r>
              <a:rPr lang="en-US" altLang="zh-CN" sz="1200" b="0" dirty="0" smtClean="0">
                <a:solidFill>
                  <a:schemeClr val="tx2"/>
                </a:solidFill>
                <a:latin typeface="微软雅黑" panose="020B0503020204020204" pitchFamily="34" charset="-122"/>
                <a:ea typeface="微软雅黑" panose="020B0503020204020204" pitchFamily="34" charset="-122"/>
                <a:sym typeface="+mn-ea"/>
              </a:rPr>
              <a:t>UPLC</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分离，可用于</a:t>
            </a:r>
            <a:r>
              <a:rPr lang="zh-CN" altLang="en-US" sz="1200" b="0" i="0" kern="1200" dirty="0" smtClean="0">
                <a:solidFill>
                  <a:schemeClr val="tx1"/>
                </a:solidFill>
                <a:effectLst/>
                <a:latin typeface="+mn-lt"/>
                <a:ea typeface="+mn-ea"/>
                <a:cs typeface="+mn-cs"/>
              </a:rPr>
              <a:t>蛋白质组学与生物标志物研究</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chemeClr val="tx2"/>
                </a:solidFill>
                <a:latin typeface="微软雅黑" panose="020B0503020204020204" pitchFamily="34" charset="-122"/>
                <a:ea typeface="微软雅黑" panose="020B0503020204020204" pitchFamily="34" charset="-122"/>
              </a:rPr>
              <a:t>AB </a:t>
            </a:r>
            <a:r>
              <a:rPr lang="zh-CN" altLang="en-US" sz="1200" b="1" dirty="0" smtClean="0">
                <a:solidFill>
                  <a:schemeClr val="tx2"/>
                </a:solidFill>
                <a:latin typeface="微软雅黑" panose="020B0503020204020204" pitchFamily="34" charset="-122"/>
                <a:ea typeface="微软雅黑" panose="020B0503020204020204" pitchFamily="34" charset="-122"/>
              </a:rPr>
              <a:t>纳喷四极杆复合线性离子阱质谱仪（5500QTRAP）：</a:t>
            </a:r>
            <a:r>
              <a:rPr lang="zh-CN" altLang="en-US" sz="1200" b="0" i="0" kern="1200" dirty="0" smtClean="0">
                <a:solidFill>
                  <a:schemeClr val="tx1"/>
                </a:solidFill>
                <a:effectLst/>
                <a:latin typeface="+mn-lt"/>
                <a:ea typeface="+mn-ea"/>
                <a:cs typeface="+mn-cs"/>
              </a:rPr>
              <a:t> 超高灵敏度、选择性、耐受性、重现性，并结合线性离子阱，满足痕量物质的定量和定性要求</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实时无标记的分子互作系统如</a:t>
            </a:r>
            <a:r>
              <a:rPr lang="en-US" altLang="zh-CN" sz="1200" b="0" i="0" kern="1200" dirty="0" err="1" smtClean="0">
                <a:solidFill>
                  <a:schemeClr val="tx1"/>
                </a:solidFill>
                <a:effectLst/>
                <a:latin typeface="+mn-lt"/>
                <a:ea typeface="+mn-ea"/>
                <a:cs typeface="+mn-cs"/>
              </a:rPr>
              <a:t>Biacore</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Nicoya </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Fortebio</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MST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ITC</a:t>
            </a:r>
            <a:r>
              <a:rPr lang="zh-CN" altLang="en-US" sz="1200" b="0" i="0" kern="1200" dirty="0" smtClean="0">
                <a:solidFill>
                  <a:schemeClr val="tx1"/>
                </a:solidFill>
                <a:effectLst/>
                <a:latin typeface="+mn-lt"/>
                <a:ea typeface="+mn-ea"/>
                <a:cs typeface="+mn-cs"/>
              </a:rPr>
              <a:t>，这些无标记技术得到的参数包括</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值或热力学等，各不相同，可配合使用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1" dirty="0" smtClean="0">
              <a:solidFill>
                <a:schemeClr val="tx2"/>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MST</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：微量热泳动技术</a:t>
            </a:r>
            <a:r>
              <a:rPr lang="zh-CN" altLang="en-US" sz="1200" b="0"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0" i="0" kern="1200" dirty="0" smtClean="0">
                <a:solidFill>
                  <a:schemeClr val="tx1"/>
                </a:solidFill>
                <a:effectLst/>
                <a:latin typeface="+mn-lt"/>
                <a:ea typeface="+mn-ea"/>
                <a:cs typeface="+mn-cs"/>
              </a:rPr>
              <a:t>分子在微观的温度梯度场中的定向运动，生物分子结构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构象变化会引起其水化层、分子量、电荷的变化，而导致分子在温度梯度场中的分布改变，通过赖氨酸自发荧光或本身标记的荧光分布改变分析分子间的相互作用以及各种化学计量学参数。</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无需配体固定，对一些结构敏感的蛋白检测比较有优势，可直接检测溶液中标记荧光的目标蛋白的相互作用；总体样本需要量较多，通量低；要求样本高纯度，不发光的化合物或小分子药物检测受限 。该仪器更适合做膜蛋白或蛋白结构分析。</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b="0" dirty="0" smtClean="0"/>
              <a:t/>
            </a:r>
            <a:br>
              <a:rPr lang="zh-CN" altLang="en-US" b="0" dirty="0" smtClean="0"/>
            </a:b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BLI</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1" i="0" kern="1200" dirty="0" smtClean="0">
                <a:solidFill>
                  <a:schemeClr val="tx1"/>
                </a:solidFill>
                <a:effectLst/>
                <a:latin typeface="+mn-lt"/>
                <a:ea typeface="+mn-ea"/>
                <a:cs typeface="+mn-cs"/>
              </a:rPr>
              <a:t>生物膜干涉技术</a:t>
            </a:r>
            <a:r>
              <a:rPr lang="zh-CN" altLang="en-US" sz="1200" b="0" i="0" kern="1200" dirty="0" smtClean="0">
                <a:solidFill>
                  <a:schemeClr val="tx1"/>
                </a:solidFill>
                <a:effectLst/>
                <a:latin typeface="+mn-lt"/>
                <a:ea typeface="+mn-ea"/>
                <a:cs typeface="+mn-cs"/>
              </a:rPr>
              <a:t>，通过膜表面干涉波长相位移动检测分子之间相互作用。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优势在于高通量，可同时对</a:t>
            </a:r>
            <a:r>
              <a:rPr lang="en-US" altLang="zh-CN" sz="1200" b="0" i="0" kern="1200" dirty="0" smtClean="0">
                <a:solidFill>
                  <a:schemeClr val="tx1"/>
                </a:solidFill>
                <a:effectLst/>
                <a:latin typeface="+mn-lt"/>
                <a:ea typeface="+mn-ea"/>
                <a:cs typeface="+mn-cs"/>
              </a:rPr>
              <a:t>96</a:t>
            </a:r>
            <a:r>
              <a:rPr lang="zh-CN" altLang="en-US" sz="1200" b="0" i="0" kern="1200" dirty="0" smtClean="0">
                <a:solidFill>
                  <a:schemeClr val="tx1"/>
                </a:solidFill>
                <a:effectLst/>
                <a:latin typeface="+mn-lt"/>
                <a:ea typeface="+mn-ea"/>
                <a:cs typeface="+mn-cs"/>
              </a:rPr>
              <a:t>个或</a:t>
            </a:r>
            <a:r>
              <a:rPr lang="en-US" altLang="zh-CN" sz="1200" b="0" i="0" kern="1200" dirty="0" smtClean="0">
                <a:solidFill>
                  <a:schemeClr val="tx1"/>
                </a:solidFill>
                <a:effectLst/>
                <a:latin typeface="+mn-lt"/>
                <a:ea typeface="+mn-ea"/>
                <a:cs typeface="+mn-cs"/>
              </a:rPr>
              <a:t>384</a:t>
            </a:r>
            <a:r>
              <a:rPr lang="zh-CN" altLang="en-US" sz="1200" b="0" i="0" kern="1200" dirty="0" smtClean="0">
                <a:solidFill>
                  <a:schemeClr val="tx1"/>
                </a:solidFill>
                <a:effectLst/>
                <a:latin typeface="+mn-lt"/>
                <a:ea typeface="+mn-ea"/>
                <a:cs typeface="+mn-cs"/>
              </a:rPr>
              <a:t>个样本进行快速的初筛 ，但分子量检测有限（实际分子量检测大小从</a:t>
            </a:r>
            <a:r>
              <a:rPr lang="en-US" altLang="zh-CN" sz="1200" b="0" i="0" kern="1200" dirty="0" smtClean="0">
                <a:solidFill>
                  <a:schemeClr val="tx1"/>
                </a:solidFill>
                <a:effectLst/>
                <a:latin typeface="+mn-lt"/>
                <a:ea typeface="+mn-ea"/>
                <a:cs typeface="+mn-cs"/>
              </a:rPr>
              <a:t>2KD~100KD</a:t>
            </a:r>
            <a:r>
              <a:rPr lang="zh-CN" altLang="en-US" sz="1200" b="0" i="0" kern="1200" dirty="0" smtClean="0">
                <a:solidFill>
                  <a:schemeClr val="tx1"/>
                </a:solidFill>
                <a:effectLst/>
                <a:latin typeface="+mn-lt"/>
                <a:ea typeface="+mn-ea"/>
                <a:cs typeface="+mn-cs"/>
              </a:rPr>
              <a:t>），适合抗体疫苗筛选，不太适合小分子药物或多肽药物筛选</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err="1" smtClean="0">
                <a:solidFill>
                  <a:schemeClr val="tx1"/>
                </a:solidFill>
                <a:effectLst/>
                <a:latin typeface="+mn-lt"/>
                <a:ea typeface="+mn-ea"/>
                <a:cs typeface="+mn-cs"/>
              </a:rPr>
              <a:t>Biacore</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2019</a:t>
            </a:r>
            <a:r>
              <a:rPr lang="zh-CN" altLang="en-US" sz="1200" b="1" i="0" kern="1200" dirty="0" smtClean="0">
                <a:solidFill>
                  <a:schemeClr val="tx1"/>
                </a:solidFill>
                <a:effectLst/>
                <a:latin typeface="+mn-lt"/>
                <a:ea typeface="+mn-ea"/>
                <a:cs typeface="+mn-cs"/>
              </a:rPr>
              <a:t>年计划）：</a:t>
            </a:r>
            <a:r>
              <a:rPr lang="zh-CN" altLang="en-US" sz="1200" b="1" i="0" u="none" strike="noStrike" kern="1200" dirty="0" smtClean="0">
                <a:solidFill>
                  <a:schemeClr val="tx1"/>
                </a:solidFill>
                <a:effectLst/>
                <a:latin typeface="+mn-lt"/>
                <a:ea typeface="+mn-ea"/>
                <a:cs typeface="+mn-cs"/>
              </a:rPr>
              <a:t>表面等离子共振技术</a:t>
            </a:r>
            <a:r>
              <a:rPr lang="zh-CN" altLang="en-US" sz="1200" b="0" i="0" kern="1200" dirty="0" smtClean="0">
                <a:solidFill>
                  <a:schemeClr val="tx1"/>
                </a:solidFill>
                <a:effectLst/>
                <a:latin typeface="+mn-lt"/>
                <a:ea typeface="+mn-ea"/>
                <a:cs typeface="+mn-cs"/>
              </a:rPr>
              <a:t>，分析分子间相互作用的免标记技术，通过测量分子发生相互作用后，芯片表面折射率的变化来检测分子间的结合过程。</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分子量最低检测限从</a:t>
            </a:r>
            <a:r>
              <a:rPr lang="en-US" altLang="zh-CN" sz="1200" b="0" i="0" kern="1200" dirty="0" smtClean="0">
                <a:solidFill>
                  <a:schemeClr val="tx1"/>
                </a:solidFill>
                <a:effectLst/>
                <a:latin typeface="+mn-lt"/>
                <a:ea typeface="+mn-ea"/>
                <a:cs typeface="+mn-cs"/>
              </a:rPr>
              <a:t>100Da</a:t>
            </a:r>
            <a:r>
              <a:rPr lang="zh-CN" altLang="en-US" sz="1200" b="0" i="0" kern="1200" dirty="0" smtClean="0">
                <a:solidFill>
                  <a:schemeClr val="tx1"/>
                </a:solidFill>
                <a:effectLst/>
                <a:latin typeface="+mn-lt"/>
                <a:ea typeface="+mn-ea"/>
                <a:cs typeface="+mn-cs"/>
              </a:rPr>
              <a:t>到无限制不等， 可广泛用于药物学、抗体疫苗筛选、蛋白研究等，仪器复杂，价格高，需要专人维护</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smtClean="0">
                <a:solidFill>
                  <a:schemeClr val="tx1"/>
                </a:solidFill>
                <a:effectLst/>
                <a:latin typeface="+mn-lt"/>
                <a:ea typeface="+mn-ea"/>
                <a:cs typeface="+mn-cs"/>
              </a:rPr>
              <a:t>ITC</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2020</a:t>
            </a:r>
            <a:r>
              <a:rPr lang="zh-CN" altLang="en-US" sz="1200" b="1" i="0" kern="1200" dirty="0" smtClean="0">
                <a:solidFill>
                  <a:schemeClr val="tx1"/>
                </a:solidFill>
                <a:effectLst/>
                <a:latin typeface="+mn-lt"/>
                <a:ea typeface="+mn-ea"/>
                <a:cs typeface="+mn-cs"/>
              </a:rPr>
              <a:t>年计划）：等温滴定量热仪，</a:t>
            </a:r>
            <a:r>
              <a:rPr lang="zh-CN" altLang="en-US" sz="1200" b="0" i="0" kern="1200" dirty="0" smtClean="0">
                <a:solidFill>
                  <a:schemeClr val="tx1"/>
                </a:solidFill>
                <a:effectLst/>
                <a:latin typeface="+mn-lt"/>
                <a:ea typeface="+mn-ea"/>
                <a:cs typeface="+mn-cs"/>
              </a:rPr>
              <a:t>通过高灵敏度、高自动化的微量量热仪连续、准确地监测和记录一个变化过程的量热曲线，原位、在线和无损伤地同时提供热力学和动力学信息。</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不需要固定配体，对一些结构敏感蛋白的检测有优势；动力学参数只有</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值，无法获得几个对药物学等非常关键的参数如</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值，在小分子药物或抗体药物研究应用中受限；混合样本检测受限； 另其可获得化学计量 </a:t>
            </a:r>
            <a:r>
              <a:rPr lang="en-US" altLang="zh-CN" sz="1200" b="0" i="0" kern="1200" dirty="0" smtClean="0">
                <a:solidFill>
                  <a:schemeClr val="tx1"/>
                </a:solidFill>
                <a:effectLst/>
                <a:latin typeface="+mn-lt"/>
                <a:ea typeface="+mn-ea"/>
                <a:cs typeface="+mn-cs"/>
              </a:rPr>
              <a:t>(n)</a:t>
            </a:r>
            <a:r>
              <a:rPr lang="zh-CN" altLang="en-US" sz="1200" b="0" i="0" kern="1200" dirty="0" smtClean="0">
                <a:solidFill>
                  <a:schemeClr val="tx1"/>
                </a:solidFill>
                <a:effectLst/>
                <a:latin typeface="+mn-lt"/>
                <a:ea typeface="+mn-ea"/>
                <a:cs typeface="+mn-cs"/>
              </a:rPr>
              <a:t>、焓 </a:t>
            </a:r>
            <a:r>
              <a:rPr lang="en-US" altLang="zh-CN" sz="1200" b="0" i="0" kern="1200" dirty="0" smtClean="0">
                <a:solidFill>
                  <a:schemeClr val="tx1"/>
                </a:solidFill>
                <a:effectLst/>
                <a:latin typeface="+mn-lt"/>
                <a:ea typeface="+mn-ea"/>
                <a:cs typeface="+mn-cs"/>
              </a:rPr>
              <a:t>(ΔH) </a:t>
            </a:r>
            <a:r>
              <a:rPr lang="zh-CN" altLang="en-US" sz="1200" b="0" i="0" kern="1200" dirty="0" smtClean="0">
                <a:solidFill>
                  <a:schemeClr val="tx1"/>
                </a:solidFill>
                <a:effectLst/>
                <a:latin typeface="+mn-lt"/>
                <a:ea typeface="+mn-ea"/>
                <a:cs typeface="+mn-cs"/>
              </a:rPr>
              <a:t>和熵 </a:t>
            </a:r>
            <a:r>
              <a:rPr lang="en-US" altLang="zh-CN" sz="1200" b="0" i="0" kern="1200" dirty="0" smtClean="0">
                <a:solidFill>
                  <a:schemeClr val="tx1"/>
                </a:solidFill>
                <a:effectLst/>
                <a:latin typeface="+mn-lt"/>
                <a:ea typeface="+mn-ea"/>
                <a:cs typeface="+mn-cs"/>
              </a:rPr>
              <a:t>(ΔS)</a:t>
            </a:r>
            <a:r>
              <a:rPr lang="zh-CN" altLang="en-US" sz="1200" b="0" i="0" kern="1200" dirty="0" smtClean="0">
                <a:solidFill>
                  <a:schemeClr val="tx1"/>
                </a:solidFill>
                <a:effectLst/>
                <a:latin typeface="+mn-lt"/>
                <a:ea typeface="+mn-ea"/>
                <a:cs typeface="+mn-cs"/>
              </a:rPr>
              <a:t>值，这些参数对化学合成及化学物结构分析比较有用。该仪器更适合做化学合成及化学物结构研究领域的实验室。</a:t>
            </a:r>
            <a:endParaRPr lang="zh-CN" altLang="en-US" b="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药物筛选平台：</a:t>
            </a:r>
            <a:r>
              <a:rPr lang="zh-CN" altLang="en-US" sz="1200" b="1" dirty="0" smtClean="0">
                <a:solidFill>
                  <a:srgbClr val="254B7B"/>
                </a:solidFill>
                <a:latin typeface="微软雅黑" panose="020B0503020204020204" pitchFamily="34" charset="-122"/>
                <a:ea typeface="微软雅黑" panose="020B0503020204020204" pitchFamily="34" charset="-122"/>
                <a:sym typeface="方正兰亭黑_GBK" panose="02000000000000000000" pitchFamily="2" charset="-122"/>
              </a:rPr>
              <a:t>高通量检测细胞生理状态、有氧呼吸、糖酵解作用等非放射性检测指标</a:t>
            </a:r>
            <a:endParaRPr lang="en-US" altLang="zh-CN" sz="12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endParaRPr lang="zh-CN" altLang="en-US" dirty="0"/>
          </a:p>
        </p:txBody>
      </p:sp>
      <p:sp>
        <p:nvSpPr>
          <p:cNvPr id="4" name="灯片编号占位符 3"/>
          <p:cNvSpPr>
            <a:spLocks noGrp="1"/>
          </p:cNvSpPr>
          <p:nvPr>
            <p:ph type="sldNum" sz="quarter" idx="10"/>
          </p:nvPr>
        </p:nvSpPr>
        <p:spPr/>
        <p:txBody>
          <a:bodyPr/>
          <a:lstStyle/>
          <a:p>
            <a:fld id="{F499A854-FF96-451E-9532-36F307C60031}" type="slidenum">
              <a:rPr lang="zh-CN" altLang="en-US" smtClean="0"/>
              <a:pPr/>
              <a:t>4</a:t>
            </a:fld>
            <a:endParaRPr lang="zh-CN" altLang="en-US"/>
          </a:p>
        </p:txBody>
      </p:sp>
    </p:spTree>
    <p:extLst>
      <p:ext uri="{BB962C8B-B14F-4D97-AF65-F5344CB8AC3E}">
        <p14:creationId xmlns:p14="http://schemas.microsoft.com/office/powerpoint/2010/main" xmlns="" val="372777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质谱测试平台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200" b="1" dirty="0" smtClean="0">
                <a:solidFill>
                  <a:srgbClr val="1F497D"/>
                </a:solidFill>
                <a:latin typeface="微软雅黑" panose="020B0503020204020204" pitchFamily="34" charset="-122"/>
                <a:ea typeface="微软雅黑" panose="020B0503020204020204" pitchFamily="34" charset="-122"/>
                <a:sym typeface="+mn-ea"/>
              </a:rPr>
              <a:t>药物发现、组学研究、质量评价</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分子互作研究平台：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靶标发现</a:t>
            </a:r>
            <a:endParaRPr lang="en-US" altLang="zh-CN"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影像学研究平台：</a:t>
            </a:r>
            <a:r>
              <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mn-ea"/>
              </a:rPr>
              <a:t>细胞、活体动物影像学观察及功能分析。</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Agilent</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en-US" altLang="zh-CN" sz="1200" b="1" dirty="0" smtClean="0">
                <a:solidFill>
                  <a:schemeClr val="tx2"/>
                </a:solidFill>
                <a:latin typeface="微软雅黑" panose="020B0503020204020204" pitchFamily="34" charset="-122"/>
                <a:ea typeface="微软雅黑" panose="020B0503020204020204" pitchFamily="34" charset="-122"/>
              </a:rPr>
              <a:t>6560 IM Q-TOF</a:t>
            </a:r>
            <a:r>
              <a:rPr lang="zh-CN" altLang="en-US" sz="1200" b="1" dirty="0" smtClean="0">
                <a:solidFill>
                  <a:schemeClr val="tx2"/>
                </a:solidFill>
                <a:latin typeface="微软雅黑" panose="020B0503020204020204" pitchFamily="34" charset="-122"/>
                <a:ea typeface="微软雅黑" panose="020B0503020204020204" pitchFamily="34"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可提供大小分子构型信息，传统质谱无法分辨的同分异构体也可以通过微小的结构差异进行分离</a:t>
            </a: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Waters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超高效液相色谱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zh-CN" altLang="en-US" sz="1200" b="1" dirty="0" smtClean="0">
                <a:solidFill>
                  <a:schemeClr val="tx2"/>
                </a:solidFill>
                <a:latin typeface="微软雅黑" panose="020B0503020204020204" pitchFamily="34" charset="-122"/>
                <a:ea typeface="微软雅黑" panose="020B0503020204020204" pitchFamily="34" charset="-122"/>
                <a:sym typeface="+mn-ea"/>
              </a:rPr>
              <a:t>ACQUITY UPLC M-Class）：</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纳升级至微升级</a:t>
            </a:r>
            <a:r>
              <a:rPr lang="en-US" altLang="zh-CN" sz="1200" b="0" dirty="0" smtClean="0">
                <a:solidFill>
                  <a:schemeClr val="tx2"/>
                </a:solidFill>
                <a:latin typeface="微软雅黑" panose="020B0503020204020204" pitchFamily="34" charset="-122"/>
                <a:ea typeface="微软雅黑" panose="020B0503020204020204" pitchFamily="34" charset="-122"/>
                <a:sym typeface="+mn-ea"/>
              </a:rPr>
              <a:t>UPLC</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分离，可用于</a:t>
            </a:r>
            <a:r>
              <a:rPr lang="zh-CN" altLang="en-US" sz="1200" b="0" i="0" kern="1200" dirty="0" smtClean="0">
                <a:solidFill>
                  <a:schemeClr val="tx1"/>
                </a:solidFill>
                <a:effectLst/>
                <a:latin typeface="+mn-lt"/>
                <a:ea typeface="+mn-ea"/>
                <a:cs typeface="+mn-cs"/>
              </a:rPr>
              <a:t>蛋白质组学与生物标志物研究</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chemeClr val="tx2"/>
                </a:solidFill>
                <a:latin typeface="微软雅黑" panose="020B0503020204020204" pitchFamily="34" charset="-122"/>
                <a:ea typeface="微软雅黑" panose="020B0503020204020204" pitchFamily="34" charset="-122"/>
              </a:rPr>
              <a:t>AB </a:t>
            </a:r>
            <a:r>
              <a:rPr lang="zh-CN" altLang="en-US" sz="1200" b="1" dirty="0" smtClean="0">
                <a:solidFill>
                  <a:schemeClr val="tx2"/>
                </a:solidFill>
                <a:latin typeface="微软雅黑" panose="020B0503020204020204" pitchFamily="34" charset="-122"/>
                <a:ea typeface="微软雅黑" panose="020B0503020204020204" pitchFamily="34" charset="-122"/>
              </a:rPr>
              <a:t>纳喷四极杆复合线性离子阱质谱仪（5500QTRAP）：</a:t>
            </a:r>
            <a:r>
              <a:rPr lang="zh-CN" altLang="en-US" sz="1200" b="0" i="0" kern="1200" dirty="0" smtClean="0">
                <a:solidFill>
                  <a:schemeClr val="tx1"/>
                </a:solidFill>
                <a:effectLst/>
                <a:latin typeface="+mn-lt"/>
                <a:ea typeface="+mn-ea"/>
                <a:cs typeface="+mn-cs"/>
              </a:rPr>
              <a:t> 超高灵敏度、选择性、耐受性、重现性，并结合线性离子阱，满足痕量物质的定量和定性要求</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实时无标记的分子互作系统如</a:t>
            </a:r>
            <a:r>
              <a:rPr lang="en-US" altLang="zh-CN" sz="1200" b="0" i="0" kern="1200" dirty="0" err="1" smtClean="0">
                <a:solidFill>
                  <a:schemeClr val="tx1"/>
                </a:solidFill>
                <a:effectLst/>
                <a:latin typeface="+mn-lt"/>
                <a:ea typeface="+mn-ea"/>
                <a:cs typeface="+mn-cs"/>
              </a:rPr>
              <a:t>Biacore</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Nicoya </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Fortebio</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MST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ITC</a:t>
            </a:r>
            <a:r>
              <a:rPr lang="zh-CN" altLang="en-US" sz="1200" b="0" i="0" kern="1200" dirty="0" smtClean="0">
                <a:solidFill>
                  <a:schemeClr val="tx1"/>
                </a:solidFill>
                <a:effectLst/>
                <a:latin typeface="+mn-lt"/>
                <a:ea typeface="+mn-ea"/>
                <a:cs typeface="+mn-cs"/>
              </a:rPr>
              <a:t>，这些无标记技术得到的参数包括</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值或热力学等，各不相同，可配合使用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1" dirty="0" smtClean="0">
              <a:solidFill>
                <a:schemeClr val="tx2"/>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MST</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：微量热泳动技术</a:t>
            </a:r>
            <a:r>
              <a:rPr lang="zh-CN" altLang="en-US" sz="1200" b="0"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0" i="0" kern="1200" dirty="0" smtClean="0">
                <a:solidFill>
                  <a:schemeClr val="tx1"/>
                </a:solidFill>
                <a:effectLst/>
                <a:latin typeface="+mn-lt"/>
                <a:ea typeface="+mn-ea"/>
                <a:cs typeface="+mn-cs"/>
              </a:rPr>
              <a:t>分子在微观的温度梯度场中的定向运动，生物分子结构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构象变化会引起其水化层、分子量、电荷的变化，而导致分子在温度梯度场中的分布改变，通过赖氨酸自发荧光或本身标记的荧光分布改变分析分子间的相互作用以及各种化学计量学参数。</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无需配体固定，对一些结构敏感的蛋白检测比较有优势，可直接检测溶液中标记荧光的目标蛋白的相互作用；总体样本需要量较多，通量低；要求样本高纯度，不发光的化合物或小分子药物检测受限 。该仪器更适合做膜蛋白或蛋白结构分析。</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b="0" dirty="0" smtClean="0"/>
              <a:t/>
            </a:r>
            <a:br>
              <a:rPr lang="zh-CN" altLang="en-US" b="0" dirty="0" smtClean="0"/>
            </a:b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BLI</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1" i="0" kern="1200" dirty="0" smtClean="0">
                <a:solidFill>
                  <a:schemeClr val="tx1"/>
                </a:solidFill>
                <a:effectLst/>
                <a:latin typeface="+mn-lt"/>
                <a:ea typeface="+mn-ea"/>
                <a:cs typeface="+mn-cs"/>
              </a:rPr>
              <a:t>生物膜干涉技术</a:t>
            </a:r>
            <a:r>
              <a:rPr lang="zh-CN" altLang="en-US" sz="1200" b="0" i="0" kern="1200" dirty="0" smtClean="0">
                <a:solidFill>
                  <a:schemeClr val="tx1"/>
                </a:solidFill>
                <a:effectLst/>
                <a:latin typeface="+mn-lt"/>
                <a:ea typeface="+mn-ea"/>
                <a:cs typeface="+mn-cs"/>
              </a:rPr>
              <a:t>，通过膜表面干涉波长相位移动检测分子之间相互作用。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优势在于高通量，可同时对</a:t>
            </a:r>
            <a:r>
              <a:rPr lang="en-US" altLang="zh-CN" sz="1200" b="0" i="0" kern="1200" dirty="0" smtClean="0">
                <a:solidFill>
                  <a:schemeClr val="tx1"/>
                </a:solidFill>
                <a:effectLst/>
                <a:latin typeface="+mn-lt"/>
                <a:ea typeface="+mn-ea"/>
                <a:cs typeface="+mn-cs"/>
              </a:rPr>
              <a:t>96</a:t>
            </a:r>
            <a:r>
              <a:rPr lang="zh-CN" altLang="en-US" sz="1200" b="0" i="0" kern="1200" dirty="0" smtClean="0">
                <a:solidFill>
                  <a:schemeClr val="tx1"/>
                </a:solidFill>
                <a:effectLst/>
                <a:latin typeface="+mn-lt"/>
                <a:ea typeface="+mn-ea"/>
                <a:cs typeface="+mn-cs"/>
              </a:rPr>
              <a:t>个或</a:t>
            </a:r>
            <a:r>
              <a:rPr lang="en-US" altLang="zh-CN" sz="1200" b="0" i="0" kern="1200" dirty="0" smtClean="0">
                <a:solidFill>
                  <a:schemeClr val="tx1"/>
                </a:solidFill>
                <a:effectLst/>
                <a:latin typeface="+mn-lt"/>
                <a:ea typeface="+mn-ea"/>
                <a:cs typeface="+mn-cs"/>
              </a:rPr>
              <a:t>384</a:t>
            </a:r>
            <a:r>
              <a:rPr lang="zh-CN" altLang="en-US" sz="1200" b="0" i="0" kern="1200" dirty="0" smtClean="0">
                <a:solidFill>
                  <a:schemeClr val="tx1"/>
                </a:solidFill>
                <a:effectLst/>
                <a:latin typeface="+mn-lt"/>
                <a:ea typeface="+mn-ea"/>
                <a:cs typeface="+mn-cs"/>
              </a:rPr>
              <a:t>个样本进行快速的初筛 ，但分子量检测有限（实际分子量检测大小从</a:t>
            </a:r>
            <a:r>
              <a:rPr lang="en-US" altLang="zh-CN" sz="1200" b="0" i="0" kern="1200" dirty="0" smtClean="0">
                <a:solidFill>
                  <a:schemeClr val="tx1"/>
                </a:solidFill>
                <a:effectLst/>
                <a:latin typeface="+mn-lt"/>
                <a:ea typeface="+mn-ea"/>
                <a:cs typeface="+mn-cs"/>
              </a:rPr>
              <a:t>2KD~100KD</a:t>
            </a:r>
            <a:r>
              <a:rPr lang="zh-CN" altLang="en-US" sz="1200" b="0" i="0" kern="1200" dirty="0" smtClean="0">
                <a:solidFill>
                  <a:schemeClr val="tx1"/>
                </a:solidFill>
                <a:effectLst/>
                <a:latin typeface="+mn-lt"/>
                <a:ea typeface="+mn-ea"/>
                <a:cs typeface="+mn-cs"/>
              </a:rPr>
              <a:t>），适合抗体疫苗筛选，不太适合小分子药物或多肽药物筛选</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err="1" smtClean="0">
                <a:solidFill>
                  <a:schemeClr val="tx1"/>
                </a:solidFill>
                <a:effectLst/>
                <a:latin typeface="+mn-lt"/>
                <a:ea typeface="+mn-ea"/>
                <a:cs typeface="+mn-cs"/>
              </a:rPr>
              <a:t>Biacore</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2019</a:t>
            </a:r>
            <a:r>
              <a:rPr lang="zh-CN" altLang="en-US" sz="1200" b="1" i="0" kern="1200" dirty="0" smtClean="0">
                <a:solidFill>
                  <a:schemeClr val="tx1"/>
                </a:solidFill>
                <a:effectLst/>
                <a:latin typeface="+mn-lt"/>
                <a:ea typeface="+mn-ea"/>
                <a:cs typeface="+mn-cs"/>
              </a:rPr>
              <a:t>年计划）：</a:t>
            </a:r>
            <a:r>
              <a:rPr lang="zh-CN" altLang="en-US" sz="1200" b="1" i="0" u="none" strike="noStrike" kern="1200" dirty="0" smtClean="0">
                <a:solidFill>
                  <a:schemeClr val="tx1"/>
                </a:solidFill>
                <a:effectLst/>
                <a:latin typeface="+mn-lt"/>
                <a:ea typeface="+mn-ea"/>
                <a:cs typeface="+mn-cs"/>
              </a:rPr>
              <a:t>表面等离子共振技术</a:t>
            </a:r>
            <a:r>
              <a:rPr lang="zh-CN" altLang="en-US" sz="1200" b="0" i="0" kern="1200" dirty="0" smtClean="0">
                <a:solidFill>
                  <a:schemeClr val="tx1"/>
                </a:solidFill>
                <a:effectLst/>
                <a:latin typeface="+mn-lt"/>
                <a:ea typeface="+mn-ea"/>
                <a:cs typeface="+mn-cs"/>
              </a:rPr>
              <a:t>，分析分子间相互作用的免标记技术，通过测量分子发生相互作用后，芯片表面折射率的变化来检测分子间的结合过程。</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分子量最低检测限从</a:t>
            </a:r>
            <a:r>
              <a:rPr lang="en-US" altLang="zh-CN" sz="1200" b="0" i="0" kern="1200" dirty="0" smtClean="0">
                <a:solidFill>
                  <a:schemeClr val="tx1"/>
                </a:solidFill>
                <a:effectLst/>
                <a:latin typeface="+mn-lt"/>
                <a:ea typeface="+mn-ea"/>
                <a:cs typeface="+mn-cs"/>
              </a:rPr>
              <a:t>100Da</a:t>
            </a:r>
            <a:r>
              <a:rPr lang="zh-CN" altLang="en-US" sz="1200" b="0" i="0" kern="1200" dirty="0" smtClean="0">
                <a:solidFill>
                  <a:schemeClr val="tx1"/>
                </a:solidFill>
                <a:effectLst/>
                <a:latin typeface="+mn-lt"/>
                <a:ea typeface="+mn-ea"/>
                <a:cs typeface="+mn-cs"/>
              </a:rPr>
              <a:t>到无限制不等， 可广泛用于药物学、抗体疫苗筛选、蛋白研究等，仪器复杂，价格高，需要专人维护</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smtClean="0">
                <a:solidFill>
                  <a:schemeClr val="tx1"/>
                </a:solidFill>
                <a:effectLst/>
                <a:latin typeface="+mn-lt"/>
                <a:ea typeface="+mn-ea"/>
                <a:cs typeface="+mn-cs"/>
              </a:rPr>
              <a:t>ITC</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2020</a:t>
            </a:r>
            <a:r>
              <a:rPr lang="zh-CN" altLang="en-US" sz="1200" b="1" i="0" kern="1200" dirty="0" smtClean="0">
                <a:solidFill>
                  <a:schemeClr val="tx1"/>
                </a:solidFill>
                <a:effectLst/>
                <a:latin typeface="+mn-lt"/>
                <a:ea typeface="+mn-ea"/>
                <a:cs typeface="+mn-cs"/>
              </a:rPr>
              <a:t>年计划）：等温滴定量热仪，</a:t>
            </a:r>
            <a:r>
              <a:rPr lang="zh-CN" altLang="en-US" sz="1200" b="0" i="0" kern="1200" dirty="0" smtClean="0">
                <a:solidFill>
                  <a:schemeClr val="tx1"/>
                </a:solidFill>
                <a:effectLst/>
                <a:latin typeface="+mn-lt"/>
                <a:ea typeface="+mn-ea"/>
                <a:cs typeface="+mn-cs"/>
              </a:rPr>
              <a:t>通过高灵敏度、高自动化的微量量热仪连续、准确地监测和记录一个变化过程的量热曲线，原位、在线和无损伤地同时提供热力学和动力学信息。</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不需要固定配体，对一些结构敏感蛋白的检测有优势；动力学参数只有</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值，无法获得几个对药物学等非常关键的参数如</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值，在小分子药物或抗体药物研究应用中受限；混合样本检测受限； 另其可获得化学计量 </a:t>
            </a:r>
            <a:r>
              <a:rPr lang="en-US" altLang="zh-CN" sz="1200" b="0" i="0" kern="1200" dirty="0" smtClean="0">
                <a:solidFill>
                  <a:schemeClr val="tx1"/>
                </a:solidFill>
                <a:effectLst/>
                <a:latin typeface="+mn-lt"/>
                <a:ea typeface="+mn-ea"/>
                <a:cs typeface="+mn-cs"/>
              </a:rPr>
              <a:t>(n)</a:t>
            </a:r>
            <a:r>
              <a:rPr lang="zh-CN" altLang="en-US" sz="1200" b="0" i="0" kern="1200" dirty="0" smtClean="0">
                <a:solidFill>
                  <a:schemeClr val="tx1"/>
                </a:solidFill>
                <a:effectLst/>
                <a:latin typeface="+mn-lt"/>
                <a:ea typeface="+mn-ea"/>
                <a:cs typeface="+mn-cs"/>
              </a:rPr>
              <a:t>、焓 </a:t>
            </a:r>
            <a:r>
              <a:rPr lang="en-US" altLang="zh-CN" sz="1200" b="0" i="0" kern="1200" dirty="0" smtClean="0">
                <a:solidFill>
                  <a:schemeClr val="tx1"/>
                </a:solidFill>
                <a:effectLst/>
                <a:latin typeface="+mn-lt"/>
                <a:ea typeface="+mn-ea"/>
                <a:cs typeface="+mn-cs"/>
              </a:rPr>
              <a:t>(ΔH) </a:t>
            </a:r>
            <a:r>
              <a:rPr lang="zh-CN" altLang="en-US" sz="1200" b="0" i="0" kern="1200" dirty="0" smtClean="0">
                <a:solidFill>
                  <a:schemeClr val="tx1"/>
                </a:solidFill>
                <a:effectLst/>
                <a:latin typeface="+mn-lt"/>
                <a:ea typeface="+mn-ea"/>
                <a:cs typeface="+mn-cs"/>
              </a:rPr>
              <a:t>和熵 </a:t>
            </a:r>
            <a:r>
              <a:rPr lang="en-US" altLang="zh-CN" sz="1200" b="0" i="0" kern="1200" dirty="0" smtClean="0">
                <a:solidFill>
                  <a:schemeClr val="tx1"/>
                </a:solidFill>
                <a:effectLst/>
                <a:latin typeface="+mn-lt"/>
                <a:ea typeface="+mn-ea"/>
                <a:cs typeface="+mn-cs"/>
              </a:rPr>
              <a:t>(ΔS)</a:t>
            </a:r>
            <a:r>
              <a:rPr lang="zh-CN" altLang="en-US" sz="1200" b="0" i="0" kern="1200" dirty="0" smtClean="0">
                <a:solidFill>
                  <a:schemeClr val="tx1"/>
                </a:solidFill>
                <a:effectLst/>
                <a:latin typeface="+mn-lt"/>
                <a:ea typeface="+mn-ea"/>
                <a:cs typeface="+mn-cs"/>
              </a:rPr>
              <a:t>值，这些参数对化学合成及化学物结构分析比较有用。该仪器更适合做化学合成及化学物结构研究领域的实验室。</a:t>
            </a:r>
            <a:endParaRPr lang="zh-CN" altLang="en-US" b="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药物筛选平台：</a:t>
            </a:r>
            <a:r>
              <a:rPr lang="zh-CN" altLang="en-US" sz="1200" b="1" dirty="0" smtClean="0">
                <a:solidFill>
                  <a:srgbClr val="254B7B"/>
                </a:solidFill>
                <a:latin typeface="微软雅黑" panose="020B0503020204020204" pitchFamily="34" charset="-122"/>
                <a:ea typeface="微软雅黑" panose="020B0503020204020204" pitchFamily="34" charset="-122"/>
                <a:sym typeface="方正兰亭黑_GBK" panose="02000000000000000000" pitchFamily="2" charset="-122"/>
              </a:rPr>
              <a:t>高通量检测细胞生理状态、有氧呼吸、糖酵解作用等非放射性检测指标</a:t>
            </a:r>
            <a:endParaRPr lang="en-US" altLang="zh-CN" sz="12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endParaRPr lang="zh-CN" altLang="en-US" dirty="0"/>
          </a:p>
        </p:txBody>
      </p:sp>
      <p:sp>
        <p:nvSpPr>
          <p:cNvPr id="4" name="灯片编号占位符 3"/>
          <p:cNvSpPr>
            <a:spLocks noGrp="1"/>
          </p:cNvSpPr>
          <p:nvPr>
            <p:ph type="sldNum" sz="quarter" idx="10"/>
          </p:nvPr>
        </p:nvSpPr>
        <p:spPr/>
        <p:txBody>
          <a:bodyPr/>
          <a:lstStyle/>
          <a:p>
            <a:fld id="{F499A854-FF96-451E-9532-36F307C60031}" type="slidenum">
              <a:rPr lang="zh-CN" altLang="en-US" smtClean="0"/>
              <a:pPr/>
              <a:t>5</a:t>
            </a:fld>
            <a:endParaRPr lang="zh-CN" altLang="en-US"/>
          </a:p>
        </p:txBody>
      </p:sp>
    </p:spTree>
    <p:extLst>
      <p:ext uri="{BB962C8B-B14F-4D97-AF65-F5344CB8AC3E}">
        <p14:creationId xmlns:p14="http://schemas.microsoft.com/office/powerpoint/2010/main" xmlns="" val="46563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质谱测试平台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200" b="1" dirty="0" smtClean="0">
                <a:solidFill>
                  <a:srgbClr val="1F497D"/>
                </a:solidFill>
                <a:latin typeface="微软雅黑" panose="020B0503020204020204" pitchFamily="34" charset="-122"/>
                <a:ea typeface="微软雅黑" panose="020B0503020204020204" pitchFamily="34" charset="-122"/>
                <a:sym typeface="+mn-ea"/>
              </a:rPr>
              <a:t>药物发现、组学研究、质量评价</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分子互作研究平台：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靶标发现</a:t>
            </a:r>
            <a:endParaRPr lang="en-US" altLang="zh-CN"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影像学研究平台：</a:t>
            </a:r>
            <a:r>
              <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mn-ea"/>
              </a:rPr>
              <a:t>细胞、活体动物影像学观察及功能分析。</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Agilent</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en-US" altLang="zh-CN" sz="1200" b="1" dirty="0" smtClean="0">
                <a:solidFill>
                  <a:schemeClr val="tx2"/>
                </a:solidFill>
                <a:latin typeface="微软雅黑" panose="020B0503020204020204" pitchFamily="34" charset="-122"/>
                <a:ea typeface="微软雅黑" panose="020B0503020204020204" pitchFamily="34" charset="-122"/>
              </a:rPr>
              <a:t>6560 IM Q-TOF</a:t>
            </a:r>
            <a:r>
              <a:rPr lang="zh-CN" altLang="en-US" sz="1200" b="1" dirty="0" smtClean="0">
                <a:solidFill>
                  <a:schemeClr val="tx2"/>
                </a:solidFill>
                <a:latin typeface="微软雅黑" panose="020B0503020204020204" pitchFamily="34" charset="-122"/>
                <a:ea typeface="微软雅黑" panose="020B0503020204020204" pitchFamily="34"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可提供大小分子构型信息，传统质谱无法分辨的同分异构体也可以通过微小的结构差异进行分离</a:t>
            </a: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Waters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超高效液相色谱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zh-CN" altLang="en-US" sz="1200" b="1" dirty="0" smtClean="0">
                <a:solidFill>
                  <a:schemeClr val="tx2"/>
                </a:solidFill>
                <a:latin typeface="微软雅黑" panose="020B0503020204020204" pitchFamily="34" charset="-122"/>
                <a:ea typeface="微软雅黑" panose="020B0503020204020204" pitchFamily="34" charset="-122"/>
                <a:sym typeface="+mn-ea"/>
              </a:rPr>
              <a:t>ACQUITY UPLC M-Class）：</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纳升级至微升级</a:t>
            </a:r>
            <a:r>
              <a:rPr lang="en-US" altLang="zh-CN" sz="1200" b="0" dirty="0" smtClean="0">
                <a:solidFill>
                  <a:schemeClr val="tx2"/>
                </a:solidFill>
                <a:latin typeface="微软雅黑" panose="020B0503020204020204" pitchFamily="34" charset="-122"/>
                <a:ea typeface="微软雅黑" panose="020B0503020204020204" pitchFamily="34" charset="-122"/>
                <a:sym typeface="+mn-ea"/>
              </a:rPr>
              <a:t>UPLC</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分离，可用于</a:t>
            </a:r>
            <a:r>
              <a:rPr lang="zh-CN" altLang="en-US" sz="1200" b="0" i="0" kern="1200" dirty="0" smtClean="0">
                <a:solidFill>
                  <a:schemeClr val="tx1"/>
                </a:solidFill>
                <a:effectLst/>
                <a:latin typeface="+mn-lt"/>
                <a:ea typeface="+mn-ea"/>
                <a:cs typeface="+mn-cs"/>
              </a:rPr>
              <a:t>蛋白质组学与生物标志物研究</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chemeClr val="tx2"/>
                </a:solidFill>
                <a:latin typeface="微软雅黑" panose="020B0503020204020204" pitchFamily="34" charset="-122"/>
                <a:ea typeface="微软雅黑" panose="020B0503020204020204" pitchFamily="34" charset="-122"/>
              </a:rPr>
              <a:t>AB </a:t>
            </a:r>
            <a:r>
              <a:rPr lang="zh-CN" altLang="en-US" sz="1200" b="1" dirty="0" smtClean="0">
                <a:solidFill>
                  <a:schemeClr val="tx2"/>
                </a:solidFill>
                <a:latin typeface="微软雅黑" panose="020B0503020204020204" pitchFamily="34" charset="-122"/>
                <a:ea typeface="微软雅黑" panose="020B0503020204020204" pitchFamily="34" charset="-122"/>
              </a:rPr>
              <a:t>纳喷四极杆复合线性离子阱质谱仪（5500QTRAP）：</a:t>
            </a:r>
            <a:r>
              <a:rPr lang="zh-CN" altLang="en-US" sz="1200" b="0" i="0" kern="1200" dirty="0" smtClean="0">
                <a:solidFill>
                  <a:schemeClr val="tx1"/>
                </a:solidFill>
                <a:effectLst/>
                <a:latin typeface="+mn-lt"/>
                <a:ea typeface="+mn-ea"/>
                <a:cs typeface="+mn-cs"/>
              </a:rPr>
              <a:t> 超高灵敏度、选择性、耐受性、重现性，并结合线性离子阱，满足痕量物质的定量和定性要求</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实时无标记的分子互作系统如</a:t>
            </a:r>
            <a:r>
              <a:rPr lang="en-US" altLang="zh-CN" sz="1200" b="0" i="0" kern="1200" dirty="0" err="1" smtClean="0">
                <a:solidFill>
                  <a:schemeClr val="tx1"/>
                </a:solidFill>
                <a:effectLst/>
                <a:latin typeface="+mn-lt"/>
                <a:ea typeface="+mn-ea"/>
                <a:cs typeface="+mn-cs"/>
              </a:rPr>
              <a:t>Biacore</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Nicoya </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Fortebio</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MST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ITC</a:t>
            </a:r>
            <a:r>
              <a:rPr lang="zh-CN" altLang="en-US" sz="1200" b="0" i="0" kern="1200" dirty="0" smtClean="0">
                <a:solidFill>
                  <a:schemeClr val="tx1"/>
                </a:solidFill>
                <a:effectLst/>
                <a:latin typeface="+mn-lt"/>
                <a:ea typeface="+mn-ea"/>
                <a:cs typeface="+mn-cs"/>
              </a:rPr>
              <a:t>，这些无标记技术得到的参数包括</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值或热力学等，各不相同，可配合使用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1" dirty="0" smtClean="0">
              <a:solidFill>
                <a:schemeClr val="tx2"/>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MST</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：微量热泳动技术</a:t>
            </a:r>
            <a:r>
              <a:rPr lang="zh-CN" altLang="en-US" sz="1200" b="0"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0" i="0" kern="1200" dirty="0" smtClean="0">
                <a:solidFill>
                  <a:schemeClr val="tx1"/>
                </a:solidFill>
                <a:effectLst/>
                <a:latin typeface="+mn-lt"/>
                <a:ea typeface="+mn-ea"/>
                <a:cs typeface="+mn-cs"/>
              </a:rPr>
              <a:t>分子在微观的温度梯度场中的定向运动，生物分子结构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构象变化会引起其水化层、分子量、电荷的变化，而导致分子在温度梯度场中的分布改变，通过赖氨酸自发荧光或本身标记的荧光分布改变分析分子间的相互作用以及各种化学计量学参数。</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无需配体固定，对一些结构敏感的蛋白检测比较有优势，可直接检测溶液中标记荧光的目标蛋白的相互作用；总体样本需要量较多，通量低；要求样本高纯度，不发光的化合物或小分子药物检测受限 。该仪器更适合做膜蛋白或蛋白结构分析。</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b="0" dirty="0" smtClean="0"/>
              <a:t/>
            </a:r>
            <a:br>
              <a:rPr lang="zh-CN" altLang="en-US" b="0" dirty="0" smtClean="0"/>
            </a:b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BLI</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1" i="0" kern="1200" dirty="0" smtClean="0">
                <a:solidFill>
                  <a:schemeClr val="tx1"/>
                </a:solidFill>
                <a:effectLst/>
                <a:latin typeface="+mn-lt"/>
                <a:ea typeface="+mn-ea"/>
                <a:cs typeface="+mn-cs"/>
              </a:rPr>
              <a:t>生物膜干涉技术</a:t>
            </a:r>
            <a:r>
              <a:rPr lang="zh-CN" altLang="en-US" sz="1200" b="0" i="0" kern="1200" dirty="0" smtClean="0">
                <a:solidFill>
                  <a:schemeClr val="tx1"/>
                </a:solidFill>
                <a:effectLst/>
                <a:latin typeface="+mn-lt"/>
                <a:ea typeface="+mn-ea"/>
                <a:cs typeface="+mn-cs"/>
              </a:rPr>
              <a:t>，通过膜表面干涉波长相位移动检测分子之间相互作用。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优势在于高通量，可同时对</a:t>
            </a:r>
            <a:r>
              <a:rPr lang="en-US" altLang="zh-CN" sz="1200" b="0" i="0" kern="1200" dirty="0" smtClean="0">
                <a:solidFill>
                  <a:schemeClr val="tx1"/>
                </a:solidFill>
                <a:effectLst/>
                <a:latin typeface="+mn-lt"/>
                <a:ea typeface="+mn-ea"/>
                <a:cs typeface="+mn-cs"/>
              </a:rPr>
              <a:t>96</a:t>
            </a:r>
            <a:r>
              <a:rPr lang="zh-CN" altLang="en-US" sz="1200" b="0" i="0" kern="1200" dirty="0" smtClean="0">
                <a:solidFill>
                  <a:schemeClr val="tx1"/>
                </a:solidFill>
                <a:effectLst/>
                <a:latin typeface="+mn-lt"/>
                <a:ea typeface="+mn-ea"/>
                <a:cs typeface="+mn-cs"/>
              </a:rPr>
              <a:t>个或</a:t>
            </a:r>
            <a:r>
              <a:rPr lang="en-US" altLang="zh-CN" sz="1200" b="0" i="0" kern="1200" dirty="0" smtClean="0">
                <a:solidFill>
                  <a:schemeClr val="tx1"/>
                </a:solidFill>
                <a:effectLst/>
                <a:latin typeface="+mn-lt"/>
                <a:ea typeface="+mn-ea"/>
                <a:cs typeface="+mn-cs"/>
              </a:rPr>
              <a:t>384</a:t>
            </a:r>
            <a:r>
              <a:rPr lang="zh-CN" altLang="en-US" sz="1200" b="0" i="0" kern="1200" dirty="0" smtClean="0">
                <a:solidFill>
                  <a:schemeClr val="tx1"/>
                </a:solidFill>
                <a:effectLst/>
                <a:latin typeface="+mn-lt"/>
                <a:ea typeface="+mn-ea"/>
                <a:cs typeface="+mn-cs"/>
              </a:rPr>
              <a:t>个样本进行快速的初筛 ，但分子量检测有限（实际分子量检测大小从</a:t>
            </a:r>
            <a:r>
              <a:rPr lang="en-US" altLang="zh-CN" sz="1200" b="0" i="0" kern="1200" dirty="0" smtClean="0">
                <a:solidFill>
                  <a:schemeClr val="tx1"/>
                </a:solidFill>
                <a:effectLst/>
                <a:latin typeface="+mn-lt"/>
                <a:ea typeface="+mn-ea"/>
                <a:cs typeface="+mn-cs"/>
              </a:rPr>
              <a:t>2KD~100KD</a:t>
            </a:r>
            <a:r>
              <a:rPr lang="zh-CN" altLang="en-US" sz="1200" b="0" i="0" kern="1200" dirty="0" smtClean="0">
                <a:solidFill>
                  <a:schemeClr val="tx1"/>
                </a:solidFill>
                <a:effectLst/>
                <a:latin typeface="+mn-lt"/>
                <a:ea typeface="+mn-ea"/>
                <a:cs typeface="+mn-cs"/>
              </a:rPr>
              <a:t>），适合抗体疫苗筛选，不太适合小分子药物或多肽药物筛选</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err="1" smtClean="0">
                <a:solidFill>
                  <a:schemeClr val="tx1"/>
                </a:solidFill>
                <a:effectLst/>
                <a:latin typeface="+mn-lt"/>
                <a:ea typeface="+mn-ea"/>
                <a:cs typeface="+mn-cs"/>
              </a:rPr>
              <a:t>Biacore</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2019</a:t>
            </a:r>
            <a:r>
              <a:rPr lang="zh-CN" altLang="en-US" sz="1200" b="1" i="0" kern="1200" dirty="0" smtClean="0">
                <a:solidFill>
                  <a:schemeClr val="tx1"/>
                </a:solidFill>
                <a:effectLst/>
                <a:latin typeface="+mn-lt"/>
                <a:ea typeface="+mn-ea"/>
                <a:cs typeface="+mn-cs"/>
              </a:rPr>
              <a:t>年计划）：</a:t>
            </a:r>
            <a:r>
              <a:rPr lang="zh-CN" altLang="en-US" sz="1200" b="1" i="0" u="none" strike="noStrike" kern="1200" dirty="0" smtClean="0">
                <a:solidFill>
                  <a:schemeClr val="tx1"/>
                </a:solidFill>
                <a:effectLst/>
                <a:latin typeface="+mn-lt"/>
                <a:ea typeface="+mn-ea"/>
                <a:cs typeface="+mn-cs"/>
              </a:rPr>
              <a:t>表面等离子共振技术</a:t>
            </a:r>
            <a:r>
              <a:rPr lang="zh-CN" altLang="en-US" sz="1200" b="0" i="0" kern="1200" dirty="0" smtClean="0">
                <a:solidFill>
                  <a:schemeClr val="tx1"/>
                </a:solidFill>
                <a:effectLst/>
                <a:latin typeface="+mn-lt"/>
                <a:ea typeface="+mn-ea"/>
                <a:cs typeface="+mn-cs"/>
              </a:rPr>
              <a:t>，分析分子间相互作用的免标记技术，通过测量分子发生相互作用后，芯片表面折射率的变化来检测分子间的结合过程。</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分子量最低检测限从</a:t>
            </a:r>
            <a:r>
              <a:rPr lang="en-US" altLang="zh-CN" sz="1200" b="0" i="0" kern="1200" dirty="0" smtClean="0">
                <a:solidFill>
                  <a:schemeClr val="tx1"/>
                </a:solidFill>
                <a:effectLst/>
                <a:latin typeface="+mn-lt"/>
                <a:ea typeface="+mn-ea"/>
                <a:cs typeface="+mn-cs"/>
              </a:rPr>
              <a:t>100Da</a:t>
            </a:r>
            <a:r>
              <a:rPr lang="zh-CN" altLang="en-US" sz="1200" b="0" i="0" kern="1200" dirty="0" smtClean="0">
                <a:solidFill>
                  <a:schemeClr val="tx1"/>
                </a:solidFill>
                <a:effectLst/>
                <a:latin typeface="+mn-lt"/>
                <a:ea typeface="+mn-ea"/>
                <a:cs typeface="+mn-cs"/>
              </a:rPr>
              <a:t>到无限制不等， 可广泛用于药物学、抗体疫苗筛选、蛋白研究等，仪器复杂，价格高，需要专人维护</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smtClean="0">
                <a:solidFill>
                  <a:schemeClr val="tx1"/>
                </a:solidFill>
                <a:effectLst/>
                <a:latin typeface="+mn-lt"/>
                <a:ea typeface="+mn-ea"/>
                <a:cs typeface="+mn-cs"/>
              </a:rPr>
              <a:t>ITC</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2020</a:t>
            </a:r>
            <a:r>
              <a:rPr lang="zh-CN" altLang="en-US" sz="1200" b="1" i="0" kern="1200" dirty="0" smtClean="0">
                <a:solidFill>
                  <a:schemeClr val="tx1"/>
                </a:solidFill>
                <a:effectLst/>
                <a:latin typeface="+mn-lt"/>
                <a:ea typeface="+mn-ea"/>
                <a:cs typeface="+mn-cs"/>
              </a:rPr>
              <a:t>年计划）：等温滴定量热仪，</a:t>
            </a:r>
            <a:r>
              <a:rPr lang="zh-CN" altLang="en-US" sz="1200" b="0" i="0" kern="1200" dirty="0" smtClean="0">
                <a:solidFill>
                  <a:schemeClr val="tx1"/>
                </a:solidFill>
                <a:effectLst/>
                <a:latin typeface="+mn-lt"/>
                <a:ea typeface="+mn-ea"/>
                <a:cs typeface="+mn-cs"/>
              </a:rPr>
              <a:t>通过高灵敏度、高自动化的微量量热仪连续、准确地监测和记录一个变化过程的量热曲线，原位、在线和无损伤地同时提供热力学和动力学信息。</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不需要固定配体，对一些结构敏感蛋白的检测有优势；动力学参数只有</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值，无法获得几个对药物学等非常关键的参数如</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值，在小分子药物或抗体药物研究应用中受限；混合样本检测受限； 另其可获得化学计量 </a:t>
            </a:r>
            <a:r>
              <a:rPr lang="en-US" altLang="zh-CN" sz="1200" b="0" i="0" kern="1200" dirty="0" smtClean="0">
                <a:solidFill>
                  <a:schemeClr val="tx1"/>
                </a:solidFill>
                <a:effectLst/>
                <a:latin typeface="+mn-lt"/>
                <a:ea typeface="+mn-ea"/>
                <a:cs typeface="+mn-cs"/>
              </a:rPr>
              <a:t>(n)</a:t>
            </a:r>
            <a:r>
              <a:rPr lang="zh-CN" altLang="en-US" sz="1200" b="0" i="0" kern="1200" dirty="0" smtClean="0">
                <a:solidFill>
                  <a:schemeClr val="tx1"/>
                </a:solidFill>
                <a:effectLst/>
                <a:latin typeface="+mn-lt"/>
                <a:ea typeface="+mn-ea"/>
                <a:cs typeface="+mn-cs"/>
              </a:rPr>
              <a:t>、焓 </a:t>
            </a:r>
            <a:r>
              <a:rPr lang="en-US" altLang="zh-CN" sz="1200" b="0" i="0" kern="1200" dirty="0" smtClean="0">
                <a:solidFill>
                  <a:schemeClr val="tx1"/>
                </a:solidFill>
                <a:effectLst/>
                <a:latin typeface="+mn-lt"/>
                <a:ea typeface="+mn-ea"/>
                <a:cs typeface="+mn-cs"/>
              </a:rPr>
              <a:t>(ΔH) </a:t>
            </a:r>
            <a:r>
              <a:rPr lang="zh-CN" altLang="en-US" sz="1200" b="0" i="0" kern="1200" dirty="0" smtClean="0">
                <a:solidFill>
                  <a:schemeClr val="tx1"/>
                </a:solidFill>
                <a:effectLst/>
                <a:latin typeface="+mn-lt"/>
                <a:ea typeface="+mn-ea"/>
                <a:cs typeface="+mn-cs"/>
              </a:rPr>
              <a:t>和熵 </a:t>
            </a:r>
            <a:r>
              <a:rPr lang="en-US" altLang="zh-CN" sz="1200" b="0" i="0" kern="1200" dirty="0" smtClean="0">
                <a:solidFill>
                  <a:schemeClr val="tx1"/>
                </a:solidFill>
                <a:effectLst/>
                <a:latin typeface="+mn-lt"/>
                <a:ea typeface="+mn-ea"/>
                <a:cs typeface="+mn-cs"/>
              </a:rPr>
              <a:t>(ΔS)</a:t>
            </a:r>
            <a:r>
              <a:rPr lang="zh-CN" altLang="en-US" sz="1200" b="0" i="0" kern="1200" dirty="0" smtClean="0">
                <a:solidFill>
                  <a:schemeClr val="tx1"/>
                </a:solidFill>
                <a:effectLst/>
                <a:latin typeface="+mn-lt"/>
                <a:ea typeface="+mn-ea"/>
                <a:cs typeface="+mn-cs"/>
              </a:rPr>
              <a:t>值，这些参数对化学合成及化学物结构分析比较有用。该仪器更适合做化学合成及化学物结构研究领域的实验室。</a:t>
            </a:r>
            <a:endParaRPr lang="zh-CN" altLang="en-US" b="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药物筛选平台：</a:t>
            </a:r>
            <a:r>
              <a:rPr lang="zh-CN" altLang="en-US" sz="1200" b="1" dirty="0" smtClean="0">
                <a:solidFill>
                  <a:srgbClr val="254B7B"/>
                </a:solidFill>
                <a:latin typeface="微软雅黑" panose="020B0503020204020204" pitchFamily="34" charset="-122"/>
                <a:ea typeface="微软雅黑" panose="020B0503020204020204" pitchFamily="34" charset="-122"/>
                <a:sym typeface="方正兰亭黑_GBK" panose="02000000000000000000" pitchFamily="2" charset="-122"/>
              </a:rPr>
              <a:t>高通量检测细胞生理状态、有氧呼吸、糖酵解作用等非放射性检测指标</a:t>
            </a:r>
            <a:endParaRPr lang="en-US" altLang="zh-CN" sz="12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endParaRPr lang="zh-CN" altLang="en-US" dirty="0"/>
          </a:p>
        </p:txBody>
      </p:sp>
      <p:sp>
        <p:nvSpPr>
          <p:cNvPr id="4" name="灯片编号占位符 3"/>
          <p:cNvSpPr>
            <a:spLocks noGrp="1"/>
          </p:cNvSpPr>
          <p:nvPr>
            <p:ph type="sldNum" sz="quarter" idx="10"/>
          </p:nvPr>
        </p:nvSpPr>
        <p:spPr/>
        <p:txBody>
          <a:bodyPr/>
          <a:lstStyle/>
          <a:p>
            <a:fld id="{F499A854-FF96-451E-9532-36F307C60031}" type="slidenum">
              <a:rPr lang="zh-CN" altLang="en-US" smtClean="0"/>
              <a:pPr/>
              <a:t>6</a:t>
            </a:fld>
            <a:endParaRPr lang="zh-CN" altLang="en-US"/>
          </a:p>
        </p:txBody>
      </p:sp>
    </p:spTree>
    <p:extLst>
      <p:ext uri="{BB962C8B-B14F-4D97-AF65-F5344CB8AC3E}">
        <p14:creationId xmlns:p14="http://schemas.microsoft.com/office/powerpoint/2010/main" xmlns="" val="188576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质谱测试平台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200" b="1" dirty="0" smtClean="0">
                <a:solidFill>
                  <a:srgbClr val="1F497D"/>
                </a:solidFill>
                <a:latin typeface="微软雅黑" panose="020B0503020204020204" pitchFamily="34" charset="-122"/>
                <a:ea typeface="微软雅黑" panose="020B0503020204020204" pitchFamily="34" charset="-122"/>
                <a:sym typeface="+mn-ea"/>
              </a:rPr>
              <a:t>药物发现、组学研究、质量评价</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分子互作研究平台：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靶标发现</a:t>
            </a:r>
            <a:endParaRPr lang="en-US" altLang="zh-CN"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影像学研究平台：</a:t>
            </a:r>
            <a:r>
              <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mn-ea"/>
              </a:rPr>
              <a:t>细胞、活体动物影像学观察及功能分析。</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Agilent</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en-US" altLang="zh-CN" sz="1200" b="1" dirty="0" smtClean="0">
                <a:solidFill>
                  <a:schemeClr val="tx2"/>
                </a:solidFill>
                <a:latin typeface="微软雅黑" panose="020B0503020204020204" pitchFamily="34" charset="-122"/>
                <a:ea typeface="微软雅黑" panose="020B0503020204020204" pitchFamily="34" charset="-122"/>
              </a:rPr>
              <a:t>6560 IM Q-TOF</a:t>
            </a:r>
            <a:r>
              <a:rPr lang="zh-CN" altLang="en-US" sz="1200" b="1" dirty="0" smtClean="0">
                <a:solidFill>
                  <a:schemeClr val="tx2"/>
                </a:solidFill>
                <a:latin typeface="微软雅黑" panose="020B0503020204020204" pitchFamily="34" charset="-122"/>
                <a:ea typeface="微软雅黑" panose="020B0503020204020204" pitchFamily="34"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可提供大小分子构型信息，传统质谱无法分辨的同分异构体也可以通过微小的结构差异进行分离</a:t>
            </a: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Waters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超高效液相色谱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zh-CN" altLang="en-US" sz="1200" b="1" dirty="0" smtClean="0">
                <a:solidFill>
                  <a:schemeClr val="tx2"/>
                </a:solidFill>
                <a:latin typeface="微软雅黑" panose="020B0503020204020204" pitchFamily="34" charset="-122"/>
                <a:ea typeface="微软雅黑" panose="020B0503020204020204" pitchFamily="34" charset="-122"/>
                <a:sym typeface="+mn-ea"/>
              </a:rPr>
              <a:t>ACQUITY UPLC M-Class）：</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纳升级至微升级</a:t>
            </a:r>
            <a:r>
              <a:rPr lang="en-US" altLang="zh-CN" sz="1200" b="0" dirty="0" smtClean="0">
                <a:solidFill>
                  <a:schemeClr val="tx2"/>
                </a:solidFill>
                <a:latin typeface="微软雅黑" panose="020B0503020204020204" pitchFamily="34" charset="-122"/>
                <a:ea typeface="微软雅黑" panose="020B0503020204020204" pitchFamily="34" charset="-122"/>
                <a:sym typeface="+mn-ea"/>
              </a:rPr>
              <a:t>UPLC</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分离，可用于</a:t>
            </a:r>
            <a:r>
              <a:rPr lang="zh-CN" altLang="en-US" sz="1200" b="0" i="0" kern="1200" dirty="0" smtClean="0">
                <a:solidFill>
                  <a:schemeClr val="tx1"/>
                </a:solidFill>
                <a:effectLst/>
                <a:latin typeface="+mn-lt"/>
                <a:ea typeface="+mn-ea"/>
                <a:cs typeface="+mn-cs"/>
              </a:rPr>
              <a:t>蛋白质组学与生物标志物研究</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chemeClr val="tx2"/>
                </a:solidFill>
                <a:latin typeface="微软雅黑" panose="020B0503020204020204" pitchFamily="34" charset="-122"/>
                <a:ea typeface="微软雅黑" panose="020B0503020204020204" pitchFamily="34" charset="-122"/>
              </a:rPr>
              <a:t>AB </a:t>
            </a:r>
            <a:r>
              <a:rPr lang="zh-CN" altLang="en-US" sz="1200" b="1" dirty="0" smtClean="0">
                <a:solidFill>
                  <a:schemeClr val="tx2"/>
                </a:solidFill>
                <a:latin typeface="微软雅黑" panose="020B0503020204020204" pitchFamily="34" charset="-122"/>
                <a:ea typeface="微软雅黑" panose="020B0503020204020204" pitchFamily="34" charset="-122"/>
              </a:rPr>
              <a:t>纳喷四极杆复合线性离子阱质谱仪（5500QTRAP）：</a:t>
            </a:r>
            <a:r>
              <a:rPr lang="zh-CN" altLang="en-US" sz="1200" b="0" i="0" kern="1200" dirty="0" smtClean="0">
                <a:solidFill>
                  <a:schemeClr val="tx1"/>
                </a:solidFill>
                <a:effectLst/>
                <a:latin typeface="+mn-lt"/>
                <a:ea typeface="+mn-ea"/>
                <a:cs typeface="+mn-cs"/>
              </a:rPr>
              <a:t> 超高灵敏度、选择性、耐受性、重现性，并结合线性离子阱，满足痕量物质的定量和定性要求</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实时无标记的分子互作系统如</a:t>
            </a:r>
            <a:r>
              <a:rPr lang="en-US" altLang="zh-CN" sz="1200" b="0" i="0" kern="1200" dirty="0" err="1" smtClean="0">
                <a:solidFill>
                  <a:schemeClr val="tx1"/>
                </a:solidFill>
                <a:effectLst/>
                <a:latin typeface="+mn-lt"/>
                <a:ea typeface="+mn-ea"/>
                <a:cs typeface="+mn-cs"/>
              </a:rPr>
              <a:t>Biacore</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Nicoya </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Fortebio</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MST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ITC</a:t>
            </a:r>
            <a:r>
              <a:rPr lang="zh-CN" altLang="en-US" sz="1200" b="0" i="0" kern="1200" dirty="0" smtClean="0">
                <a:solidFill>
                  <a:schemeClr val="tx1"/>
                </a:solidFill>
                <a:effectLst/>
                <a:latin typeface="+mn-lt"/>
                <a:ea typeface="+mn-ea"/>
                <a:cs typeface="+mn-cs"/>
              </a:rPr>
              <a:t>，这些无标记技术得到的参数包括</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值或热力学等，各不相同，可配合使用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1" dirty="0" smtClean="0">
              <a:solidFill>
                <a:schemeClr val="tx2"/>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MST</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：微量热泳动技术</a:t>
            </a:r>
            <a:r>
              <a:rPr lang="zh-CN" altLang="en-US" sz="1200" b="0"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0" i="0" kern="1200" dirty="0" smtClean="0">
                <a:solidFill>
                  <a:schemeClr val="tx1"/>
                </a:solidFill>
                <a:effectLst/>
                <a:latin typeface="+mn-lt"/>
                <a:ea typeface="+mn-ea"/>
                <a:cs typeface="+mn-cs"/>
              </a:rPr>
              <a:t>分子在微观的温度梯度场中的定向运动，生物分子结构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构象变化会引起其水化层、分子量、电荷的变化，而导致分子在温度梯度场中的分布改变，通过赖氨酸自发荧光或本身标记的荧光分布改变分析分子间的相互作用以及各种化学计量学参数。</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无需配体固定，对一些结构敏感的蛋白检测比较有优势，可直接检测溶液中标记荧光的目标蛋白的相互作用；总体样本需要量较多，通量低；要求样本高纯度，不发光的化合物或小分子药物检测受限 。该仪器更适合做膜蛋白或蛋白结构分析。</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b="0" dirty="0" smtClean="0"/>
              <a:t/>
            </a:r>
            <a:br>
              <a:rPr lang="zh-CN" altLang="en-US" b="0" dirty="0" smtClean="0"/>
            </a:b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BLI</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1" i="0" kern="1200" dirty="0" smtClean="0">
                <a:solidFill>
                  <a:schemeClr val="tx1"/>
                </a:solidFill>
                <a:effectLst/>
                <a:latin typeface="+mn-lt"/>
                <a:ea typeface="+mn-ea"/>
                <a:cs typeface="+mn-cs"/>
              </a:rPr>
              <a:t>生物膜干涉技术</a:t>
            </a:r>
            <a:r>
              <a:rPr lang="zh-CN" altLang="en-US" sz="1200" b="0" i="0" kern="1200" dirty="0" smtClean="0">
                <a:solidFill>
                  <a:schemeClr val="tx1"/>
                </a:solidFill>
                <a:effectLst/>
                <a:latin typeface="+mn-lt"/>
                <a:ea typeface="+mn-ea"/>
                <a:cs typeface="+mn-cs"/>
              </a:rPr>
              <a:t>，通过膜表面干涉波长相位移动检测分子之间相互作用。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优势在于高通量，可同时对</a:t>
            </a:r>
            <a:r>
              <a:rPr lang="en-US" altLang="zh-CN" sz="1200" b="0" i="0" kern="1200" dirty="0" smtClean="0">
                <a:solidFill>
                  <a:schemeClr val="tx1"/>
                </a:solidFill>
                <a:effectLst/>
                <a:latin typeface="+mn-lt"/>
                <a:ea typeface="+mn-ea"/>
                <a:cs typeface="+mn-cs"/>
              </a:rPr>
              <a:t>96</a:t>
            </a:r>
            <a:r>
              <a:rPr lang="zh-CN" altLang="en-US" sz="1200" b="0" i="0" kern="1200" dirty="0" smtClean="0">
                <a:solidFill>
                  <a:schemeClr val="tx1"/>
                </a:solidFill>
                <a:effectLst/>
                <a:latin typeface="+mn-lt"/>
                <a:ea typeface="+mn-ea"/>
                <a:cs typeface="+mn-cs"/>
              </a:rPr>
              <a:t>个或</a:t>
            </a:r>
            <a:r>
              <a:rPr lang="en-US" altLang="zh-CN" sz="1200" b="0" i="0" kern="1200" dirty="0" smtClean="0">
                <a:solidFill>
                  <a:schemeClr val="tx1"/>
                </a:solidFill>
                <a:effectLst/>
                <a:latin typeface="+mn-lt"/>
                <a:ea typeface="+mn-ea"/>
                <a:cs typeface="+mn-cs"/>
              </a:rPr>
              <a:t>384</a:t>
            </a:r>
            <a:r>
              <a:rPr lang="zh-CN" altLang="en-US" sz="1200" b="0" i="0" kern="1200" dirty="0" smtClean="0">
                <a:solidFill>
                  <a:schemeClr val="tx1"/>
                </a:solidFill>
                <a:effectLst/>
                <a:latin typeface="+mn-lt"/>
                <a:ea typeface="+mn-ea"/>
                <a:cs typeface="+mn-cs"/>
              </a:rPr>
              <a:t>个样本进行快速的初筛 ，但分子量检测有限（实际分子量检测大小从</a:t>
            </a:r>
            <a:r>
              <a:rPr lang="en-US" altLang="zh-CN" sz="1200" b="0" i="0" kern="1200" dirty="0" smtClean="0">
                <a:solidFill>
                  <a:schemeClr val="tx1"/>
                </a:solidFill>
                <a:effectLst/>
                <a:latin typeface="+mn-lt"/>
                <a:ea typeface="+mn-ea"/>
                <a:cs typeface="+mn-cs"/>
              </a:rPr>
              <a:t>2KD~100KD</a:t>
            </a:r>
            <a:r>
              <a:rPr lang="zh-CN" altLang="en-US" sz="1200" b="0" i="0" kern="1200" dirty="0" smtClean="0">
                <a:solidFill>
                  <a:schemeClr val="tx1"/>
                </a:solidFill>
                <a:effectLst/>
                <a:latin typeface="+mn-lt"/>
                <a:ea typeface="+mn-ea"/>
                <a:cs typeface="+mn-cs"/>
              </a:rPr>
              <a:t>），适合抗体疫苗筛选，不太适合小分子药物或多肽药物筛选</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err="1" smtClean="0">
                <a:solidFill>
                  <a:schemeClr val="tx1"/>
                </a:solidFill>
                <a:effectLst/>
                <a:latin typeface="+mn-lt"/>
                <a:ea typeface="+mn-ea"/>
                <a:cs typeface="+mn-cs"/>
              </a:rPr>
              <a:t>Biacore</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2019</a:t>
            </a:r>
            <a:r>
              <a:rPr lang="zh-CN" altLang="en-US" sz="1200" b="1" i="0" kern="1200" dirty="0" smtClean="0">
                <a:solidFill>
                  <a:schemeClr val="tx1"/>
                </a:solidFill>
                <a:effectLst/>
                <a:latin typeface="+mn-lt"/>
                <a:ea typeface="+mn-ea"/>
                <a:cs typeface="+mn-cs"/>
              </a:rPr>
              <a:t>年计划）：</a:t>
            </a:r>
            <a:r>
              <a:rPr lang="zh-CN" altLang="en-US" sz="1200" b="1" i="0" u="none" strike="noStrike" kern="1200" dirty="0" smtClean="0">
                <a:solidFill>
                  <a:schemeClr val="tx1"/>
                </a:solidFill>
                <a:effectLst/>
                <a:latin typeface="+mn-lt"/>
                <a:ea typeface="+mn-ea"/>
                <a:cs typeface="+mn-cs"/>
              </a:rPr>
              <a:t>表面等离子共振技术</a:t>
            </a:r>
            <a:r>
              <a:rPr lang="zh-CN" altLang="en-US" sz="1200" b="0" i="0" kern="1200" dirty="0" smtClean="0">
                <a:solidFill>
                  <a:schemeClr val="tx1"/>
                </a:solidFill>
                <a:effectLst/>
                <a:latin typeface="+mn-lt"/>
                <a:ea typeface="+mn-ea"/>
                <a:cs typeface="+mn-cs"/>
              </a:rPr>
              <a:t>，分析分子间相互作用的免标记技术，通过测量分子发生相互作用后，芯片表面折射率的变化来检测分子间的结合过程。</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分子量最低检测限从</a:t>
            </a:r>
            <a:r>
              <a:rPr lang="en-US" altLang="zh-CN" sz="1200" b="0" i="0" kern="1200" dirty="0" smtClean="0">
                <a:solidFill>
                  <a:schemeClr val="tx1"/>
                </a:solidFill>
                <a:effectLst/>
                <a:latin typeface="+mn-lt"/>
                <a:ea typeface="+mn-ea"/>
                <a:cs typeface="+mn-cs"/>
              </a:rPr>
              <a:t>100Da</a:t>
            </a:r>
            <a:r>
              <a:rPr lang="zh-CN" altLang="en-US" sz="1200" b="0" i="0" kern="1200" dirty="0" smtClean="0">
                <a:solidFill>
                  <a:schemeClr val="tx1"/>
                </a:solidFill>
                <a:effectLst/>
                <a:latin typeface="+mn-lt"/>
                <a:ea typeface="+mn-ea"/>
                <a:cs typeface="+mn-cs"/>
              </a:rPr>
              <a:t>到无限制不等， 可广泛用于药物学、抗体疫苗筛选、蛋白研究等，仪器复杂，价格高，需要专人维护</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smtClean="0">
                <a:solidFill>
                  <a:schemeClr val="tx1"/>
                </a:solidFill>
                <a:effectLst/>
                <a:latin typeface="+mn-lt"/>
                <a:ea typeface="+mn-ea"/>
                <a:cs typeface="+mn-cs"/>
              </a:rPr>
              <a:t>ITC</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2020</a:t>
            </a:r>
            <a:r>
              <a:rPr lang="zh-CN" altLang="en-US" sz="1200" b="1" i="0" kern="1200" dirty="0" smtClean="0">
                <a:solidFill>
                  <a:schemeClr val="tx1"/>
                </a:solidFill>
                <a:effectLst/>
                <a:latin typeface="+mn-lt"/>
                <a:ea typeface="+mn-ea"/>
                <a:cs typeface="+mn-cs"/>
              </a:rPr>
              <a:t>年计划）：等温滴定量热仪，</a:t>
            </a:r>
            <a:r>
              <a:rPr lang="zh-CN" altLang="en-US" sz="1200" b="0" i="0" kern="1200" dirty="0" smtClean="0">
                <a:solidFill>
                  <a:schemeClr val="tx1"/>
                </a:solidFill>
                <a:effectLst/>
                <a:latin typeface="+mn-lt"/>
                <a:ea typeface="+mn-ea"/>
                <a:cs typeface="+mn-cs"/>
              </a:rPr>
              <a:t>通过高灵敏度、高自动化的微量量热仪连续、准确地监测和记录一个变化过程的量热曲线，原位、在线和无损伤地同时提供热力学和动力学信息。</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不需要固定配体，对一些结构敏感蛋白的检测有优势；动力学参数只有</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值，无法获得几个对药物学等非常关键的参数如</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值，在小分子药物或抗体药物研究应用中受限；混合样本检测受限； 另其可获得化学计量 </a:t>
            </a:r>
            <a:r>
              <a:rPr lang="en-US" altLang="zh-CN" sz="1200" b="0" i="0" kern="1200" dirty="0" smtClean="0">
                <a:solidFill>
                  <a:schemeClr val="tx1"/>
                </a:solidFill>
                <a:effectLst/>
                <a:latin typeface="+mn-lt"/>
                <a:ea typeface="+mn-ea"/>
                <a:cs typeface="+mn-cs"/>
              </a:rPr>
              <a:t>(n)</a:t>
            </a:r>
            <a:r>
              <a:rPr lang="zh-CN" altLang="en-US" sz="1200" b="0" i="0" kern="1200" dirty="0" smtClean="0">
                <a:solidFill>
                  <a:schemeClr val="tx1"/>
                </a:solidFill>
                <a:effectLst/>
                <a:latin typeface="+mn-lt"/>
                <a:ea typeface="+mn-ea"/>
                <a:cs typeface="+mn-cs"/>
              </a:rPr>
              <a:t>、焓 </a:t>
            </a:r>
            <a:r>
              <a:rPr lang="en-US" altLang="zh-CN" sz="1200" b="0" i="0" kern="1200" dirty="0" smtClean="0">
                <a:solidFill>
                  <a:schemeClr val="tx1"/>
                </a:solidFill>
                <a:effectLst/>
                <a:latin typeface="+mn-lt"/>
                <a:ea typeface="+mn-ea"/>
                <a:cs typeface="+mn-cs"/>
              </a:rPr>
              <a:t>(ΔH) </a:t>
            </a:r>
            <a:r>
              <a:rPr lang="zh-CN" altLang="en-US" sz="1200" b="0" i="0" kern="1200" dirty="0" smtClean="0">
                <a:solidFill>
                  <a:schemeClr val="tx1"/>
                </a:solidFill>
                <a:effectLst/>
                <a:latin typeface="+mn-lt"/>
                <a:ea typeface="+mn-ea"/>
                <a:cs typeface="+mn-cs"/>
              </a:rPr>
              <a:t>和熵 </a:t>
            </a:r>
            <a:r>
              <a:rPr lang="en-US" altLang="zh-CN" sz="1200" b="0" i="0" kern="1200" dirty="0" smtClean="0">
                <a:solidFill>
                  <a:schemeClr val="tx1"/>
                </a:solidFill>
                <a:effectLst/>
                <a:latin typeface="+mn-lt"/>
                <a:ea typeface="+mn-ea"/>
                <a:cs typeface="+mn-cs"/>
              </a:rPr>
              <a:t>(ΔS)</a:t>
            </a:r>
            <a:r>
              <a:rPr lang="zh-CN" altLang="en-US" sz="1200" b="0" i="0" kern="1200" dirty="0" smtClean="0">
                <a:solidFill>
                  <a:schemeClr val="tx1"/>
                </a:solidFill>
                <a:effectLst/>
                <a:latin typeface="+mn-lt"/>
                <a:ea typeface="+mn-ea"/>
                <a:cs typeface="+mn-cs"/>
              </a:rPr>
              <a:t>值，这些参数对化学合成及化学物结构分析比较有用。该仪器更适合做化学合成及化学物结构研究领域的实验室。</a:t>
            </a:r>
            <a:endParaRPr lang="zh-CN" altLang="en-US" b="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药物筛选平台：</a:t>
            </a:r>
            <a:r>
              <a:rPr lang="zh-CN" altLang="en-US" sz="1200" b="1" dirty="0" smtClean="0">
                <a:solidFill>
                  <a:srgbClr val="254B7B"/>
                </a:solidFill>
                <a:latin typeface="微软雅黑" panose="020B0503020204020204" pitchFamily="34" charset="-122"/>
                <a:ea typeface="微软雅黑" panose="020B0503020204020204" pitchFamily="34" charset="-122"/>
                <a:sym typeface="方正兰亭黑_GBK" panose="02000000000000000000" pitchFamily="2" charset="-122"/>
              </a:rPr>
              <a:t>高通量检测细胞生理状态、有氧呼吸、糖酵解作用等非放射性检测指标</a:t>
            </a:r>
            <a:endParaRPr lang="en-US" altLang="zh-CN" sz="12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endParaRPr lang="zh-CN" altLang="en-US" dirty="0"/>
          </a:p>
        </p:txBody>
      </p:sp>
      <p:sp>
        <p:nvSpPr>
          <p:cNvPr id="4" name="灯片编号占位符 3"/>
          <p:cNvSpPr>
            <a:spLocks noGrp="1"/>
          </p:cNvSpPr>
          <p:nvPr>
            <p:ph type="sldNum" sz="quarter" idx="10"/>
          </p:nvPr>
        </p:nvSpPr>
        <p:spPr/>
        <p:txBody>
          <a:bodyPr/>
          <a:lstStyle/>
          <a:p>
            <a:fld id="{F499A854-FF96-451E-9532-36F307C60031}" type="slidenum">
              <a:rPr lang="zh-CN" altLang="en-US" smtClean="0"/>
              <a:pPr/>
              <a:t>7</a:t>
            </a:fld>
            <a:endParaRPr lang="zh-CN" altLang="en-US"/>
          </a:p>
        </p:txBody>
      </p:sp>
    </p:spTree>
    <p:extLst>
      <p:ext uri="{BB962C8B-B14F-4D97-AF65-F5344CB8AC3E}">
        <p14:creationId xmlns:p14="http://schemas.microsoft.com/office/powerpoint/2010/main" xmlns="" val="1763576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质谱测试平台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200" b="1" dirty="0" smtClean="0">
                <a:solidFill>
                  <a:srgbClr val="1F497D"/>
                </a:solidFill>
                <a:latin typeface="微软雅黑" panose="020B0503020204020204" pitchFamily="34" charset="-122"/>
                <a:ea typeface="微软雅黑" panose="020B0503020204020204" pitchFamily="34" charset="-122"/>
                <a:sym typeface="+mn-ea"/>
              </a:rPr>
              <a:t>药物发现、组学研究、质量评价</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分子互作研究平台：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靶标发现</a:t>
            </a:r>
            <a:endParaRPr lang="en-US" altLang="zh-CN"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影像学研究平台：</a:t>
            </a:r>
            <a:r>
              <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mn-ea"/>
              </a:rPr>
              <a:t>细胞、活体动物影像学观察及功能分析。</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Agilent</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en-US" altLang="zh-CN" sz="1200" b="1" dirty="0" smtClean="0">
                <a:solidFill>
                  <a:schemeClr val="tx2"/>
                </a:solidFill>
                <a:latin typeface="微软雅黑" panose="020B0503020204020204" pitchFamily="34" charset="-122"/>
                <a:ea typeface="微软雅黑" panose="020B0503020204020204" pitchFamily="34" charset="-122"/>
              </a:rPr>
              <a:t>6560 IM Q-TOF</a:t>
            </a:r>
            <a:r>
              <a:rPr lang="zh-CN" altLang="en-US" sz="1200" b="1" dirty="0" smtClean="0">
                <a:solidFill>
                  <a:schemeClr val="tx2"/>
                </a:solidFill>
                <a:latin typeface="微软雅黑" panose="020B0503020204020204" pitchFamily="34" charset="-122"/>
                <a:ea typeface="微软雅黑" panose="020B0503020204020204" pitchFamily="34"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可提供大小分子构型信息，传统质谱无法分辨的同分异构体也可以通过微小的结构差异进行分离</a:t>
            </a: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Waters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超高效液相色谱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zh-CN" altLang="en-US" sz="1200" b="1" dirty="0" smtClean="0">
                <a:solidFill>
                  <a:schemeClr val="tx2"/>
                </a:solidFill>
                <a:latin typeface="微软雅黑" panose="020B0503020204020204" pitchFamily="34" charset="-122"/>
                <a:ea typeface="微软雅黑" panose="020B0503020204020204" pitchFamily="34" charset="-122"/>
                <a:sym typeface="+mn-ea"/>
              </a:rPr>
              <a:t>ACQUITY UPLC M-Class）：</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纳升级至微升级</a:t>
            </a:r>
            <a:r>
              <a:rPr lang="en-US" altLang="zh-CN" sz="1200" b="0" dirty="0" smtClean="0">
                <a:solidFill>
                  <a:schemeClr val="tx2"/>
                </a:solidFill>
                <a:latin typeface="微软雅黑" panose="020B0503020204020204" pitchFamily="34" charset="-122"/>
                <a:ea typeface="微软雅黑" panose="020B0503020204020204" pitchFamily="34" charset="-122"/>
                <a:sym typeface="+mn-ea"/>
              </a:rPr>
              <a:t>UPLC</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分离，可用于</a:t>
            </a:r>
            <a:r>
              <a:rPr lang="zh-CN" altLang="en-US" sz="1200" b="0" i="0" kern="1200" dirty="0" smtClean="0">
                <a:solidFill>
                  <a:schemeClr val="tx1"/>
                </a:solidFill>
                <a:effectLst/>
                <a:latin typeface="+mn-lt"/>
                <a:ea typeface="+mn-ea"/>
                <a:cs typeface="+mn-cs"/>
              </a:rPr>
              <a:t>蛋白质组学与生物标志物研究</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chemeClr val="tx2"/>
                </a:solidFill>
                <a:latin typeface="微软雅黑" panose="020B0503020204020204" pitchFamily="34" charset="-122"/>
                <a:ea typeface="微软雅黑" panose="020B0503020204020204" pitchFamily="34" charset="-122"/>
              </a:rPr>
              <a:t>AB </a:t>
            </a:r>
            <a:r>
              <a:rPr lang="zh-CN" altLang="en-US" sz="1200" b="1" dirty="0" smtClean="0">
                <a:solidFill>
                  <a:schemeClr val="tx2"/>
                </a:solidFill>
                <a:latin typeface="微软雅黑" panose="020B0503020204020204" pitchFamily="34" charset="-122"/>
                <a:ea typeface="微软雅黑" panose="020B0503020204020204" pitchFamily="34" charset="-122"/>
              </a:rPr>
              <a:t>纳喷四极杆复合线性离子阱质谱仪（5500QTRAP）：</a:t>
            </a:r>
            <a:r>
              <a:rPr lang="zh-CN" altLang="en-US" sz="1200" b="0" i="0" kern="1200" dirty="0" smtClean="0">
                <a:solidFill>
                  <a:schemeClr val="tx1"/>
                </a:solidFill>
                <a:effectLst/>
                <a:latin typeface="+mn-lt"/>
                <a:ea typeface="+mn-ea"/>
                <a:cs typeface="+mn-cs"/>
              </a:rPr>
              <a:t> 超高灵敏度、选择性、耐受性、重现性，并结合线性离子阱，满足痕量物质的定量和定性要求</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实时无标记的分子互作系统如</a:t>
            </a:r>
            <a:r>
              <a:rPr lang="en-US" altLang="zh-CN" sz="1200" b="0" i="0" kern="1200" dirty="0" err="1" smtClean="0">
                <a:solidFill>
                  <a:schemeClr val="tx1"/>
                </a:solidFill>
                <a:effectLst/>
                <a:latin typeface="+mn-lt"/>
                <a:ea typeface="+mn-ea"/>
                <a:cs typeface="+mn-cs"/>
              </a:rPr>
              <a:t>Biacore</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Nicoya </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Fortebio</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MST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ITC</a:t>
            </a:r>
            <a:r>
              <a:rPr lang="zh-CN" altLang="en-US" sz="1200" b="0" i="0" kern="1200" dirty="0" smtClean="0">
                <a:solidFill>
                  <a:schemeClr val="tx1"/>
                </a:solidFill>
                <a:effectLst/>
                <a:latin typeface="+mn-lt"/>
                <a:ea typeface="+mn-ea"/>
                <a:cs typeface="+mn-cs"/>
              </a:rPr>
              <a:t>，这些无标记技术得到的参数包括</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值或热力学等，各不相同，可配合使用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1" dirty="0" smtClean="0">
              <a:solidFill>
                <a:schemeClr val="tx2"/>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MST</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：微量热泳动技术</a:t>
            </a:r>
            <a:r>
              <a:rPr lang="zh-CN" altLang="en-US" sz="1200" b="0"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0" i="0" kern="1200" dirty="0" smtClean="0">
                <a:solidFill>
                  <a:schemeClr val="tx1"/>
                </a:solidFill>
                <a:effectLst/>
                <a:latin typeface="+mn-lt"/>
                <a:ea typeface="+mn-ea"/>
                <a:cs typeface="+mn-cs"/>
              </a:rPr>
              <a:t>分子在微观的温度梯度场中的定向运动，生物分子结构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构象变化会引起其水化层、分子量、电荷的变化，而导致分子在温度梯度场中的分布改变，通过赖氨酸自发荧光或本身标记的荧光分布改变分析分子间的相互作用以及各种化学计量学参数。</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无需配体固定，对一些结构敏感的蛋白检测比较有优势，可直接检测溶液中标记荧光的目标蛋白的相互作用；总体样本需要量较多，通量低；要求样本高纯度，不发光的化合物或小分子药物检测受限 。该仪器更适合做膜蛋白或蛋白结构分析。</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b="0" dirty="0" smtClean="0"/>
              <a:t/>
            </a:r>
            <a:br>
              <a:rPr lang="zh-CN" altLang="en-US" b="0" dirty="0" smtClean="0"/>
            </a:b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BLI</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1" i="0" kern="1200" dirty="0" smtClean="0">
                <a:solidFill>
                  <a:schemeClr val="tx1"/>
                </a:solidFill>
                <a:effectLst/>
                <a:latin typeface="+mn-lt"/>
                <a:ea typeface="+mn-ea"/>
                <a:cs typeface="+mn-cs"/>
              </a:rPr>
              <a:t>生物膜干涉技术</a:t>
            </a:r>
            <a:r>
              <a:rPr lang="zh-CN" altLang="en-US" sz="1200" b="0" i="0" kern="1200" dirty="0" smtClean="0">
                <a:solidFill>
                  <a:schemeClr val="tx1"/>
                </a:solidFill>
                <a:effectLst/>
                <a:latin typeface="+mn-lt"/>
                <a:ea typeface="+mn-ea"/>
                <a:cs typeface="+mn-cs"/>
              </a:rPr>
              <a:t>，通过膜表面干涉波长相位移动检测分子之间相互作用。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优势在于高通量，可同时对</a:t>
            </a:r>
            <a:r>
              <a:rPr lang="en-US" altLang="zh-CN" sz="1200" b="0" i="0" kern="1200" dirty="0" smtClean="0">
                <a:solidFill>
                  <a:schemeClr val="tx1"/>
                </a:solidFill>
                <a:effectLst/>
                <a:latin typeface="+mn-lt"/>
                <a:ea typeface="+mn-ea"/>
                <a:cs typeface="+mn-cs"/>
              </a:rPr>
              <a:t>96</a:t>
            </a:r>
            <a:r>
              <a:rPr lang="zh-CN" altLang="en-US" sz="1200" b="0" i="0" kern="1200" dirty="0" smtClean="0">
                <a:solidFill>
                  <a:schemeClr val="tx1"/>
                </a:solidFill>
                <a:effectLst/>
                <a:latin typeface="+mn-lt"/>
                <a:ea typeface="+mn-ea"/>
                <a:cs typeface="+mn-cs"/>
              </a:rPr>
              <a:t>个或</a:t>
            </a:r>
            <a:r>
              <a:rPr lang="en-US" altLang="zh-CN" sz="1200" b="0" i="0" kern="1200" dirty="0" smtClean="0">
                <a:solidFill>
                  <a:schemeClr val="tx1"/>
                </a:solidFill>
                <a:effectLst/>
                <a:latin typeface="+mn-lt"/>
                <a:ea typeface="+mn-ea"/>
                <a:cs typeface="+mn-cs"/>
              </a:rPr>
              <a:t>384</a:t>
            </a:r>
            <a:r>
              <a:rPr lang="zh-CN" altLang="en-US" sz="1200" b="0" i="0" kern="1200" dirty="0" smtClean="0">
                <a:solidFill>
                  <a:schemeClr val="tx1"/>
                </a:solidFill>
                <a:effectLst/>
                <a:latin typeface="+mn-lt"/>
                <a:ea typeface="+mn-ea"/>
                <a:cs typeface="+mn-cs"/>
              </a:rPr>
              <a:t>个样本进行快速的初筛 ，但分子量检测有限（实际分子量检测大小从</a:t>
            </a:r>
            <a:r>
              <a:rPr lang="en-US" altLang="zh-CN" sz="1200" b="0" i="0" kern="1200" dirty="0" smtClean="0">
                <a:solidFill>
                  <a:schemeClr val="tx1"/>
                </a:solidFill>
                <a:effectLst/>
                <a:latin typeface="+mn-lt"/>
                <a:ea typeface="+mn-ea"/>
                <a:cs typeface="+mn-cs"/>
              </a:rPr>
              <a:t>2KD~100KD</a:t>
            </a:r>
            <a:r>
              <a:rPr lang="zh-CN" altLang="en-US" sz="1200" b="0" i="0" kern="1200" dirty="0" smtClean="0">
                <a:solidFill>
                  <a:schemeClr val="tx1"/>
                </a:solidFill>
                <a:effectLst/>
                <a:latin typeface="+mn-lt"/>
                <a:ea typeface="+mn-ea"/>
                <a:cs typeface="+mn-cs"/>
              </a:rPr>
              <a:t>），适合抗体疫苗筛选，不太适合小分子药物或多肽药物筛选</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err="1" smtClean="0">
                <a:solidFill>
                  <a:schemeClr val="tx1"/>
                </a:solidFill>
                <a:effectLst/>
                <a:latin typeface="+mn-lt"/>
                <a:ea typeface="+mn-ea"/>
                <a:cs typeface="+mn-cs"/>
              </a:rPr>
              <a:t>Biacore</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2019</a:t>
            </a:r>
            <a:r>
              <a:rPr lang="zh-CN" altLang="en-US" sz="1200" b="1" i="0" kern="1200" dirty="0" smtClean="0">
                <a:solidFill>
                  <a:schemeClr val="tx1"/>
                </a:solidFill>
                <a:effectLst/>
                <a:latin typeface="+mn-lt"/>
                <a:ea typeface="+mn-ea"/>
                <a:cs typeface="+mn-cs"/>
              </a:rPr>
              <a:t>年计划）：</a:t>
            </a:r>
            <a:r>
              <a:rPr lang="zh-CN" altLang="en-US" sz="1200" b="1" i="0" u="none" strike="noStrike" kern="1200" dirty="0" smtClean="0">
                <a:solidFill>
                  <a:schemeClr val="tx1"/>
                </a:solidFill>
                <a:effectLst/>
                <a:latin typeface="+mn-lt"/>
                <a:ea typeface="+mn-ea"/>
                <a:cs typeface="+mn-cs"/>
              </a:rPr>
              <a:t>表面等离子共振技术</a:t>
            </a:r>
            <a:r>
              <a:rPr lang="zh-CN" altLang="en-US" sz="1200" b="0" i="0" kern="1200" dirty="0" smtClean="0">
                <a:solidFill>
                  <a:schemeClr val="tx1"/>
                </a:solidFill>
                <a:effectLst/>
                <a:latin typeface="+mn-lt"/>
                <a:ea typeface="+mn-ea"/>
                <a:cs typeface="+mn-cs"/>
              </a:rPr>
              <a:t>，分析分子间相互作用的免标记技术，通过测量分子发生相互作用后，芯片表面折射率的变化来检测分子间的结合过程。</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分子量最低检测限从</a:t>
            </a:r>
            <a:r>
              <a:rPr lang="en-US" altLang="zh-CN" sz="1200" b="0" i="0" kern="1200" dirty="0" smtClean="0">
                <a:solidFill>
                  <a:schemeClr val="tx1"/>
                </a:solidFill>
                <a:effectLst/>
                <a:latin typeface="+mn-lt"/>
                <a:ea typeface="+mn-ea"/>
                <a:cs typeface="+mn-cs"/>
              </a:rPr>
              <a:t>100Da</a:t>
            </a:r>
            <a:r>
              <a:rPr lang="zh-CN" altLang="en-US" sz="1200" b="0" i="0" kern="1200" dirty="0" smtClean="0">
                <a:solidFill>
                  <a:schemeClr val="tx1"/>
                </a:solidFill>
                <a:effectLst/>
                <a:latin typeface="+mn-lt"/>
                <a:ea typeface="+mn-ea"/>
                <a:cs typeface="+mn-cs"/>
              </a:rPr>
              <a:t>到无限制不等， 可广泛用于药物学、抗体疫苗筛选、蛋白研究等，仪器复杂，价格高，需要专人维护</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smtClean="0">
                <a:solidFill>
                  <a:schemeClr val="tx1"/>
                </a:solidFill>
                <a:effectLst/>
                <a:latin typeface="+mn-lt"/>
                <a:ea typeface="+mn-ea"/>
                <a:cs typeface="+mn-cs"/>
              </a:rPr>
              <a:t>ITC</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2020</a:t>
            </a:r>
            <a:r>
              <a:rPr lang="zh-CN" altLang="en-US" sz="1200" b="1" i="0" kern="1200" dirty="0" smtClean="0">
                <a:solidFill>
                  <a:schemeClr val="tx1"/>
                </a:solidFill>
                <a:effectLst/>
                <a:latin typeface="+mn-lt"/>
                <a:ea typeface="+mn-ea"/>
                <a:cs typeface="+mn-cs"/>
              </a:rPr>
              <a:t>年计划）：等温滴定量热仪，</a:t>
            </a:r>
            <a:r>
              <a:rPr lang="zh-CN" altLang="en-US" sz="1200" b="0" i="0" kern="1200" dirty="0" smtClean="0">
                <a:solidFill>
                  <a:schemeClr val="tx1"/>
                </a:solidFill>
                <a:effectLst/>
                <a:latin typeface="+mn-lt"/>
                <a:ea typeface="+mn-ea"/>
                <a:cs typeface="+mn-cs"/>
              </a:rPr>
              <a:t>通过高灵敏度、高自动化的微量量热仪连续、准确地监测和记录一个变化过程的量热曲线，原位、在线和无损伤地同时提供热力学和动力学信息。</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不需要固定配体，对一些结构敏感蛋白的检测有优势；动力学参数只有</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值，无法获得几个对药物学等非常关键的参数如</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值，在小分子药物或抗体药物研究应用中受限；混合样本检测受限； 另其可获得化学计量 </a:t>
            </a:r>
            <a:r>
              <a:rPr lang="en-US" altLang="zh-CN" sz="1200" b="0" i="0" kern="1200" dirty="0" smtClean="0">
                <a:solidFill>
                  <a:schemeClr val="tx1"/>
                </a:solidFill>
                <a:effectLst/>
                <a:latin typeface="+mn-lt"/>
                <a:ea typeface="+mn-ea"/>
                <a:cs typeface="+mn-cs"/>
              </a:rPr>
              <a:t>(n)</a:t>
            </a:r>
            <a:r>
              <a:rPr lang="zh-CN" altLang="en-US" sz="1200" b="0" i="0" kern="1200" dirty="0" smtClean="0">
                <a:solidFill>
                  <a:schemeClr val="tx1"/>
                </a:solidFill>
                <a:effectLst/>
                <a:latin typeface="+mn-lt"/>
                <a:ea typeface="+mn-ea"/>
                <a:cs typeface="+mn-cs"/>
              </a:rPr>
              <a:t>、焓 </a:t>
            </a:r>
            <a:r>
              <a:rPr lang="en-US" altLang="zh-CN" sz="1200" b="0" i="0" kern="1200" dirty="0" smtClean="0">
                <a:solidFill>
                  <a:schemeClr val="tx1"/>
                </a:solidFill>
                <a:effectLst/>
                <a:latin typeface="+mn-lt"/>
                <a:ea typeface="+mn-ea"/>
                <a:cs typeface="+mn-cs"/>
              </a:rPr>
              <a:t>(ΔH) </a:t>
            </a:r>
            <a:r>
              <a:rPr lang="zh-CN" altLang="en-US" sz="1200" b="0" i="0" kern="1200" dirty="0" smtClean="0">
                <a:solidFill>
                  <a:schemeClr val="tx1"/>
                </a:solidFill>
                <a:effectLst/>
                <a:latin typeface="+mn-lt"/>
                <a:ea typeface="+mn-ea"/>
                <a:cs typeface="+mn-cs"/>
              </a:rPr>
              <a:t>和熵 </a:t>
            </a:r>
            <a:r>
              <a:rPr lang="en-US" altLang="zh-CN" sz="1200" b="0" i="0" kern="1200" dirty="0" smtClean="0">
                <a:solidFill>
                  <a:schemeClr val="tx1"/>
                </a:solidFill>
                <a:effectLst/>
                <a:latin typeface="+mn-lt"/>
                <a:ea typeface="+mn-ea"/>
                <a:cs typeface="+mn-cs"/>
              </a:rPr>
              <a:t>(ΔS)</a:t>
            </a:r>
            <a:r>
              <a:rPr lang="zh-CN" altLang="en-US" sz="1200" b="0" i="0" kern="1200" dirty="0" smtClean="0">
                <a:solidFill>
                  <a:schemeClr val="tx1"/>
                </a:solidFill>
                <a:effectLst/>
                <a:latin typeface="+mn-lt"/>
                <a:ea typeface="+mn-ea"/>
                <a:cs typeface="+mn-cs"/>
              </a:rPr>
              <a:t>值，这些参数对化学合成及化学物结构分析比较有用。该仪器更适合做化学合成及化学物结构研究领域的实验室。</a:t>
            </a:r>
            <a:endParaRPr lang="zh-CN" altLang="en-US" b="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药物筛选平台：</a:t>
            </a:r>
            <a:r>
              <a:rPr lang="zh-CN" altLang="en-US" sz="1200" b="1" dirty="0" smtClean="0">
                <a:solidFill>
                  <a:srgbClr val="254B7B"/>
                </a:solidFill>
                <a:latin typeface="微软雅黑" panose="020B0503020204020204" pitchFamily="34" charset="-122"/>
                <a:ea typeface="微软雅黑" panose="020B0503020204020204" pitchFamily="34" charset="-122"/>
                <a:sym typeface="方正兰亭黑_GBK" panose="02000000000000000000" pitchFamily="2" charset="-122"/>
              </a:rPr>
              <a:t>高通量检测细胞生理状态、有氧呼吸、糖酵解作用等非放射性检测指标</a:t>
            </a:r>
            <a:endParaRPr lang="en-US" altLang="zh-CN" sz="12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endParaRPr lang="zh-CN" altLang="en-US" dirty="0"/>
          </a:p>
        </p:txBody>
      </p:sp>
      <p:sp>
        <p:nvSpPr>
          <p:cNvPr id="4" name="灯片编号占位符 3"/>
          <p:cNvSpPr>
            <a:spLocks noGrp="1"/>
          </p:cNvSpPr>
          <p:nvPr>
            <p:ph type="sldNum" sz="quarter" idx="10"/>
          </p:nvPr>
        </p:nvSpPr>
        <p:spPr/>
        <p:txBody>
          <a:bodyPr/>
          <a:lstStyle/>
          <a:p>
            <a:fld id="{F499A854-FF96-451E-9532-36F307C60031}" type="slidenum">
              <a:rPr lang="zh-CN" altLang="en-US" smtClean="0"/>
              <a:pPr/>
              <a:t>8</a:t>
            </a:fld>
            <a:endParaRPr lang="zh-CN" altLang="en-US"/>
          </a:p>
        </p:txBody>
      </p:sp>
    </p:spTree>
    <p:extLst>
      <p:ext uri="{BB962C8B-B14F-4D97-AF65-F5344CB8AC3E}">
        <p14:creationId xmlns:p14="http://schemas.microsoft.com/office/powerpoint/2010/main" xmlns="" val="1836115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质谱测试平台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200" b="1" dirty="0" smtClean="0">
                <a:solidFill>
                  <a:srgbClr val="1F497D"/>
                </a:solidFill>
                <a:latin typeface="微软雅黑" panose="020B0503020204020204" pitchFamily="34" charset="-122"/>
                <a:ea typeface="微软雅黑" panose="020B0503020204020204" pitchFamily="34" charset="-122"/>
                <a:sym typeface="+mn-ea"/>
              </a:rPr>
              <a:t>药物发现、组学研究、质量评价</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分子互作研究平台：</a:t>
            </a:r>
            <a:r>
              <a:rPr lang="zh-CN" altLang="en-US"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rPr>
              <a:t>靶标发现</a:t>
            </a:r>
            <a:endParaRPr lang="en-US" altLang="zh-CN" sz="1200" b="1" dirty="0" smtClean="0">
              <a:solidFill>
                <a:srgbClr val="1F497D"/>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影像学研究平台：</a:t>
            </a:r>
            <a:r>
              <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mn-ea"/>
              </a:rPr>
              <a:t>细胞、活体动物影像学观察及功能分析。</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kern="10" dirty="0" smtClean="0">
              <a:ln w="9525">
                <a:noFill/>
                <a:round/>
              </a:ln>
              <a:solidFill>
                <a:srgbClr val="1F497D"/>
              </a:solidFill>
              <a:latin typeface="微软雅黑" panose="020B0503020204020204" pitchFamily="34" charset="-122"/>
              <a:ea typeface="微软雅黑" panose="020B0503020204020204" pitchFamily="34" charset="-122"/>
              <a:cs typeface="Times New Roman" panose="02020603050405020304" pitchFamily="18" charset="0"/>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Agilent</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en-US" altLang="zh-CN" sz="1200" b="1" dirty="0" smtClean="0">
                <a:solidFill>
                  <a:schemeClr val="tx2"/>
                </a:solidFill>
                <a:latin typeface="微软雅黑" panose="020B0503020204020204" pitchFamily="34" charset="-122"/>
                <a:ea typeface="微软雅黑" panose="020B0503020204020204" pitchFamily="34" charset="-122"/>
              </a:rPr>
              <a:t>6560 IM Q-TOF</a:t>
            </a:r>
            <a:r>
              <a:rPr lang="zh-CN" altLang="en-US" sz="1200" b="1" dirty="0" smtClean="0">
                <a:solidFill>
                  <a:schemeClr val="tx2"/>
                </a:solidFill>
                <a:latin typeface="微软雅黑" panose="020B0503020204020204" pitchFamily="34" charset="-122"/>
                <a:ea typeface="微软雅黑" panose="020B0503020204020204" pitchFamily="34"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可提供大小分子构型信息，传统质谱无法分辨的同分异构体也可以通过微小的结构差异进行分离</a:t>
            </a: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0"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Waters </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超高效液相色谱</a:t>
            </a:r>
            <a:r>
              <a:rPr lang="en-US" altLang="zh-CN"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b="1" baseline="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离子淌度质谱（</a:t>
            </a:r>
            <a:r>
              <a:rPr lang="zh-CN" altLang="en-US" sz="1200" b="1" dirty="0" smtClean="0">
                <a:solidFill>
                  <a:schemeClr val="tx2"/>
                </a:solidFill>
                <a:latin typeface="微软雅黑" panose="020B0503020204020204" pitchFamily="34" charset="-122"/>
                <a:ea typeface="微软雅黑" panose="020B0503020204020204" pitchFamily="34" charset="-122"/>
                <a:sym typeface="+mn-ea"/>
              </a:rPr>
              <a:t>ACQUITY UPLC M-Class）：</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纳升级至微升级</a:t>
            </a:r>
            <a:r>
              <a:rPr lang="en-US" altLang="zh-CN" sz="1200" b="0" dirty="0" smtClean="0">
                <a:solidFill>
                  <a:schemeClr val="tx2"/>
                </a:solidFill>
                <a:latin typeface="微软雅黑" panose="020B0503020204020204" pitchFamily="34" charset="-122"/>
                <a:ea typeface="微软雅黑" panose="020B0503020204020204" pitchFamily="34" charset="-122"/>
                <a:sym typeface="+mn-ea"/>
              </a:rPr>
              <a:t>UPLC</a:t>
            </a:r>
            <a:r>
              <a:rPr lang="zh-CN" altLang="en-US" sz="1200" b="0" dirty="0" smtClean="0">
                <a:solidFill>
                  <a:schemeClr val="tx2"/>
                </a:solidFill>
                <a:latin typeface="微软雅黑" panose="020B0503020204020204" pitchFamily="34" charset="-122"/>
                <a:ea typeface="微软雅黑" panose="020B0503020204020204" pitchFamily="34" charset="-122"/>
                <a:sym typeface="+mn-ea"/>
              </a:rPr>
              <a:t>分离，可用于</a:t>
            </a:r>
            <a:r>
              <a:rPr lang="zh-CN" altLang="en-US" sz="1200" b="0" i="0" kern="1200" dirty="0" smtClean="0">
                <a:solidFill>
                  <a:schemeClr val="tx1"/>
                </a:solidFill>
                <a:effectLst/>
                <a:latin typeface="+mn-lt"/>
                <a:ea typeface="+mn-ea"/>
                <a:cs typeface="+mn-cs"/>
              </a:rPr>
              <a:t>蛋白质组学与生物标志物研究</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chemeClr val="tx2"/>
                </a:solidFill>
                <a:latin typeface="微软雅黑" panose="020B0503020204020204" pitchFamily="34" charset="-122"/>
                <a:ea typeface="微软雅黑" panose="020B0503020204020204" pitchFamily="34" charset="-122"/>
              </a:rPr>
              <a:t>AB </a:t>
            </a:r>
            <a:r>
              <a:rPr lang="zh-CN" altLang="en-US" sz="1200" b="1" dirty="0" smtClean="0">
                <a:solidFill>
                  <a:schemeClr val="tx2"/>
                </a:solidFill>
                <a:latin typeface="微软雅黑" panose="020B0503020204020204" pitchFamily="34" charset="-122"/>
                <a:ea typeface="微软雅黑" panose="020B0503020204020204" pitchFamily="34" charset="-122"/>
              </a:rPr>
              <a:t>纳喷四极杆复合线性离子阱质谱仪（5500QTRAP）：</a:t>
            </a:r>
            <a:r>
              <a:rPr lang="zh-CN" altLang="en-US" sz="1200" b="0" i="0" kern="1200" dirty="0" smtClean="0">
                <a:solidFill>
                  <a:schemeClr val="tx1"/>
                </a:solidFill>
                <a:effectLst/>
                <a:latin typeface="+mn-lt"/>
                <a:ea typeface="+mn-ea"/>
                <a:cs typeface="+mn-cs"/>
              </a:rPr>
              <a:t> 超高灵敏度、选择性、耐受性、重现性，并结合线性离子阱，满足痕量物质的定量和定性要求</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实时无标记的分子互作系统如</a:t>
            </a:r>
            <a:r>
              <a:rPr lang="en-US" altLang="zh-CN" sz="1200" b="0" i="0" kern="1200" dirty="0" err="1" smtClean="0">
                <a:solidFill>
                  <a:schemeClr val="tx1"/>
                </a:solidFill>
                <a:effectLst/>
                <a:latin typeface="+mn-lt"/>
                <a:ea typeface="+mn-ea"/>
                <a:cs typeface="+mn-cs"/>
              </a:rPr>
              <a:t>Biacore</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Nicoya </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Fortebio</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MST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ITC</a:t>
            </a:r>
            <a:r>
              <a:rPr lang="zh-CN" altLang="en-US" sz="1200" b="0" i="0" kern="1200" dirty="0" smtClean="0">
                <a:solidFill>
                  <a:schemeClr val="tx1"/>
                </a:solidFill>
                <a:effectLst/>
                <a:latin typeface="+mn-lt"/>
                <a:ea typeface="+mn-ea"/>
                <a:cs typeface="+mn-cs"/>
              </a:rPr>
              <a:t>，这些无标记技术得到的参数包括</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值或热力学等，各不相同，可配合使用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1" dirty="0" smtClean="0">
              <a:solidFill>
                <a:schemeClr val="tx2"/>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MST</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：微量热泳动技术</a:t>
            </a:r>
            <a:r>
              <a:rPr lang="zh-CN" altLang="en-US" sz="1200" b="0"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0" i="0" kern="1200" dirty="0" smtClean="0">
                <a:solidFill>
                  <a:schemeClr val="tx1"/>
                </a:solidFill>
                <a:effectLst/>
                <a:latin typeface="+mn-lt"/>
                <a:ea typeface="+mn-ea"/>
                <a:cs typeface="+mn-cs"/>
              </a:rPr>
              <a:t>分子在微观的温度梯度场中的定向运动，生物分子结构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构象变化会引起其水化层、分子量、电荷的变化，而导致分子在温度梯度场中的分布改变，通过赖氨酸自发荧光或本身标记的荧光分布改变分析分子间的相互作用以及各种化学计量学参数。</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无需配体固定，对一些结构敏感的蛋白检测比较有优势，可直接检测溶液中标记荧光的目标蛋白的相互作用；总体样本需要量较多，通量低；要求样本高纯度，不发光的化合物或小分子药物检测受限 。该仪器更适合做膜蛋白或蛋白结构分析。</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b="0" dirty="0" smtClean="0"/>
              <a:t/>
            </a:r>
            <a:br>
              <a:rPr lang="zh-CN" altLang="en-US" b="0" dirty="0" smtClean="0"/>
            </a:br>
            <a:r>
              <a:rPr lang="en-US" altLang="zh-CN" sz="1200" b="1" dirty="0" smtClean="0">
                <a:solidFill>
                  <a:srgbClr val="FF0000"/>
                </a:solidFill>
                <a:latin typeface="微软雅黑" panose="020B0503020204020204" pitchFamily="34" charset="-122"/>
                <a:ea typeface="微软雅黑" panose="020B0503020204020204" pitchFamily="34" charset="-122"/>
                <a:sym typeface="+mn-ea"/>
              </a:rPr>
              <a:t>BLI</a:t>
            </a:r>
            <a:r>
              <a:rPr lang="zh-CN" altLang="en-US" sz="1200" b="1" dirty="0" smtClean="0">
                <a:solidFill>
                  <a:srgbClr val="FF0000"/>
                </a:solidFill>
                <a:latin typeface="微软雅黑" panose="020B0503020204020204" pitchFamily="34" charset="-122"/>
                <a:ea typeface="微软雅黑" panose="020B0503020204020204" pitchFamily="34" charset="-122"/>
                <a:sym typeface="+mn-ea"/>
              </a:rPr>
              <a:t>：</a:t>
            </a:r>
            <a:r>
              <a:rPr lang="zh-CN" altLang="en-US" sz="1200" b="1" i="0" kern="1200" dirty="0" smtClean="0">
                <a:solidFill>
                  <a:schemeClr val="tx1"/>
                </a:solidFill>
                <a:effectLst/>
                <a:latin typeface="+mn-lt"/>
                <a:ea typeface="+mn-ea"/>
                <a:cs typeface="+mn-cs"/>
              </a:rPr>
              <a:t>生物膜干涉技术</a:t>
            </a:r>
            <a:r>
              <a:rPr lang="zh-CN" altLang="en-US" sz="1200" b="0" i="0" kern="1200" dirty="0" smtClean="0">
                <a:solidFill>
                  <a:schemeClr val="tx1"/>
                </a:solidFill>
                <a:effectLst/>
                <a:latin typeface="+mn-lt"/>
                <a:ea typeface="+mn-ea"/>
                <a:cs typeface="+mn-cs"/>
              </a:rPr>
              <a:t>，通过膜表面干涉波长相位移动检测分子之间相互作用。</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优势在于高通量，可同时对</a:t>
            </a:r>
            <a:r>
              <a:rPr lang="en-US" altLang="zh-CN" sz="1200" b="0" i="0" kern="1200" dirty="0" smtClean="0">
                <a:solidFill>
                  <a:schemeClr val="tx1"/>
                </a:solidFill>
                <a:effectLst/>
                <a:latin typeface="+mn-lt"/>
                <a:ea typeface="+mn-ea"/>
                <a:cs typeface="+mn-cs"/>
              </a:rPr>
              <a:t>96</a:t>
            </a:r>
            <a:r>
              <a:rPr lang="zh-CN" altLang="en-US" sz="1200" b="0" i="0" kern="1200" dirty="0" smtClean="0">
                <a:solidFill>
                  <a:schemeClr val="tx1"/>
                </a:solidFill>
                <a:effectLst/>
                <a:latin typeface="+mn-lt"/>
                <a:ea typeface="+mn-ea"/>
                <a:cs typeface="+mn-cs"/>
              </a:rPr>
              <a:t>个或</a:t>
            </a:r>
            <a:r>
              <a:rPr lang="en-US" altLang="zh-CN" sz="1200" b="0" i="0" kern="1200" dirty="0" smtClean="0">
                <a:solidFill>
                  <a:schemeClr val="tx1"/>
                </a:solidFill>
                <a:effectLst/>
                <a:latin typeface="+mn-lt"/>
                <a:ea typeface="+mn-ea"/>
                <a:cs typeface="+mn-cs"/>
              </a:rPr>
              <a:t>384</a:t>
            </a:r>
            <a:r>
              <a:rPr lang="zh-CN" altLang="en-US" sz="1200" b="0" i="0" kern="1200" dirty="0" smtClean="0">
                <a:solidFill>
                  <a:schemeClr val="tx1"/>
                </a:solidFill>
                <a:effectLst/>
                <a:latin typeface="+mn-lt"/>
                <a:ea typeface="+mn-ea"/>
                <a:cs typeface="+mn-cs"/>
              </a:rPr>
              <a:t>个样本进行快速的初筛 ，但分子量检测有限（实际分子量检测大小从</a:t>
            </a:r>
            <a:r>
              <a:rPr lang="en-US" altLang="zh-CN" sz="1200" b="0" i="0" kern="1200" dirty="0" smtClean="0">
                <a:solidFill>
                  <a:schemeClr val="tx1"/>
                </a:solidFill>
                <a:effectLst/>
                <a:latin typeface="+mn-lt"/>
                <a:ea typeface="+mn-ea"/>
                <a:cs typeface="+mn-cs"/>
              </a:rPr>
              <a:t>2KD~100KD</a:t>
            </a:r>
            <a:r>
              <a:rPr lang="zh-CN" altLang="en-US" sz="1200" b="0" i="0" kern="1200" dirty="0" smtClean="0">
                <a:solidFill>
                  <a:schemeClr val="tx1"/>
                </a:solidFill>
                <a:effectLst/>
                <a:latin typeface="+mn-lt"/>
                <a:ea typeface="+mn-ea"/>
                <a:cs typeface="+mn-cs"/>
              </a:rPr>
              <a:t>），适合抗体疫苗筛选，不太适合小分子药物或多肽药物筛选</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err="1" smtClean="0">
                <a:solidFill>
                  <a:schemeClr val="tx1"/>
                </a:solidFill>
                <a:effectLst/>
                <a:latin typeface="+mn-lt"/>
                <a:ea typeface="+mn-ea"/>
                <a:cs typeface="+mn-cs"/>
              </a:rPr>
              <a:t>Biacore</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2019</a:t>
            </a:r>
            <a:r>
              <a:rPr lang="zh-CN" altLang="en-US" sz="1200" b="1" i="0" kern="1200" dirty="0" smtClean="0">
                <a:solidFill>
                  <a:schemeClr val="tx1"/>
                </a:solidFill>
                <a:effectLst/>
                <a:latin typeface="+mn-lt"/>
                <a:ea typeface="+mn-ea"/>
                <a:cs typeface="+mn-cs"/>
              </a:rPr>
              <a:t>年计划）：</a:t>
            </a:r>
            <a:r>
              <a:rPr lang="zh-CN" altLang="en-US" sz="1200" b="1" i="0" u="none" strike="noStrike" kern="1200" dirty="0" smtClean="0">
                <a:solidFill>
                  <a:schemeClr val="tx1"/>
                </a:solidFill>
                <a:effectLst/>
                <a:latin typeface="+mn-lt"/>
                <a:ea typeface="+mn-ea"/>
                <a:cs typeface="+mn-cs"/>
              </a:rPr>
              <a:t>表面等离子共振技术</a:t>
            </a:r>
            <a:r>
              <a:rPr lang="zh-CN" altLang="en-US" sz="1200" b="0" i="0" kern="1200" dirty="0" smtClean="0">
                <a:solidFill>
                  <a:schemeClr val="tx1"/>
                </a:solidFill>
                <a:effectLst/>
                <a:latin typeface="+mn-lt"/>
                <a:ea typeface="+mn-ea"/>
                <a:cs typeface="+mn-cs"/>
              </a:rPr>
              <a:t>，分析分子间相互作用的免标记技术，通过测量分子发生相互作用后，芯片表面折射率的变化来检测分子间的结合过程。</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分子量最低检测限从</a:t>
            </a:r>
            <a:r>
              <a:rPr lang="en-US" altLang="zh-CN" sz="1200" b="0" i="0" kern="1200" dirty="0" smtClean="0">
                <a:solidFill>
                  <a:schemeClr val="tx1"/>
                </a:solidFill>
                <a:effectLst/>
                <a:latin typeface="+mn-lt"/>
                <a:ea typeface="+mn-ea"/>
                <a:cs typeface="+mn-cs"/>
              </a:rPr>
              <a:t>100Da</a:t>
            </a:r>
            <a:r>
              <a:rPr lang="zh-CN" altLang="en-US" sz="1200" b="0" i="0" kern="1200" dirty="0" smtClean="0">
                <a:solidFill>
                  <a:schemeClr val="tx1"/>
                </a:solidFill>
                <a:effectLst/>
                <a:latin typeface="+mn-lt"/>
                <a:ea typeface="+mn-ea"/>
                <a:cs typeface="+mn-cs"/>
              </a:rPr>
              <a:t>到无限制不等， 可广泛用于药物学、抗体疫苗筛选、蛋白研究等，仪器复杂，价格高，需要专人维护</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i="0" kern="1200" dirty="0" smtClean="0">
                <a:solidFill>
                  <a:schemeClr val="tx1"/>
                </a:solidFill>
                <a:effectLst/>
                <a:latin typeface="+mn-lt"/>
                <a:ea typeface="+mn-ea"/>
                <a:cs typeface="+mn-cs"/>
              </a:rPr>
              <a:t>ITC</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2020</a:t>
            </a:r>
            <a:r>
              <a:rPr lang="zh-CN" altLang="en-US" sz="1200" b="1" i="0" kern="1200" dirty="0" smtClean="0">
                <a:solidFill>
                  <a:schemeClr val="tx1"/>
                </a:solidFill>
                <a:effectLst/>
                <a:latin typeface="+mn-lt"/>
                <a:ea typeface="+mn-ea"/>
                <a:cs typeface="+mn-cs"/>
              </a:rPr>
              <a:t>年计划）：等温滴定量热仪，</a:t>
            </a:r>
            <a:r>
              <a:rPr lang="zh-CN" altLang="en-US" sz="1200" b="0" i="0" kern="1200" dirty="0" smtClean="0">
                <a:solidFill>
                  <a:schemeClr val="tx1"/>
                </a:solidFill>
                <a:effectLst/>
                <a:latin typeface="+mn-lt"/>
                <a:ea typeface="+mn-ea"/>
                <a:cs typeface="+mn-cs"/>
              </a:rPr>
              <a:t>通过高灵敏度、高自动化的微量量热仪连续、准确地监测和记录一个变化过程的量热曲线，原位、在线和无损伤地同时提供热力学和动力学信息。</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effectLst/>
                <a:latin typeface="+mn-lt"/>
                <a:ea typeface="+mn-ea"/>
                <a:cs typeface="+mn-cs"/>
              </a:rPr>
              <a:t>特点：</a:t>
            </a:r>
            <a:r>
              <a:rPr lang="zh-CN" altLang="en-US" sz="1200" b="0" i="0" kern="1200" dirty="0" smtClean="0">
                <a:solidFill>
                  <a:schemeClr val="tx1"/>
                </a:solidFill>
                <a:effectLst/>
                <a:latin typeface="+mn-lt"/>
                <a:ea typeface="+mn-ea"/>
                <a:cs typeface="+mn-cs"/>
              </a:rPr>
              <a:t>不需要固定配体，对一些结构敏感蛋白的检测有优势；动力学参数只有</a:t>
            </a:r>
            <a:r>
              <a:rPr lang="en-US" altLang="zh-CN" sz="1200" b="0" i="0" kern="1200" dirty="0"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值，无法获得几个对药物学等非常关键的参数如</a:t>
            </a:r>
            <a:r>
              <a:rPr lang="en-US" altLang="zh-CN" sz="1200" b="0" i="0" kern="1200" dirty="0" err="1" smtClean="0">
                <a:solidFill>
                  <a:schemeClr val="tx1"/>
                </a:solidFill>
                <a:effectLst/>
                <a:latin typeface="+mn-lt"/>
                <a:ea typeface="+mn-ea"/>
                <a:cs typeface="+mn-cs"/>
              </a:rPr>
              <a:t>ka</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值，在小分子药物或抗体药物研究应用中受限；混合样本检测受限； 另其可获得化学计量 </a:t>
            </a:r>
            <a:r>
              <a:rPr lang="en-US" altLang="zh-CN" sz="1200" b="0" i="0" kern="1200" dirty="0" smtClean="0">
                <a:solidFill>
                  <a:schemeClr val="tx1"/>
                </a:solidFill>
                <a:effectLst/>
                <a:latin typeface="+mn-lt"/>
                <a:ea typeface="+mn-ea"/>
                <a:cs typeface="+mn-cs"/>
              </a:rPr>
              <a:t>(n)</a:t>
            </a:r>
            <a:r>
              <a:rPr lang="zh-CN" altLang="en-US" sz="1200" b="0" i="0" kern="1200" dirty="0" smtClean="0">
                <a:solidFill>
                  <a:schemeClr val="tx1"/>
                </a:solidFill>
                <a:effectLst/>
                <a:latin typeface="+mn-lt"/>
                <a:ea typeface="+mn-ea"/>
                <a:cs typeface="+mn-cs"/>
              </a:rPr>
              <a:t>、焓 </a:t>
            </a:r>
            <a:r>
              <a:rPr lang="en-US" altLang="zh-CN" sz="1200" b="0" i="0" kern="1200" dirty="0" smtClean="0">
                <a:solidFill>
                  <a:schemeClr val="tx1"/>
                </a:solidFill>
                <a:effectLst/>
                <a:latin typeface="+mn-lt"/>
                <a:ea typeface="+mn-ea"/>
                <a:cs typeface="+mn-cs"/>
              </a:rPr>
              <a:t>(ΔH) </a:t>
            </a:r>
            <a:r>
              <a:rPr lang="zh-CN" altLang="en-US" sz="1200" b="0" i="0" kern="1200" dirty="0" smtClean="0">
                <a:solidFill>
                  <a:schemeClr val="tx1"/>
                </a:solidFill>
                <a:effectLst/>
                <a:latin typeface="+mn-lt"/>
                <a:ea typeface="+mn-ea"/>
                <a:cs typeface="+mn-cs"/>
              </a:rPr>
              <a:t>和熵 </a:t>
            </a:r>
            <a:r>
              <a:rPr lang="en-US" altLang="zh-CN" sz="1200" b="0" i="0" kern="1200" dirty="0" smtClean="0">
                <a:solidFill>
                  <a:schemeClr val="tx1"/>
                </a:solidFill>
                <a:effectLst/>
                <a:latin typeface="+mn-lt"/>
                <a:ea typeface="+mn-ea"/>
                <a:cs typeface="+mn-cs"/>
              </a:rPr>
              <a:t>(ΔS)</a:t>
            </a:r>
            <a:r>
              <a:rPr lang="zh-CN" altLang="en-US" sz="1200" b="0" i="0" kern="1200" dirty="0" smtClean="0">
                <a:solidFill>
                  <a:schemeClr val="tx1"/>
                </a:solidFill>
                <a:effectLst/>
                <a:latin typeface="+mn-lt"/>
                <a:ea typeface="+mn-ea"/>
                <a:cs typeface="+mn-cs"/>
              </a:rPr>
              <a:t>值，这些参数对化学合成及化学物结构分析比较有用。该仪器更适合做化学合成及化学物结构研究领域的实验室。</a:t>
            </a:r>
            <a:endParaRPr lang="zh-CN" altLang="en-US" b="0"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药物筛选平台：</a:t>
            </a:r>
            <a:r>
              <a:rPr lang="zh-CN" altLang="en-US" sz="1200" b="1" dirty="0" smtClean="0">
                <a:solidFill>
                  <a:srgbClr val="254B7B"/>
                </a:solidFill>
                <a:latin typeface="微软雅黑" panose="020B0503020204020204" pitchFamily="34" charset="-122"/>
                <a:ea typeface="微软雅黑" panose="020B0503020204020204" pitchFamily="34" charset="-122"/>
                <a:sym typeface="方正兰亭黑_GBK" panose="02000000000000000000" pitchFamily="2" charset="-122"/>
              </a:rPr>
              <a:t>高通量检测细胞生理状态、有氧呼吸、糖酵解作用等非放射性检测指标</a:t>
            </a:r>
            <a:endParaRPr lang="en-US" altLang="zh-CN" sz="12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a:p>
            <a:endParaRPr lang="zh-CN" altLang="en-US" dirty="0"/>
          </a:p>
        </p:txBody>
      </p:sp>
      <p:sp>
        <p:nvSpPr>
          <p:cNvPr id="4" name="灯片编号占位符 3"/>
          <p:cNvSpPr>
            <a:spLocks noGrp="1"/>
          </p:cNvSpPr>
          <p:nvPr>
            <p:ph type="sldNum" sz="quarter" idx="10"/>
          </p:nvPr>
        </p:nvSpPr>
        <p:spPr/>
        <p:txBody>
          <a:bodyPr/>
          <a:lstStyle/>
          <a:p>
            <a:fld id="{F499A854-FF96-451E-9532-36F307C60031}" type="slidenum">
              <a:rPr lang="zh-CN" altLang="en-US" smtClean="0"/>
              <a:pPr/>
              <a:t>9</a:t>
            </a:fld>
            <a:endParaRPr lang="zh-CN" altLang="en-US"/>
          </a:p>
        </p:txBody>
      </p:sp>
    </p:spTree>
    <p:extLst>
      <p:ext uri="{BB962C8B-B14F-4D97-AF65-F5344CB8AC3E}">
        <p14:creationId xmlns:p14="http://schemas.microsoft.com/office/powerpoint/2010/main" xmlns="" val="3745110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FDA4ACF-D216-4CD0-A2C2-ED1FBCB98DE9}" type="datetimeFigureOut">
              <a:rPr lang="zh-CN" altLang="en-US" smtClean="0"/>
              <a:pPr/>
              <a:t>2020-12-7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B9E9E8-117E-40C3-8BB8-A6647F871EAF}" type="slidenum">
              <a:rPr lang="zh-CN" altLang="en-US" smtClean="0"/>
              <a:pPr/>
              <a:t>‹#›</a:t>
            </a:fld>
            <a:endParaRPr lang="zh-CN" altLang="en-US"/>
          </a:p>
        </p:txBody>
      </p:sp>
    </p:spTree>
    <p:extLst>
      <p:ext uri="{BB962C8B-B14F-4D97-AF65-F5344CB8AC3E}">
        <p14:creationId xmlns:p14="http://schemas.microsoft.com/office/powerpoint/2010/main" xmlns="" val="237985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FDA4ACF-D216-4CD0-A2C2-ED1FBCB98DE9}" type="datetimeFigureOut">
              <a:rPr lang="zh-CN" altLang="en-US" smtClean="0"/>
              <a:pPr/>
              <a:t>2020-12-7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B9E9E8-117E-40C3-8BB8-A6647F871EAF}" type="slidenum">
              <a:rPr lang="zh-CN" altLang="en-US" smtClean="0"/>
              <a:pPr/>
              <a:t>‹#›</a:t>
            </a:fld>
            <a:endParaRPr lang="zh-CN" altLang="en-US"/>
          </a:p>
        </p:txBody>
      </p:sp>
    </p:spTree>
    <p:extLst>
      <p:ext uri="{BB962C8B-B14F-4D97-AF65-F5344CB8AC3E}">
        <p14:creationId xmlns:p14="http://schemas.microsoft.com/office/powerpoint/2010/main" xmlns="" val="205455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FDA4ACF-D216-4CD0-A2C2-ED1FBCB98DE9}" type="datetimeFigureOut">
              <a:rPr lang="zh-CN" altLang="en-US" smtClean="0"/>
              <a:pPr/>
              <a:t>2020-12-7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B9E9E8-117E-40C3-8BB8-A6647F871EAF}" type="slidenum">
              <a:rPr lang="zh-CN" altLang="en-US" smtClean="0"/>
              <a:pPr/>
              <a:t>‹#›</a:t>
            </a:fld>
            <a:endParaRPr lang="zh-CN" altLang="en-US"/>
          </a:p>
        </p:txBody>
      </p:sp>
    </p:spTree>
    <p:extLst>
      <p:ext uri="{BB962C8B-B14F-4D97-AF65-F5344CB8AC3E}">
        <p14:creationId xmlns:p14="http://schemas.microsoft.com/office/powerpoint/2010/main" xmlns="" val="3077470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灯片编号占位符 3"/>
          <p:cNvSpPr>
            <a:spLocks noGrp="1"/>
          </p:cNvSpPr>
          <p:nvPr>
            <p:ph type="sldNum" sz="quarter" idx="4"/>
          </p:nvPr>
        </p:nvSpPr>
        <p:spPr>
          <a:xfrm>
            <a:off x="3374504" y="6327322"/>
            <a:ext cx="2133600" cy="365125"/>
          </a:xfrm>
          <a:prstGeom prst="rect">
            <a:avLst/>
          </a:prstGeom>
        </p:spPr>
        <p:txBody>
          <a:bodyPr/>
          <a:lstStyle>
            <a:lvl1pPr algn="ctr">
              <a:defRPr sz="1600">
                <a:solidFill>
                  <a:schemeClr val="tx1"/>
                </a:solidFill>
              </a:defRPr>
            </a:lvl1pPr>
          </a:lstStyle>
          <a:p>
            <a:fld id="{95022426-4A28-45B1-AD92-86811142A51E}" type="slidenum">
              <a:rPr lang="zh-CN" altLang="en-US" smtClean="0">
                <a:solidFill>
                  <a:prstClr val="black"/>
                </a:solidFill>
              </a:rPr>
              <a:pPr/>
              <a:t>‹#›</a:t>
            </a:fld>
            <a:r>
              <a:rPr lang="en-US" altLang="zh-CN" dirty="0" smtClean="0">
                <a:solidFill>
                  <a:prstClr val="black"/>
                </a:solidFill>
              </a:rPr>
              <a:t>/106</a:t>
            </a:r>
            <a:endParaRPr lang="zh-CN" altLang="en-US" dirty="0">
              <a:solidFill>
                <a:prstClr val="black"/>
              </a:solidFill>
            </a:endParaRPr>
          </a:p>
        </p:txBody>
      </p:sp>
    </p:spTree>
    <p:extLst>
      <p:ext uri="{BB962C8B-B14F-4D97-AF65-F5344CB8AC3E}">
        <p14:creationId xmlns:p14="http://schemas.microsoft.com/office/powerpoint/2010/main" xmlns="" val="40856669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1028734"/>
            <a:ext cx="9144000" cy="63220"/>
          </a:xfrm>
          <a:prstGeom prst="rect">
            <a:avLst/>
          </a:prstGeom>
          <a:solidFill>
            <a:schemeClr val="accent1"/>
          </a:solidFill>
          <a:ln w="25400" cap="flat" cmpd="sng" algn="ctr">
            <a:noFill/>
            <a:prstDash val="solid"/>
          </a:ln>
          <a:effectLst/>
        </p:spPr>
        <p:txBody>
          <a:bodyPr rtlCol="0" anchor="ctr"/>
          <a:lstStyle/>
          <a:p>
            <a:pPr algn="ctr" defTabSz="913765">
              <a:defRPr/>
            </a:pPr>
            <a:endParaRPr lang="en-US" altLang="zh-CN" sz="3200" b="1" kern="0" dirty="0" smtClean="0">
              <a:solidFill>
                <a:prstClr val="white"/>
              </a:solidFill>
              <a:ea typeface="宋体" panose="02010600030101010101" pitchFamily="2" charset="-122"/>
              <a:cs typeface="Times New Roman" panose="02020603050405020304" pitchFamily="18" charset="0"/>
            </a:endParaRPr>
          </a:p>
        </p:txBody>
      </p:sp>
      <p:sp>
        <p:nvSpPr>
          <p:cNvPr id="6" name="灯片编号占位符 3"/>
          <p:cNvSpPr>
            <a:spLocks noGrp="1"/>
          </p:cNvSpPr>
          <p:nvPr>
            <p:ph type="sldNum" sz="quarter" idx="4"/>
          </p:nvPr>
        </p:nvSpPr>
        <p:spPr>
          <a:xfrm>
            <a:off x="3374504" y="6327322"/>
            <a:ext cx="2133600" cy="365125"/>
          </a:xfrm>
          <a:prstGeom prst="rect">
            <a:avLst/>
          </a:prstGeom>
        </p:spPr>
        <p:txBody>
          <a:bodyPr/>
          <a:lstStyle>
            <a:lvl1pPr algn="ctr">
              <a:defRPr sz="1600">
                <a:solidFill>
                  <a:schemeClr val="tx1"/>
                </a:solidFill>
              </a:defRPr>
            </a:lvl1pPr>
          </a:lstStyle>
          <a:p>
            <a:fld id="{95022426-4A28-45B1-AD92-86811142A51E}" type="slidenum">
              <a:rPr lang="zh-CN" altLang="en-US" smtClean="0">
                <a:solidFill>
                  <a:prstClr val="black"/>
                </a:solidFill>
              </a:rPr>
              <a:pPr/>
              <a:t>‹#›</a:t>
            </a:fld>
            <a:r>
              <a:rPr lang="en-US" altLang="zh-CN" dirty="0" smtClean="0">
                <a:solidFill>
                  <a:prstClr val="black"/>
                </a:solidFill>
              </a:rPr>
              <a:t>/106</a:t>
            </a:r>
            <a:endParaRPr lang="zh-CN" altLang="en-US" dirty="0">
              <a:solidFill>
                <a:prstClr val="black"/>
              </a:solidFill>
            </a:endParaRPr>
          </a:p>
        </p:txBody>
      </p:sp>
    </p:spTree>
    <p:extLst>
      <p:ext uri="{BB962C8B-B14F-4D97-AF65-F5344CB8AC3E}">
        <p14:creationId xmlns:p14="http://schemas.microsoft.com/office/powerpoint/2010/main" xmlns="" val="18350963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矩形 2"/>
          <p:cNvSpPr/>
          <p:nvPr userDrawn="1"/>
        </p:nvSpPr>
        <p:spPr>
          <a:xfrm>
            <a:off x="0" y="1028734"/>
            <a:ext cx="9144000" cy="63220"/>
          </a:xfrm>
          <a:prstGeom prst="rect">
            <a:avLst/>
          </a:prstGeom>
          <a:solidFill>
            <a:schemeClr val="accent1"/>
          </a:solidFill>
          <a:ln w="25400" cap="flat" cmpd="sng" algn="ctr">
            <a:noFill/>
            <a:prstDash val="solid"/>
          </a:ln>
          <a:effectLst/>
        </p:spPr>
        <p:txBody>
          <a:bodyPr rtlCol="0" anchor="ctr"/>
          <a:lstStyle/>
          <a:p>
            <a:pPr algn="ctr" defTabSz="913765">
              <a:defRPr/>
            </a:pPr>
            <a:endParaRPr lang="en-US" altLang="zh-CN" sz="3200" b="1" kern="0" dirty="0" smtClean="0">
              <a:solidFill>
                <a:prstClr val="white"/>
              </a:solidFill>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4"/>
          </p:nvPr>
        </p:nvSpPr>
        <p:spPr>
          <a:xfrm>
            <a:off x="3374504" y="6327322"/>
            <a:ext cx="2133600" cy="365125"/>
          </a:xfrm>
          <a:prstGeom prst="rect">
            <a:avLst/>
          </a:prstGeom>
        </p:spPr>
        <p:txBody>
          <a:bodyPr/>
          <a:lstStyle>
            <a:lvl1pPr algn="ctr">
              <a:defRPr sz="1600">
                <a:solidFill>
                  <a:schemeClr val="tx1"/>
                </a:solidFill>
              </a:defRPr>
            </a:lvl1pPr>
          </a:lstStyle>
          <a:p>
            <a:fld id="{95022426-4A28-45B1-AD92-86811142A51E}" type="slidenum">
              <a:rPr lang="zh-CN" altLang="en-US" smtClean="0">
                <a:solidFill>
                  <a:prstClr val="black"/>
                </a:solidFill>
              </a:rPr>
              <a:pPr/>
              <a:t>‹#›</a:t>
            </a:fld>
            <a:r>
              <a:rPr lang="en-US" altLang="zh-CN" dirty="0" smtClean="0">
                <a:solidFill>
                  <a:prstClr val="black"/>
                </a:solidFill>
              </a:rPr>
              <a:t>/106</a:t>
            </a:r>
            <a:endParaRPr lang="zh-CN" altLang="en-US" dirty="0">
              <a:solidFill>
                <a:prstClr val="black"/>
              </a:solidFill>
            </a:endParaRPr>
          </a:p>
        </p:txBody>
      </p:sp>
    </p:spTree>
    <p:extLst>
      <p:ext uri="{BB962C8B-B14F-4D97-AF65-F5344CB8AC3E}">
        <p14:creationId xmlns:p14="http://schemas.microsoft.com/office/powerpoint/2010/main" xmlns="" val="41325027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bg>
      <p:bgPr>
        <a:gradFill rotWithShape="0">
          <a:gsLst>
            <a:gs pos="0">
              <a:schemeClr val="bg1"/>
            </a:gs>
            <a:gs pos="100000">
              <a:srgbClr val="E9E9E9"/>
            </a:gs>
          </a:gsLst>
          <a:lin ang="5400000" scaled="1"/>
        </a:gradFill>
        <a:effectLst/>
      </p:bgPr>
    </p:bg>
    <p:spTree>
      <p:nvGrpSpPr>
        <p:cNvPr id="1" name=""/>
        <p:cNvGrpSpPr/>
        <p:nvPr/>
      </p:nvGrpSpPr>
      <p:grpSpPr>
        <a:xfrm>
          <a:off x="0" y="0"/>
          <a:ext cx="0" cy="0"/>
          <a:chOff x="0" y="0"/>
          <a:chExt cx="0" cy="0"/>
        </a:xfrm>
      </p:grpSpPr>
      <p:sp>
        <p:nvSpPr>
          <p:cNvPr id="7" name="灯片编号占位符 3"/>
          <p:cNvSpPr>
            <a:spLocks noGrp="1"/>
          </p:cNvSpPr>
          <p:nvPr>
            <p:ph type="sldNum" sz="quarter" idx="4"/>
          </p:nvPr>
        </p:nvSpPr>
        <p:spPr>
          <a:xfrm>
            <a:off x="3374504" y="6327322"/>
            <a:ext cx="2133600" cy="365125"/>
          </a:xfrm>
          <a:prstGeom prst="rect">
            <a:avLst/>
          </a:prstGeom>
        </p:spPr>
        <p:txBody>
          <a:bodyPr/>
          <a:lstStyle>
            <a:lvl1pPr algn="ctr">
              <a:defRPr sz="1600">
                <a:solidFill>
                  <a:schemeClr val="tx1"/>
                </a:solidFill>
              </a:defRPr>
            </a:lvl1pPr>
          </a:lstStyle>
          <a:p>
            <a:fld id="{95022426-4A28-45B1-AD92-86811142A51E}" type="slidenum">
              <a:rPr lang="zh-CN" altLang="en-US" smtClean="0">
                <a:solidFill>
                  <a:prstClr val="black"/>
                </a:solidFill>
              </a:rPr>
              <a:pPr/>
              <a:t>‹#›</a:t>
            </a:fld>
            <a:r>
              <a:rPr lang="en-US" altLang="zh-CN" dirty="0" smtClean="0">
                <a:solidFill>
                  <a:prstClr val="black"/>
                </a:solidFill>
              </a:rPr>
              <a:t>/106</a:t>
            </a:r>
            <a:endParaRPr lang="zh-CN" altLang="en-US" dirty="0">
              <a:solidFill>
                <a:prstClr val="black"/>
              </a:solidFill>
            </a:endParaRPr>
          </a:p>
        </p:txBody>
      </p:sp>
    </p:spTree>
    <p:extLst>
      <p:ext uri="{BB962C8B-B14F-4D97-AF65-F5344CB8AC3E}">
        <p14:creationId xmlns:p14="http://schemas.microsoft.com/office/powerpoint/2010/main" xmlns="" val="31379114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12/7/2020</a:t>
            </a:fld>
            <a:endParaRPr 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0270926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12/7/2020</a:t>
            </a:fld>
            <a:endParaRPr 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3925750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12/7/2020</a:t>
            </a:fld>
            <a:endParaRPr 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3015069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764DE79-268F-4C1A-8933-263129D2AF90}" type="datetimeFigureOut">
              <a:rPr lang="en-US" smtClean="0">
                <a:solidFill>
                  <a:prstClr val="black">
                    <a:tint val="75000"/>
                  </a:prstClr>
                </a:solidFill>
              </a:rPr>
              <a:pPr/>
              <a:t>12/7/2020</a:t>
            </a:fld>
            <a:endParaRPr lang="en-US" dirty="0">
              <a:solidFill>
                <a:prstClr val="black">
                  <a:tint val="75000"/>
                </a:prstClr>
              </a:solidFill>
            </a:endParaRPr>
          </a:p>
        </p:txBody>
      </p:sp>
      <p:sp>
        <p:nvSpPr>
          <p:cNvPr id="6" name="页脚占位符 5"/>
          <p:cNvSpPr>
            <a:spLocks noGrp="1"/>
          </p:cNvSpPr>
          <p:nvPr>
            <p:ph type="ftr" sz="quarter" idx="11"/>
          </p:nvPr>
        </p:nvSpPr>
        <p:spPr/>
        <p:txBody>
          <a:bodyPr/>
          <a:lstStyle/>
          <a:p>
            <a:endParaRPr lang="en-US" dirty="0">
              <a:solidFill>
                <a:prstClr val="black">
                  <a:tint val="75000"/>
                </a:prstClr>
              </a:solidFill>
            </a:endParaRPr>
          </a:p>
        </p:txBody>
      </p:sp>
      <p:sp>
        <p:nvSpPr>
          <p:cNvPr id="7" name="灯片编号占位符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1581509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FDA4ACF-D216-4CD0-A2C2-ED1FBCB98DE9}" type="datetimeFigureOut">
              <a:rPr lang="zh-CN" altLang="en-US" smtClean="0"/>
              <a:pPr/>
              <a:t>2020-12-7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B9E9E8-117E-40C3-8BB8-A6647F871EAF}" type="slidenum">
              <a:rPr lang="zh-CN" altLang="en-US" smtClean="0"/>
              <a:pPr/>
              <a:t>‹#›</a:t>
            </a:fld>
            <a:endParaRPr lang="zh-CN" altLang="en-US"/>
          </a:p>
        </p:txBody>
      </p:sp>
    </p:spTree>
    <p:extLst>
      <p:ext uri="{BB962C8B-B14F-4D97-AF65-F5344CB8AC3E}">
        <p14:creationId xmlns:p14="http://schemas.microsoft.com/office/powerpoint/2010/main" xmlns="" val="2571125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764DE79-268F-4C1A-8933-263129D2AF90}" type="datetimeFigureOut">
              <a:rPr lang="en-US" smtClean="0">
                <a:solidFill>
                  <a:prstClr val="black">
                    <a:tint val="75000"/>
                  </a:prstClr>
                </a:solidFill>
              </a:rPr>
              <a:pPr/>
              <a:t>12/7/2020</a:t>
            </a:fld>
            <a:endParaRPr lang="en-US" dirty="0">
              <a:solidFill>
                <a:prstClr val="black">
                  <a:tint val="75000"/>
                </a:prstClr>
              </a:solidFill>
            </a:endParaRPr>
          </a:p>
        </p:txBody>
      </p:sp>
      <p:sp>
        <p:nvSpPr>
          <p:cNvPr id="8" name="页脚占位符 7"/>
          <p:cNvSpPr>
            <a:spLocks noGrp="1"/>
          </p:cNvSpPr>
          <p:nvPr>
            <p:ph type="ftr" sz="quarter" idx="11"/>
          </p:nvPr>
        </p:nvSpPr>
        <p:spPr/>
        <p:txBody>
          <a:bodyPr/>
          <a:lstStyle/>
          <a:p>
            <a:endParaRPr lang="en-US" dirty="0">
              <a:solidFill>
                <a:prstClr val="black">
                  <a:tint val="75000"/>
                </a:prstClr>
              </a:solidFill>
            </a:endParaRPr>
          </a:p>
        </p:txBody>
      </p:sp>
      <p:sp>
        <p:nvSpPr>
          <p:cNvPr id="9" name="灯片编号占位符 8"/>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6214625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764DE79-268F-4C1A-8933-263129D2AF90}" type="datetimeFigureOut">
              <a:rPr lang="en-US" smtClean="0">
                <a:solidFill>
                  <a:prstClr val="black">
                    <a:tint val="75000"/>
                  </a:prstClr>
                </a:solidFill>
              </a:rPr>
              <a:pPr/>
              <a:t>12/7/2020</a:t>
            </a:fld>
            <a:endParaRPr lang="en-US" dirty="0">
              <a:solidFill>
                <a:prstClr val="black">
                  <a:tint val="75000"/>
                </a:prstClr>
              </a:solidFill>
            </a:endParaRPr>
          </a:p>
        </p:txBody>
      </p:sp>
      <p:sp>
        <p:nvSpPr>
          <p:cNvPr id="4" name="页脚占位符 3"/>
          <p:cNvSpPr>
            <a:spLocks noGrp="1"/>
          </p:cNvSpPr>
          <p:nvPr>
            <p:ph type="ftr" sz="quarter" idx="11"/>
          </p:nvPr>
        </p:nvSpPr>
        <p:spPr/>
        <p:txBody>
          <a:bodyPr/>
          <a:lstStyle/>
          <a:p>
            <a:endParaRPr lang="en-US" dirty="0">
              <a:solidFill>
                <a:prstClr val="black">
                  <a:tint val="75000"/>
                </a:prstClr>
              </a:solidFill>
            </a:endParaRPr>
          </a:p>
        </p:txBody>
      </p:sp>
      <p:sp>
        <p:nvSpPr>
          <p:cNvPr id="5" name="灯片编号占位符 4"/>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1190088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764DE79-268F-4C1A-8933-263129D2AF90}" type="datetimeFigureOut">
              <a:rPr lang="en-US" smtClean="0">
                <a:solidFill>
                  <a:prstClr val="black">
                    <a:tint val="75000"/>
                  </a:prstClr>
                </a:solidFill>
              </a:rPr>
              <a:pPr/>
              <a:t>12/7/2020</a:t>
            </a:fld>
            <a:endParaRPr lang="en-US" dirty="0">
              <a:solidFill>
                <a:prstClr val="black">
                  <a:tint val="75000"/>
                </a:prstClr>
              </a:solidFill>
            </a:endParaRPr>
          </a:p>
        </p:txBody>
      </p:sp>
      <p:sp>
        <p:nvSpPr>
          <p:cNvPr id="3" name="页脚占位符 2"/>
          <p:cNvSpPr>
            <a:spLocks noGrp="1"/>
          </p:cNvSpPr>
          <p:nvPr>
            <p:ph type="ftr" sz="quarter" idx="11"/>
          </p:nvPr>
        </p:nvSpPr>
        <p:spPr/>
        <p:txBody>
          <a:bodyPr/>
          <a:lstStyle/>
          <a:p>
            <a:endParaRPr lang="en-US" dirty="0">
              <a:solidFill>
                <a:prstClr val="black">
                  <a:tint val="75000"/>
                </a:prstClr>
              </a:solidFill>
            </a:endParaRPr>
          </a:p>
        </p:txBody>
      </p:sp>
      <p:sp>
        <p:nvSpPr>
          <p:cNvPr id="4" name="灯片编号占位符 3"/>
          <p:cNvSpPr>
            <a:spLocks noGrp="1"/>
          </p:cNvSpPr>
          <p:nvPr>
            <p:ph type="sldNum" sz="quarter" idx="12"/>
          </p:nvPr>
        </p:nvSpPr>
        <p:spPr/>
        <p:txBody>
          <a:bodyPr/>
          <a:lstStyle/>
          <a:p>
            <a:fld id="{95022426-4A28-45B1-AD92-86811142A51E}" type="slidenum">
              <a:rPr lang="zh-CN" altLang="en-US" smtClean="0">
                <a:solidFill>
                  <a:prstClr val="black">
                    <a:tint val="75000"/>
                  </a:prstClr>
                </a:solidFill>
              </a:rPr>
              <a:pPr/>
              <a:t>‹#›</a:t>
            </a:fld>
            <a:r>
              <a:rPr lang="en-US" altLang="zh-CN">
                <a:solidFill>
                  <a:prstClr val="black">
                    <a:tint val="75000"/>
                  </a:prstClr>
                </a:solidFill>
              </a:rPr>
              <a:t>/106</a:t>
            </a:r>
            <a:endParaRPr lang="zh-CN" altLang="en-US" dirty="0">
              <a:solidFill>
                <a:prstClr val="black">
                  <a:tint val="75000"/>
                </a:prstClr>
              </a:solidFill>
            </a:endParaRPr>
          </a:p>
        </p:txBody>
      </p:sp>
    </p:spTree>
    <p:extLst>
      <p:ext uri="{BB962C8B-B14F-4D97-AF65-F5344CB8AC3E}">
        <p14:creationId xmlns:p14="http://schemas.microsoft.com/office/powerpoint/2010/main" xmlns="" val="3041624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764DE79-268F-4C1A-8933-263129D2AF90}" type="datetimeFigureOut">
              <a:rPr lang="en-US" smtClean="0">
                <a:solidFill>
                  <a:prstClr val="black">
                    <a:tint val="75000"/>
                  </a:prstClr>
                </a:solidFill>
              </a:rPr>
              <a:pPr/>
              <a:t>12/7/2020</a:t>
            </a:fld>
            <a:endParaRPr lang="en-US" dirty="0">
              <a:solidFill>
                <a:prstClr val="black">
                  <a:tint val="75000"/>
                </a:prstClr>
              </a:solidFill>
            </a:endParaRPr>
          </a:p>
        </p:txBody>
      </p:sp>
      <p:sp>
        <p:nvSpPr>
          <p:cNvPr id="6" name="页脚占位符 5"/>
          <p:cNvSpPr>
            <a:spLocks noGrp="1"/>
          </p:cNvSpPr>
          <p:nvPr>
            <p:ph type="ftr" sz="quarter" idx="11"/>
          </p:nvPr>
        </p:nvSpPr>
        <p:spPr/>
        <p:txBody>
          <a:bodyPr/>
          <a:lstStyle/>
          <a:p>
            <a:endParaRPr lang="en-US" dirty="0">
              <a:solidFill>
                <a:prstClr val="black">
                  <a:tint val="75000"/>
                </a:prstClr>
              </a:solidFill>
            </a:endParaRPr>
          </a:p>
        </p:txBody>
      </p:sp>
      <p:sp>
        <p:nvSpPr>
          <p:cNvPr id="7" name="灯片编号占位符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7985283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764DE79-268F-4C1A-8933-263129D2AF90}" type="datetimeFigureOut">
              <a:rPr lang="en-US" smtClean="0">
                <a:solidFill>
                  <a:prstClr val="black">
                    <a:tint val="75000"/>
                  </a:prstClr>
                </a:solidFill>
              </a:rPr>
              <a:pPr/>
              <a:t>12/7/2020</a:t>
            </a:fld>
            <a:endParaRPr lang="en-US" dirty="0">
              <a:solidFill>
                <a:prstClr val="black">
                  <a:tint val="75000"/>
                </a:prstClr>
              </a:solidFill>
            </a:endParaRPr>
          </a:p>
        </p:txBody>
      </p:sp>
      <p:sp>
        <p:nvSpPr>
          <p:cNvPr id="6" name="页脚占位符 5"/>
          <p:cNvSpPr>
            <a:spLocks noGrp="1"/>
          </p:cNvSpPr>
          <p:nvPr>
            <p:ph type="ftr" sz="quarter" idx="11"/>
          </p:nvPr>
        </p:nvSpPr>
        <p:spPr/>
        <p:txBody>
          <a:bodyPr/>
          <a:lstStyle/>
          <a:p>
            <a:endParaRPr lang="en-US" dirty="0">
              <a:solidFill>
                <a:prstClr val="black">
                  <a:tint val="75000"/>
                </a:prstClr>
              </a:solidFill>
            </a:endParaRPr>
          </a:p>
        </p:txBody>
      </p:sp>
      <p:sp>
        <p:nvSpPr>
          <p:cNvPr id="7" name="灯片编号占位符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0899298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12/7/2020</a:t>
            </a:fld>
            <a:endParaRPr 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0061472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12/7/2020</a:t>
            </a:fld>
            <a:endParaRPr 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0692320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7" name="灯片编号占位符 3"/>
          <p:cNvSpPr>
            <a:spLocks noGrp="1"/>
          </p:cNvSpPr>
          <p:nvPr>
            <p:ph type="sldNum" sz="quarter" idx="4"/>
          </p:nvPr>
        </p:nvSpPr>
        <p:spPr>
          <a:xfrm>
            <a:off x="3501116" y="6327322"/>
            <a:ext cx="2133600" cy="365125"/>
          </a:xfrm>
          <a:prstGeom prst="rect">
            <a:avLst/>
          </a:prstGeom>
        </p:spPr>
        <p:txBody>
          <a:bodyPr/>
          <a:lstStyle>
            <a:lvl1pPr algn="ctr">
              <a:defRPr sz="1600">
                <a:solidFill>
                  <a:schemeClr val="tx1"/>
                </a:solidFill>
              </a:defRPr>
            </a:lvl1pPr>
          </a:lstStyle>
          <a:p>
            <a:fld id="{95022426-4A28-45B1-AD92-86811142A51E}" type="slidenum">
              <a:rPr lang="zh-CN" altLang="en-US" smtClean="0">
                <a:solidFill>
                  <a:prstClr val="black"/>
                </a:solidFill>
              </a:rPr>
              <a:pPr/>
              <a:t>‹#›</a:t>
            </a:fld>
            <a:r>
              <a:rPr lang="en-US" altLang="zh-CN" dirty="0">
                <a:solidFill>
                  <a:prstClr val="black"/>
                </a:solidFill>
              </a:rPr>
              <a:t>/106</a:t>
            </a:r>
            <a:endParaRPr lang="zh-CN" altLang="en-US" dirty="0">
              <a:solidFill>
                <a:prstClr val="black"/>
              </a:solidFill>
            </a:endParaRPr>
          </a:p>
        </p:txBody>
      </p:sp>
    </p:spTree>
    <p:extLst>
      <p:ext uri="{BB962C8B-B14F-4D97-AF65-F5344CB8AC3E}">
        <p14:creationId xmlns:p14="http://schemas.microsoft.com/office/powerpoint/2010/main" xmlns="" val="2428672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5" name="灯片编号占位符 3"/>
          <p:cNvSpPr>
            <a:spLocks noGrp="1"/>
          </p:cNvSpPr>
          <p:nvPr>
            <p:ph type="sldNum" sz="quarter" idx="4"/>
          </p:nvPr>
        </p:nvSpPr>
        <p:spPr>
          <a:xfrm>
            <a:off x="3374504" y="6327322"/>
            <a:ext cx="2133600" cy="365125"/>
          </a:xfrm>
          <a:prstGeom prst="rect">
            <a:avLst/>
          </a:prstGeom>
        </p:spPr>
        <p:txBody>
          <a:bodyPr/>
          <a:lstStyle>
            <a:lvl1pPr algn="ctr">
              <a:defRPr sz="1600">
                <a:solidFill>
                  <a:schemeClr val="tx1"/>
                </a:solidFill>
              </a:defRPr>
            </a:lvl1pPr>
          </a:lstStyle>
          <a:p>
            <a:fld id="{95022426-4A28-45B1-AD92-86811142A51E}" type="slidenum">
              <a:rPr lang="zh-CN" altLang="en-US" smtClean="0">
                <a:solidFill>
                  <a:prstClr val="black"/>
                </a:solidFill>
              </a:rPr>
              <a:pPr/>
              <a:t>‹#›</a:t>
            </a:fld>
            <a:r>
              <a:rPr lang="en-US" altLang="zh-CN" dirty="0">
                <a:solidFill>
                  <a:prstClr val="black"/>
                </a:solidFill>
              </a:rPr>
              <a:t>/106</a:t>
            </a:r>
            <a:endParaRPr lang="zh-CN" altLang="en-US" dirty="0">
              <a:solidFill>
                <a:prstClr val="black"/>
              </a:solidFill>
            </a:endParaRPr>
          </a:p>
        </p:txBody>
      </p:sp>
    </p:spTree>
    <p:extLst>
      <p:ext uri="{BB962C8B-B14F-4D97-AF65-F5344CB8AC3E}">
        <p14:creationId xmlns:p14="http://schemas.microsoft.com/office/powerpoint/2010/main" xmlns="" val="466384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7" name="灯片编号占位符 3"/>
          <p:cNvSpPr>
            <a:spLocks noGrp="1"/>
          </p:cNvSpPr>
          <p:nvPr>
            <p:ph type="sldNum" sz="quarter" idx="4"/>
          </p:nvPr>
        </p:nvSpPr>
        <p:spPr>
          <a:xfrm>
            <a:off x="3374504" y="6327322"/>
            <a:ext cx="2133600" cy="365125"/>
          </a:xfrm>
          <a:prstGeom prst="rect">
            <a:avLst/>
          </a:prstGeom>
        </p:spPr>
        <p:txBody>
          <a:bodyPr/>
          <a:lstStyle>
            <a:lvl1pPr algn="ctr">
              <a:defRPr sz="1600">
                <a:solidFill>
                  <a:schemeClr val="tx1"/>
                </a:solidFill>
              </a:defRPr>
            </a:lvl1pPr>
          </a:lstStyle>
          <a:p>
            <a:fld id="{95022426-4A28-45B1-AD92-86811142A51E}" type="slidenum">
              <a:rPr lang="zh-CN" altLang="en-US" smtClean="0">
                <a:solidFill>
                  <a:prstClr val="black"/>
                </a:solidFill>
              </a:rPr>
              <a:pPr/>
              <a:t>‹#›</a:t>
            </a:fld>
            <a:r>
              <a:rPr lang="en-US" altLang="zh-CN" dirty="0">
                <a:solidFill>
                  <a:prstClr val="black"/>
                </a:solidFill>
              </a:rPr>
              <a:t>/106</a:t>
            </a:r>
            <a:endParaRPr lang="zh-CN" altLang="en-US" dirty="0">
              <a:solidFill>
                <a:prstClr val="black"/>
              </a:solidFill>
            </a:endParaRPr>
          </a:p>
        </p:txBody>
      </p:sp>
    </p:spTree>
    <p:extLst>
      <p:ext uri="{BB962C8B-B14F-4D97-AF65-F5344CB8AC3E}">
        <p14:creationId xmlns:p14="http://schemas.microsoft.com/office/powerpoint/2010/main" xmlns="" val="263882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FDA4ACF-D216-4CD0-A2C2-ED1FBCB98DE9}" type="datetimeFigureOut">
              <a:rPr lang="zh-CN" altLang="en-US" smtClean="0"/>
              <a:pPr/>
              <a:t>2020-12-7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B9E9E8-117E-40C3-8BB8-A6647F871EAF}" type="slidenum">
              <a:rPr lang="zh-CN" altLang="en-US" smtClean="0"/>
              <a:pPr/>
              <a:t>‹#›</a:t>
            </a:fld>
            <a:endParaRPr lang="zh-CN" altLang="en-US"/>
          </a:p>
        </p:txBody>
      </p:sp>
    </p:spTree>
    <p:extLst>
      <p:ext uri="{BB962C8B-B14F-4D97-AF65-F5344CB8AC3E}">
        <p14:creationId xmlns:p14="http://schemas.microsoft.com/office/powerpoint/2010/main" xmlns="" val="40978635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3374504" y="6327322"/>
            <a:ext cx="2133600" cy="365125"/>
          </a:xfrm>
          <a:prstGeom prst="rect">
            <a:avLst/>
          </a:prstGeom>
        </p:spPr>
        <p:txBody>
          <a:bodyPr/>
          <a:lstStyle>
            <a:lvl1pPr algn="ctr">
              <a:defRPr sz="1600">
                <a:solidFill>
                  <a:schemeClr val="tx1"/>
                </a:solidFill>
              </a:defRPr>
            </a:lvl1pPr>
          </a:lstStyle>
          <a:p>
            <a:fld id="{95022426-4A28-45B1-AD92-86811142A51E}" type="slidenum">
              <a:rPr lang="zh-CN" altLang="en-US" smtClean="0">
                <a:solidFill>
                  <a:prstClr val="black"/>
                </a:solidFill>
              </a:rPr>
              <a:pPr/>
              <a:t>‹#›</a:t>
            </a:fld>
            <a:r>
              <a:rPr lang="en-US" altLang="zh-CN" dirty="0">
                <a:solidFill>
                  <a:prstClr val="black"/>
                </a:solidFill>
              </a:rPr>
              <a:t>/106</a:t>
            </a:r>
            <a:endParaRPr lang="zh-CN" altLang="en-US" dirty="0">
              <a:solidFill>
                <a:prstClr val="black"/>
              </a:solidFill>
            </a:endParaRPr>
          </a:p>
        </p:txBody>
      </p:sp>
    </p:spTree>
    <p:extLst>
      <p:ext uri="{BB962C8B-B14F-4D97-AF65-F5344CB8AC3E}">
        <p14:creationId xmlns:p14="http://schemas.microsoft.com/office/powerpoint/2010/main" xmlns="" val="30751698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7" name="灯片编号占位符 3"/>
          <p:cNvSpPr>
            <a:spLocks noGrp="1"/>
          </p:cNvSpPr>
          <p:nvPr>
            <p:ph type="sldNum" sz="quarter" idx="4"/>
          </p:nvPr>
        </p:nvSpPr>
        <p:spPr>
          <a:xfrm>
            <a:off x="3374504" y="6327322"/>
            <a:ext cx="2133600" cy="365125"/>
          </a:xfrm>
          <a:prstGeom prst="rect">
            <a:avLst/>
          </a:prstGeom>
        </p:spPr>
        <p:txBody>
          <a:bodyPr/>
          <a:lstStyle>
            <a:lvl1pPr algn="ctr">
              <a:defRPr sz="1600">
                <a:solidFill>
                  <a:schemeClr val="tx1"/>
                </a:solidFill>
              </a:defRPr>
            </a:lvl1pPr>
          </a:lstStyle>
          <a:p>
            <a:fld id="{95022426-4A28-45B1-AD92-86811142A51E}" type="slidenum">
              <a:rPr lang="zh-CN" altLang="en-US" smtClean="0">
                <a:solidFill>
                  <a:prstClr val="black"/>
                </a:solidFill>
              </a:rPr>
              <a:pPr/>
              <a:t>‹#›</a:t>
            </a:fld>
            <a:r>
              <a:rPr lang="en-US" altLang="zh-CN" dirty="0">
                <a:solidFill>
                  <a:prstClr val="black"/>
                </a:solidFill>
              </a:rPr>
              <a:t>/106</a:t>
            </a:r>
            <a:endParaRPr lang="zh-CN" altLang="en-US" dirty="0">
              <a:solidFill>
                <a:prstClr val="black"/>
              </a:solidFill>
            </a:endParaRPr>
          </a:p>
        </p:txBody>
      </p:sp>
    </p:spTree>
    <p:extLst>
      <p:ext uri="{BB962C8B-B14F-4D97-AF65-F5344CB8AC3E}">
        <p14:creationId xmlns:p14="http://schemas.microsoft.com/office/powerpoint/2010/main" xmlns="" val="2807390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A9109D-476B-45D7-8F52-4789E1132231}" type="datetime1">
              <a:rPr lang="en-US" altLang="zh-CN" smtClean="0">
                <a:solidFill>
                  <a:prstClr val="black">
                    <a:tint val="75000"/>
                  </a:prstClr>
                </a:solidFill>
              </a:rPr>
              <a:pPr/>
              <a:t>12/7/2020</a:t>
            </a:fld>
            <a:endParaRPr lang="en-US" dirty="0">
              <a:solidFill>
                <a:prstClr val="black">
                  <a:tint val="75000"/>
                </a:prstClr>
              </a:solidFill>
            </a:endParaRPr>
          </a:p>
        </p:txBody>
      </p:sp>
      <p:sp>
        <p:nvSpPr>
          <p:cNvPr id="3" name="页脚占位符 2"/>
          <p:cNvSpPr>
            <a:spLocks noGrp="1"/>
          </p:cNvSpPr>
          <p:nvPr>
            <p:ph type="ftr" sz="quarter" idx="11"/>
          </p:nvPr>
        </p:nvSpPr>
        <p:spPr/>
        <p:txBody>
          <a:bodyPr/>
          <a:lstStyle/>
          <a:p>
            <a:endParaRPr lang="en-US" dirty="0">
              <a:solidFill>
                <a:prstClr val="black">
                  <a:tint val="75000"/>
                </a:prstClr>
              </a:solidFill>
            </a:endParaRPr>
          </a:p>
        </p:txBody>
      </p:sp>
      <p:sp>
        <p:nvSpPr>
          <p:cNvPr id="4" name="灯片编号占位符 3"/>
          <p:cNvSpPr>
            <a:spLocks noGrp="1"/>
          </p:cNvSpPr>
          <p:nvPr>
            <p:ph type="sldNum" sz="quarter" idx="12"/>
          </p:nvPr>
        </p:nvSpPr>
        <p:spPr/>
        <p:txBody>
          <a:bodyPr/>
          <a:lstStyle>
            <a:lvl1pPr>
              <a:defRPr sz="1200"/>
            </a:lvl1pPr>
          </a:lstStyle>
          <a:p>
            <a:fld id="{95022426-4A28-45B1-AD92-86811142A51E}"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xmlns="" val="143308796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764DE79-268F-4C1A-8933-263129D2AF90}" type="datetimeFigureOut">
              <a:rPr lang="en-US" smtClean="0">
                <a:solidFill>
                  <a:prstClr val="black">
                    <a:tint val="75000"/>
                  </a:prstClr>
                </a:solidFill>
              </a:rPr>
              <a:pPr/>
              <a:t>12/7/2020</a:t>
            </a:fld>
            <a:endParaRPr 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19166151"/>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0DF9BA-3E65-4EF4-A31E-8E3086E10636}" type="datetimeFigureOut">
              <a:rPr lang="zh-CN" altLang="en-US" smtClean="0">
                <a:solidFill>
                  <a:prstClr val="black">
                    <a:tint val="75000"/>
                  </a:prstClr>
                </a:solidFill>
              </a:rPr>
              <a:pPr/>
              <a:t>2020-12-7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4458F4F-6D4D-4D75-B4BE-86484F0C401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16242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FDA4ACF-D216-4CD0-A2C2-ED1FBCB98DE9}" type="datetimeFigureOut">
              <a:rPr lang="zh-CN" altLang="en-US" smtClean="0"/>
              <a:pPr/>
              <a:t>2020-12-7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B9E9E8-117E-40C3-8BB8-A6647F871EAF}" type="slidenum">
              <a:rPr lang="zh-CN" altLang="en-US" smtClean="0"/>
              <a:pPr/>
              <a:t>‹#›</a:t>
            </a:fld>
            <a:endParaRPr lang="zh-CN" altLang="en-US"/>
          </a:p>
        </p:txBody>
      </p:sp>
    </p:spTree>
    <p:extLst>
      <p:ext uri="{BB962C8B-B14F-4D97-AF65-F5344CB8AC3E}">
        <p14:creationId xmlns:p14="http://schemas.microsoft.com/office/powerpoint/2010/main" xmlns="" val="3903483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FDA4ACF-D216-4CD0-A2C2-ED1FBCB98DE9}" type="datetimeFigureOut">
              <a:rPr lang="zh-CN" altLang="en-US" smtClean="0"/>
              <a:pPr/>
              <a:t>2020-12-7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0B9E9E8-117E-40C3-8BB8-A6647F871EAF}" type="slidenum">
              <a:rPr lang="zh-CN" altLang="en-US" smtClean="0"/>
              <a:pPr/>
              <a:t>‹#›</a:t>
            </a:fld>
            <a:endParaRPr lang="zh-CN" altLang="en-US"/>
          </a:p>
        </p:txBody>
      </p:sp>
    </p:spTree>
    <p:extLst>
      <p:ext uri="{BB962C8B-B14F-4D97-AF65-F5344CB8AC3E}">
        <p14:creationId xmlns:p14="http://schemas.microsoft.com/office/powerpoint/2010/main" xmlns="" val="428203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FDA4ACF-D216-4CD0-A2C2-ED1FBCB98DE9}" type="datetimeFigureOut">
              <a:rPr lang="zh-CN" altLang="en-US" smtClean="0"/>
              <a:pPr/>
              <a:t>2020-12-7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0B9E9E8-117E-40C3-8BB8-A6647F871EAF}" type="slidenum">
              <a:rPr lang="zh-CN" altLang="en-US" smtClean="0"/>
              <a:pPr/>
              <a:t>‹#›</a:t>
            </a:fld>
            <a:endParaRPr lang="zh-CN" altLang="en-US"/>
          </a:p>
        </p:txBody>
      </p:sp>
    </p:spTree>
    <p:extLst>
      <p:ext uri="{BB962C8B-B14F-4D97-AF65-F5344CB8AC3E}">
        <p14:creationId xmlns:p14="http://schemas.microsoft.com/office/powerpoint/2010/main" xmlns="" val="84146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DA4ACF-D216-4CD0-A2C2-ED1FBCB98DE9}" type="datetimeFigureOut">
              <a:rPr lang="zh-CN" altLang="en-US" smtClean="0"/>
              <a:pPr/>
              <a:t>2020-12-7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0B9E9E8-117E-40C3-8BB8-A6647F871EAF}" type="slidenum">
              <a:rPr lang="zh-CN" altLang="en-US" smtClean="0"/>
              <a:pPr/>
              <a:t>‹#›</a:t>
            </a:fld>
            <a:endParaRPr lang="zh-CN" altLang="en-US"/>
          </a:p>
        </p:txBody>
      </p:sp>
    </p:spTree>
    <p:extLst>
      <p:ext uri="{BB962C8B-B14F-4D97-AF65-F5344CB8AC3E}">
        <p14:creationId xmlns:p14="http://schemas.microsoft.com/office/powerpoint/2010/main" xmlns="" val="3425829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FDA4ACF-D216-4CD0-A2C2-ED1FBCB98DE9}" type="datetimeFigureOut">
              <a:rPr lang="zh-CN" altLang="en-US" smtClean="0"/>
              <a:pPr/>
              <a:t>2020-12-7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B9E9E8-117E-40C3-8BB8-A6647F871EAF}" type="slidenum">
              <a:rPr lang="zh-CN" altLang="en-US" smtClean="0"/>
              <a:pPr/>
              <a:t>‹#›</a:t>
            </a:fld>
            <a:endParaRPr lang="zh-CN" altLang="en-US"/>
          </a:p>
        </p:txBody>
      </p:sp>
    </p:spTree>
    <p:extLst>
      <p:ext uri="{BB962C8B-B14F-4D97-AF65-F5344CB8AC3E}">
        <p14:creationId xmlns:p14="http://schemas.microsoft.com/office/powerpoint/2010/main" xmlns="" val="372298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FDA4ACF-D216-4CD0-A2C2-ED1FBCB98DE9}" type="datetimeFigureOut">
              <a:rPr lang="zh-CN" altLang="en-US" smtClean="0"/>
              <a:pPr/>
              <a:t>2020-12-7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B9E9E8-117E-40C3-8BB8-A6647F871EAF}" type="slidenum">
              <a:rPr lang="zh-CN" altLang="en-US" smtClean="0"/>
              <a:pPr/>
              <a:t>‹#›</a:t>
            </a:fld>
            <a:endParaRPr lang="zh-CN" altLang="en-US"/>
          </a:p>
        </p:txBody>
      </p:sp>
    </p:spTree>
    <p:extLst>
      <p:ext uri="{BB962C8B-B14F-4D97-AF65-F5344CB8AC3E}">
        <p14:creationId xmlns:p14="http://schemas.microsoft.com/office/powerpoint/2010/main" xmlns="" val="256091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3.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A4ACF-D216-4CD0-A2C2-ED1FBCB98DE9}" type="datetimeFigureOut">
              <a:rPr lang="zh-CN" altLang="en-US" smtClean="0"/>
              <a:pPr/>
              <a:t>2020-12-7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9E9E8-117E-40C3-8BB8-A6647F871EAF}" type="slidenum">
              <a:rPr lang="zh-CN" altLang="en-US" smtClean="0"/>
              <a:pPr/>
              <a:t>‹#›</a:t>
            </a:fld>
            <a:endParaRPr lang="zh-CN" altLang="en-US"/>
          </a:p>
        </p:txBody>
      </p:sp>
    </p:spTree>
    <p:extLst>
      <p:ext uri="{BB962C8B-B14F-4D97-AF65-F5344CB8AC3E}">
        <p14:creationId xmlns:p14="http://schemas.microsoft.com/office/powerpoint/2010/main" xmlns="" val="3784214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灯片编号占位符 3"/>
          <p:cNvSpPr>
            <a:spLocks noGrp="1"/>
          </p:cNvSpPr>
          <p:nvPr>
            <p:ph type="sldNum" sz="quarter" idx="4"/>
          </p:nvPr>
        </p:nvSpPr>
        <p:spPr>
          <a:xfrm>
            <a:off x="3374504" y="6327322"/>
            <a:ext cx="2133600" cy="365125"/>
          </a:xfrm>
          <a:prstGeom prst="rect">
            <a:avLst/>
          </a:prstGeom>
        </p:spPr>
        <p:txBody>
          <a:bodyPr/>
          <a:lstStyle>
            <a:lvl1pPr algn="ctr">
              <a:defRPr sz="1600">
                <a:solidFill>
                  <a:schemeClr val="tx1"/>
                </a:solidFill>
              </a:defRPr>
            </a:lvl1pPr>
          </a:lstStyle>
          <a:p>
            <a:fld id="{95022426-4A28-45B1-AD92-86811142A51E}" type="slidenum">
              <a:rPr lang="zh-CN" altLang="en-US" smtClean="0">
                <a:solidFill>
                  <a:prstClr val="black"/>
                </a:solidFill>
              </a:rPr>
              <a:pPr/>
              <a:t>‹#›</a:t>
            </a:fld>
            <a:r>
              <a:rPr lang="en-US" altLang="zh-CN" dirty="0" smtClean="0">
                <a:solidFill>
                  <a:prstClr val="black"/>
                </a:solidFill>
              </a:rPr>
              <a:t>/106</a:t>
            </a:r>
            <a:endParaRPr lang="zh-CN" altLang="en-US" dirty="0">
              <a:solidFill>
                <a:prstClr val="black"/>
              </a:solidFill>
            </a:endParaRPr>
          </a:p>
        </p:txBody>
      </p:sp>
    </p:spTree>
    <p:extLst>
      <p:ext uri="{BB962C8B-B14F-4D97-AF65-F5344CB8AC3E}">
        <p14:creationId xmlns:p14="http://schemas.microsoft.com/office/powerpoint/2010/main" xmlns="" val="3430381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77A0042-2F21-435E-8C65-4B8E431ED5FC}" type="datetimeFigureOut">
              <a:rPr lang="zh-CN" altLang="en-US" smtClean="0">
                <a:solidFill>
                  <a:prstClr val="black">
                    <a:tint val="75000"/>
                  </a:prstClr>
                </a:solidFill>
              </a:rPr>
              <a:pPr/>
              <a:t>2020-12-7</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022426-4A28-45B1-AD92-86811142A51E}" type="slidenum">
              <a:rPr lang="zh-CN" altLang="en-US" smtClean="0">
                <a:solidFill>
                  <a:prstClr val="black">
                    <a:tint val="75000"/>
                  </a:prstClr>
                </a:solidFill>
              </a:rPr>
              <a:pPr/>
              <a:t>‹#›</a:t>
            </a:fld>
            <a:r>
              <a:rPr lang="en-US" altLang="zh-CN">
                <a:solidFill>
                  <a:prstClr val="black">
                    <a:tint val="75000"/>
                  </a:prstClr>
                </a:solidFill>
              </a:rPr>
              <a:t>/106</a:t>
            </a:r>
            <a:endParaRPr lang="zh-CN" altLang="en-US" dirty="0">
              <a:solidFill>
                <a:prstClr val="black">
                  <a:tint val="75000"/>
                </a:prstClr>
              </a:solidFill>
            </a:endParaRPr>
          </a:p>
        </p:txBody>
      </p:sp>
      <p:cxnSp>
        <p:nvCxnSpPr>
          <p:cNvPr id="7" name="直接连接符 6"/>
          <p:cNvCxnSpPr/>
          <p:nvPr userDrawn="1"/>
        </p:nvCxnSpPr>
        <p:spPr>
          <a:xfrm>
            <a:off x="251520" y="1268760"/>
            <a:ext cx="864096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2" descr="C:\Users\Ping Li\Desktop\LOGO图.png"/>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7956376" y="245335"/>
            <a:ext cx="1034951" cy="8024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957924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18326B-7D9E-44DA-8560-5BA08F4E823E}" type="datetime1">
              <a:rPr lang="en-US" altLang="zh-CN" smtClean="0">
                <a:solidFill>
                  <a:prstClr val="black">
                    <a:tint val="75000"/>
                  </a:prstClr>
                </a:solidFill>
              </a:rPr>
              <a:pPr/>
              <a:t>12/7/2020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022426-4A28-45B1-AD92-86811142A51E}" type="slidenum">
              <a:rPr lang="zh-CN" altLang="en-US" smtClean="0">
                <a:solidFill>
                  <a:prstClr val="black">
                    <a:tint val="75000"/>
                  </a:prstClr>
                </a:solidFill>
              </a:rPr>
              <a:pPr/>
              <a:t>‹#›</a:t>
            </a:fld>
            <a:endParaRPr lang="zh-CN" altLang="en-US" dirty="0">
              <a:solidFill>
                <a:prstClr val="black">
                  <a:tint val="75000"/>
                </a:prstClr>
              </a:solidFill>
            </a:endParaRPr>
          </a:p>
        </p:txBody>
      </p:sp>
      <p:cxnSp>
        <p:nvCxnSpPr>
          <p:cNvPr id="7" name="直接连接符 6"/>
          <p:cNvCxnSpPr/>
          <p:nvPr userDrawn="1"/>
        </p:nvCxnSpPr>
        <p:spPr>
          <a:xfrm>
            <a:off x="251520" y="1268760"/>
            <a:ext cx="864096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2" descr="C:\Users\Ping Li\Desktop\LOGO图.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956376" y="245335"/>
            <a:ext cx="1034951" cy="8024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835966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2.jpeg"/><Relationship Id="rId3" Type="http://schemas.openxmlformats.org/officeDocument/2006/relationships/image" Target="../media/image23.jpeg"/><Relationship Id="rId7" Type="http://schemas.openxmlformats.org/officeDocument/2006/relationships/image" Target="../media/image27.png"/><Relationship Id="rId12"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34.xml"/><Relationship Id="rId5" Type="http://schemas.openxmlformats.org/officeDocument/2006/relationships/chart" Target="../charts/chart14.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jpe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1.png"/><Relationship Id="rId2" Type="http://schemas.openxmlformats.org/officeDocument/2006/relationships/notesSlide" Target="../notesSlides/notesSlide13.xml"/><Relationship Id="rId16" Type="http://schemas.openxmlformats.org/officeDocument/2006/relationships/image" Target="../media/image54.png"/><Relationship Id="rId1" Type="http://schemas.openxmlformats.org/officeDocument/2006/relationships/slideLayout" Target="../slideLayouts/slideLayout34.xml"/><Relationship Id="rId6" Type="http://schemas.openxmlformats.org/officeDocument/2006/relationships/image" Target="../media/image46.jpeg"/><Relationship Id="rId11" Type="http://schemas.openxmlformats.org/officeDocument/2006/relationships/image" Target="../media/image50.png"/><Relationship Id="rId5" Type="http://schemas.openxmlformats.org/officeDocument/2006/relationships/image" Target="../media/image45.png"/><Relationship Id="rId15" Type="http://schemas.microsoft.com/office/2007/relationships/hdphoto" Target="../media/hdphoto3.wdp"/><Relationship Id="rId10" Type="http://schemas.openxmlformats.org/officeDocument/2006/relationships/image" Target="../media/image49.jpeg"/><Relationship Id="rId4" Type="http://schemas.openxmlformats.org/officeDocument/2006/relationships/image" Target="../media/image44.jpeg"/><Relationship Id="rId9" Type="http://schemas.microsoft.com/office/2007/relationships/hdphoto" Target="../media/hdphoto2.wdp"/><Relationship Id="rId14"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4.png"/><Relationship Id="rId3" Type="http://schemas.openxmlformats.org/officeDocument/2006/relationships/image" Target="../media/image55.png"/><Relationship Id="rId7" Type="http://schemas.openxmlformats.org/officeDocument/2006/relationships/image" Target="../media/image59.jpeg"/><Relationship Id="rId12" Type="http://schemas.openxmlformats.org/officeDocument/2006/relationships/image" Target="../media/image63.jpeg"/><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image" Target="../media/image58.png"/><Relationship Id="rId11" Type="http://schemas.openxmlformats.org/officeDocument/2006/relationships/image" Target="../media/image62.jpeg"/><Relationship Id="rId5" Type="http://schemas.openxmlformats.org/officeDocument/2006/relationships/image" Target="../media/image57.png"/><Relationship Id="rId10" Type="http://schemas.openxmlformats.org/officeDocument/2006/relationships/image" Target="../media/image28.jpe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5.png"/></Relationships>
</file>

<file path=ppt/slides/_rels/slide15.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png"/><Relationship Id="rId7" Type="http://schemas.openxmlformats.org/officeDocument/2006/relationships/image" Target="../media/image70.jpeg"/><Relationship Id="rId12"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1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17.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media/image86.png"/><Relationship Id="rId11" Type="http://schemas.openxmlformats.org/officeDocument/2006/relationships/image" Target="../media/image90.png"/><Relationship Id="rId5" Type="http://schemas.openxmlformats.org/officeDocument/2006/relationships/image" Target="../media/image85.png"/><Relationship Id="rId10" Type="http://schemas.openxmlformats.org/officeDocument/2006/relationships/image" Target="../media/image89.png"/><Relationship Id="rId4" Type="http://schemas.openxmlformats.org/officeDocument/2006/relationships/image" Target="../media/image84.png"/><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922" y="836712"/>
            <a:ext cx="9139689" cy="1692771"/>
          </a:xfrm>
          <a:prstGeom prst="rect">
            <a:avLst/>
          </a:prstGeom>
        </p:spPr>
        <p:txBody>
          <a:bodyPr wrap="square">
            <a:spAutoFit/>
          </a:bodyPr>
          <a:lstStyle/>
          <a:p>
            <a:pPr algn="ctr">
              <a:lnSpc>
                <a:spcPct val="130000"/>
              </a:lnSpc>
            </a:pPr>
            <a:r>
              <a:rPr lang="zh-CN" altLang="en-US" sz="4000" b="1" kern="10" dirty="0">
                <a:ln w="9525">
                  <a:noFill/>
                  <a:round/>
                </a:ln>
                <a:gradFill rotWithShape="1">
                  <a:gsLst>
                    <a:gs pos="0">
                      <a:srgbClr val="0F5698"/>
                    </a:gs>
                    <a:gs pos="100000">
                      <a:srgbClr val="0F5698">
                        <a:gamma/>
                        <a:shade val="60392"/>
                        <a:invGamma/>
                      </a:srgbClr>
                    </a:gs>
                  </a:gsLst>
                  <a:lin ang="5400000" scaled="1"/>
                </a:gradFill>
                <a:latin typeface="微软雅黑" panose="020B0503020204020204" pitchFamily="34" charset="-122"/>
                <a:cs typeface="Times New Roman" panose="02020603050405020304" pitchFamily="18" charset="0"/>
              </a:rPr>
              <a:t>天然药物活性组分与药效</a:t>
            </a:r>
            <a:endParaRPr lang="en-US" altLang="zh-CN" sz="4000" b="1" kern="10" dirty="0">
              <a:ln w="9525">
                <a:noFill/>
                <a:round/>
              </a:ln>
              <a:gradFill rotWithShape="1">
                <a:gsLst>
                  <a:gs pos="0">
                    <a:srgbClr val="0F5698"/>
                  </a:gs>
                  <a:gs pos="100000">
                    <a:srgbClr val="0F5698">
                      <a:gamma/>
                      <a:shade val="60392"/>
                      <a:invGamma/>
                    </a:srgbClr>
                  </a:gs>
                </a:gsLst>
                <a:lin ang="5400000" scaled="1"/>
              </a:gradFill>
              <a:latin typeface="微软雅黑" panose="020B0503020204020204" pitchFamily="34" charset="-122"/>
              <a:cs typeface="Times New Roman" panose="02020603050405020304" pitchFamily="18" charset="0"/>
            </a:endParaRPr>
          </a:p>
          <a:p>
            <a:pPr algn="ctr">
              <a:lnSpc>
                <a:spcPct val="130000"/>
              </a:lnSpc>
            </a:pPr>
            <a:r>
              <a:rPr lang="zh-CN" altLang="en-US" sz="4000" b="1" kern="10" dirty="0">
                <a:ln w="9525">
                  <a:noFill/>
                  <a:round/>
                </a:ln>
                <a:gradFill rotWithShape="1">
                  <a:gsLst>
                    <a:gs pos="0">
                      <a:srgbClr val="0F5698"/>
                    </a:gs>
                    <a:gs pos="100000">
                      <a:srgbClr val="0F5698">
                        <a:gamma/>
                        <a:shade val="60392"/>
                        <a:invGamma/>
                      </a:srgbClr>
                    </a:gs>
                  </a:gsLst>
                  <a:lin ang="5400000" scaled="1"/>
                </a:gradFill>
                <a:latin typeface="微软雅黑" panose="020B0503020204020204" pitchFamily="34" charset="-122"/>
                <a:cs typeface="Times New Roman" panose="02020603050405020304" pitchFamily="18" charset="0"/>
              </a:rPr>
              <a:t>国家重点</a:t>
            </a:r>
            <a:r>
              <a:rPr lang="zh-CN" altLang="en-US" sz="4000" b="1" kern="10" dirty="0" smtClean="0">
                <a:ln w="9525">
                  <a:noFill/>
                  <a:round/>
                </a:ln>
                <a:gradFill rotWithShape="1">
                  <a:gsLst>
                    <a:gs pos="0">
                      <a:srgbClr val="0F5698"/>
                    </a:gs>
                    <a:gs pos="100000">
                      <a:srgbClr val="0F5698">
                        <a:gamma/>
                        <a:shade val="60392"/>
                        <a:invGamma/>
                      </a:srgbClr>
                    </a:gs>
                  </a:gsLst>
                  <a:lin ang="5400000" scaled="1"/>
                </a:gradFill>
                <a:latin typeface="微软雅黑" panose="020B0503020204020204" pitchFamily="34" charset="-122"/>
                <a:cs typeface="Times New Roman" panose="02020603050405020304" pitchFamily="18" charset="0"/>
              </a:rPr>
              <a:t>实验室</a:t>
            </a:r>
            <a:endParaRPr lang="en-US" altLang="zh-CN" sz="4000" b="1" kern="10" dirty="0">
              <a:ln w="9525">
                <a:noFill/>
                <a:round/>
              </a:ln>
              <a:gradFill rotWithShape="1">
                <a:gsLst>
                  <a:gs pos="0">
                    <a:srgbClr val="0F5698"/>
                  </a:gs>
                  <a:gs pos="100000">
                    <a:srgbClr val="0F5698">
                      <a:gamma/>
                      <a:shade val="60392"/>
                      <a:invGamma/>
                    </a:srgbClr>
                  </a:gs>
                </a:gsLst>
                <a:lin ang="5400000" scaled="1"/>
              </a:gradFill>
              <a:latin typeface="微软雅黑" panose="020B0503020204020204" pitchFamily="34" charset="-122"/>
              <a:cs typeface="Times New Roman" panose="02020603050405020304" pitchFamily="18" charset="0"/>
            </a:endParaRPr>
          </a:p>
        </p:txBody>
      </p:sp>
      <p:pic>
        <p:nvPicPr>
          <p:cNvPr id="6" name="Picture 2" descr="C:\Users\Ping Li\Desktop\LOGO图.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58150" y="133350"/>
            <a:ext cx="1034951" cy="80248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矩形 9"/>
          <p:cNvSpPr/>
          <p:nvPr/>
        </p:nvSpPr>
        <p:spPr>
          <a:xfrm>
            <a:off x="107504" y="2636912"/>
            <a:ext cx="9144000" cy="892552"/>
          </a:xfrm>
          <a:prstGeom prst="rect">
            <a:avLst/>
          </a:prstGeom>
        </p:spPr>
        <p:txBody>
          <a:bodyPr wrap="square">
            <a:spAutoFit/>
          </a:bodyPr>
          <a:lstStyle/>
          <a:p>
            <a:pPr algn="ctr">
              <a:lnSpc>
                <a:spcPct val="130000"/>
              </a:lnSpc>
            </a:pPr>
            <a:r>
              <a:rPr lang="zh-CN" altLang="en-US" sz="4000" b="1" kern="10" dirty="0" smtClean="0">
                <a:ln w="9525">
                  <a:noFill/>
                  <a:roun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微软雅黑" panose="020B0503020204020204" pitchFamily="34" charset="-122"/>
                <a:cs typeface="Times New Roman" panose="02020603050405020304" pitchFamily="18" charset="0"/>
              </a:rPr>
              <a:t>公共平台介绍</a:t>
            </a:r>
            <a:endParaRPr lang="zh-CN" altLang="en-US" sz="4000" b="1" kern="10" dirty="0">
              <a:ln w="9525">
                <a:noFill/>
                <a:roun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xmlns="" val="2812194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文本框 6149">
            <a:extLst>
              <a:ext uri="{FF2B5EF4-FFF2-40B4-BE49-F238E27FC236}">
                <a16:creationId xmlns="" xmlns:a16="http://schemas.microsoft.com/office/drawing/2014/main" id="{AE243427-884F-4304-9E7A-02F88DB3792C}"/>
              </a:ext>
            </a:extLst>
          </p:cNvPr>
          <p:cNvSpPr txBox="1"/>
          <p:nvPr/>
        </p:nvSpPr>
        <p:spPr>
          <a:xfrm>
            <a:off x="1162642" y="354386"/>
            <a:ext cx="6818716" cy="652486"/>
          </a:xfrm>
          <a:prstGeom prst="rect">
            <a:avLst/>
          </a:prstGeom>
        </p:spPr>
        <p:txBody>
          <a:bodyPr wrap="square">
            <a:spAutoFit/>
          </a:bodyPr>
          <a:lstStyle>
            <a:defPPr>
              <a:defRPr lang="zh-CN"/>
            </a:defPPr>
            <a:lvl1pPr>
              <a:lnSpc>
                <a:spcPct val="130000"/>
              </a:lnSpc>
              <a:defRPr b="1">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sz="2800" dirty="0" smtClean="0"/>
              <a:t>二、各分平台介绍及</a:t>
            </a:r>
            <a:r>
              <a:rPr lang="en-US" altLang="zh-CN" sz="2800" dirty="0" smtClean="0"/>
              <a:t>2019</a:t>
            </a:r>
            <a:r>
              <a:rPr lang="zh-CN" altLang="en-US" sz="2800" dirty="0" smtClean="0"/>
              <a:t>年开放运行情况</a:t>
            </a:r>
            <a:endParaRPr lang="en-US" altLang="zh-CN" sz="2800" dirty="0"/>
          </a:p>
        </p:txBody>
      </p:sp>
      <p:sp>
        <p:nvSpPr>
          <p:cNvPr id="82" name="矩形 81"/>
          <p:cNvSpPr/>
          <p:nvPr/>
        </p:nvSpPr>
        <p:spPr>
          <a:xfrm>
            <a:off x="654540" y="1342988"/>
            <a:ext cx="3416320" cy="461665"/>
          </a:xfrm>
          <a:prstGeom prst="rect">
            <a:avLst/>
          </a:prstGeom>
        </p:spPr>
        <p:txBody>
          <a:bodyPr wrap="none">
            <a:spAutoFit/>
          </a:bodyPr>
          <a:lstStyle/>
          <a:p>
            <a:pPr lvl="0"/>
            <a:r>
              <a:rPr lang="en-US" altLang="zh-CN" sz="2400" b="1" dirty="0" smtClean="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400" b="1" dirty="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、色谱质谱分析分平台</a:t>
            </a:r>
          </a:p>
        </p:txBody>
      </p:sp>
      <p:sp>
        <p:nvSpPr>
          <p:cNvPr id="28" name="矩形 27">
            <a:extLst>
              <a:ext uri="{FF2B5EF4-FFF2-40B4-BE49-F238E27FC236}">
                <a16:creationId xmlns="" xmlns:a16="http://schemas.microsoft.com/office/drawing/2014/main" id="{8AD8D25A-E248-4337-9082-4C768BECFA24}"/>
              </a:ext>
            </a:extLst>
          </p:cNvPr>
          <p:cNvSpPr/>
          <p:nvPr/>
        </p:nvSpPr>
        <p:spPr>
          <a:xfrm>
            <a:off x="648000" y="1828521"/>
            <a:ext cx="7888807" cy="830997"/>
          </a:xfrm>
          <a:prstGeom prst="rect">
            <a:avLst/>
          </a:prstGeom>
          <a:noFill/>
        </p:spPr>
        <p:txBody>
          <a:bodyPr wrap="square" rtlCol="0">
            <a:spAutoFit/>
          </a:bodyPr>
          <a:lstStyle/>
          <a:p>
            <a:pPr algn="just"/>
            <a:r>
              <a:rPr lang="zh-CN" altLang="en-US" sz="1200" b="1" dirty="0" smtClean="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    分</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平台共有设备</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套</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，总值</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1974.18</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万元</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100</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万元以上设备</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台，均为</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年新增开放设备，包括：离子离子淌度飞行时间质谱仪、三合一质谱仪、四级杆离子阱质谱仪及三重四级杆气质联用仪。将色谱强大的分离制备能力与质谱精准的检测能力相结合，运用到体内外药物活性成分筛查、生物大分子结构表征、有机小分子及生物大分子定性定量分析、分离制备过程中，为药物发现、组学研究、生物标志物寻找、药物质量评价等提供仪器保证。</a:t>
            </a:r>
          </a:p>
        </p:txBody>
      </p:sp>
      <p:grpSp>
        <p:nvGrpSpPr>
          <p:cNvPr id="51" name="组合 50">
            <a:extLst>
              <a:ext uri="{FF2B5EF4-FFF2-40B4-BE49-F238E27FC236}">
                <a16:creationId xmlns="" xmlns:a16="http://schemas.microsoft.com/office/drawing/2014/main" id="{6BF1611B-73DF-45BA-B51E-3A4D7910F60F}"/>
              </a:ext>
            </a:extLst>
          </p:cNvPr>
          <p:cNvGrpSpPr/>
          <p:nvPr/>
        </p:nvGrpSpPr>
        <p:grpSpPr>
          <a:xfrm>
            <a:off x="395485" y="2673250"/>
            <a:ext cx="8412399" cy="2101243"/>
            <a:chOff x="335830" y="2360268"/>
            <a:chExt cx="8412399" cy="2101243"/>
          </a:xfrm>
        </p:grpSpPr>
        <p:sp>
          <p:nvSpPr>
            <p:cNvPr id="52" name="TextBox 14">
              <a:extLst>
                <a:ext uri="{FF2B5EF4-FFF2-40B4-BE49-F238E27FC236}">
                  <a16:creationId xmlns="" xmlns:a16="http://schemas.microsoft.com/office/drawing/2014/main" id="{5F109957-7AE7-44D5-AD66-BB6F3542A1D7}"/>
                </a:ext>
              </a:extLst>
            </p:cNvPr>
            <p:cNvSpPr txBox="1"/>
            <p:nvPr/>
          </p:nvSpPr>
          <p:spPr>
            <a:xfrm>
              <a:off x="335830" y="3239163"/>
              <a:ext cx="2030215" cy="569387"/>
            </a:xfrm>
            <a:prstGeom prst="rect">
              <a:avLst/>
            </a:prstGeom>
            <a:noFill/>
          </p:spPr>
          <p:txBody>
            <a:bodyPr wrap="square" rtlCol="0">
              <a:spAutoFit/>
            </a:bodyPr>
            <a:lstStyle/>
            <a:p>
              <a:pPr algn="just"/>
              <a:r>
                <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离子淌度飞行时间质谱仪</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6560 IM QTOF</a:t>
              </a:r>
            </a:p>
            <a:p>
              <a:endParaRPr lang="zh-CN" altLang="en-US" sz="1000" dirty="0">
                <a:solidFill>
                  <a:srgbClr val="1F497D"/>
                </a:solidFill>
                <a:latin typeface="Times New Roman" panose="02020603050405020304" pitchFamily="18" charset="0"/>
                <a:cs typeface="Times New Roman" panose="02020603050405020304" pitchFamily="18" charset="0"/>
              </a:endParaRPr>
            </a:p>
          </p:txBody>
        </p:sp>
        <p:sp>
          <p:nvSpPr>
            <p:cNvPr id="53" name="文本框 52">
              <a:extLst>
                <a:ext uri="{FF2B5EF4-FFF2-40B4-BE49-F238E27FC236}">
                  <a16:creationId xmlns="" xmlns:a16="http://schemas.microsoft.com/office/drawing/2014/main" id="{042AE242-944B-4CF0-881C-B46F3FCDF095}"/>
                </a:ext>
              </a:extLst>
            </p:cNvPr>
            <p:cNvSpPr txBox="1"/>
            <p:nvPr/>
          </p:nvSpPr>
          <p:spPr>
            <a:xfrm>
              <a:off x="346559" y="3599737"/>
              <a:ext cx="1421164" cy="707886"/>
            </a:xfrm>
            <a:prstGeom prst="rect">
              <a:avLst/>
            </a:prstGeom>
            <a:noFill/>
          </p:spPr>
          <p:txBody>
            <a:bodyPr wrap="square" rtlCol="0">
              <a:spAutoFit/>
            </a:bodyPr>
            <a:lstStyle/>
            <a:p>
              <a:r>
                <a:rPr lang="zh-CN" altLang="en-US" sz="1000" dirty="0">
                  <a:solidFill>
                    <a:srgbClr val="1F497D"/>
                  </a:solidFill>
                  <a:latin typeface="微软雅黑" panose="020B0503020204020204" pitchFamily="34" charset="-122"/>
                  <a:ea typeface="微软雅黑" panose="020B0503020204020204" pitchFamily="34" charset="-122"/>
                </a:rPr>
                <a:t>功能：定性鉴别，组学分析，复杂聚合物混合物、生物分子结构变化</a:t>
              </a:r>
              <a:r>
                <a:rPr lang="zh-CN" altLang="en-US" sz="1000">
                  <a:solidFill>
                    <a:srgbClr val="1F497D"/>
                  </a:solidFill>
                  <a:latin typeface="微软雅黑" panose="020B0503020204020204" pitchFamily="34" charset="-122"/>
                  <a:ea typeface="微软雅黑" panose="020B0503020204020204" pitchFamily="34" charset="-122"/>
                </a:rPr>
                <a:t>表征等。</a:t>
              </a:r>
              <a:endParaRPr lang="zh-CN" altLang="en-US" sz="1000" dirty="0">
                <a:solidFill>
                  <a:srgbClr val="1F497D"/>
                </a:solidFill>
                <a:latin typeface="微软雅黑" panose="020B0503020204020204" pitchFamily="34" charset="-122"/>
                <a:ea typeface="微软雅黑" panose="020B0503020204020204" pitchFamily="34" charset="-122"/>
              </a:endParaRPr>
            </a:p>
          </p:txBody>
        </p:sp>
        <p:sp>
          <p:nvSpPr>
            <p:cNvPr id="54" name="TextBox 14">
              <a:extLst>
                <a:ext uri="{FF2B5EF4-FFF2-40B4-BE49-F238E27FC236}">
                  <a16:creationId xmlns="" xmlns:a16="http://schemas.microsoft.com/office/drawing/2014/main" id="{2617E996-D736-4DD3-B992-94C8C1375BA7}"/>
                </a:ext>
              </a:extLst>
            </p:cNvPr>
            <p:cNvSpPr txBox="1"/>
            <p:nvPr/>
          </p:nvSpPr>
          <p:spPr>
            <a:xfrm>
              <a:off x="5450059" y="3248268"/>
              <a:ext cx="1620000" cy="415498"/>
            </a:xfrm>
            <a:prstGeom prst="rect">
              <a:avLst/>
            </a:prstGeom>
            <a:noFill/>
          </p:spPr>
          <p:txBody>
            <a:bodyPr wrap="square" rtlCol="0">
              <a:spAutoFit/>
            </a:bodyPr>
            <a:lstStyle/>
            <a:p>
              <a:r>
                <a:rPr lang="zh-CN" altLang="en-US" sz="1050" b="1" dirty="0">
                  <a:solidFill>
                    <a:srgbClr val="1F497D"/>
                  </a:solidFill>
                  <a:latin typeface="微软雅黑" panose="020B0503020204020204" pitchFamily="34" charset="-122"/>
                  <a:ea typeface="微软雅黑" panose="020B0503020204020204" pitchFamily="34" charset="-122"/>
                </a:rPr>
                <a:t>气质联用仪</a:t>
              </a:r>
              <a:endParaRPr lang="en-US" altLang="zh-CN" sz="1050" b="1" dirty="0">
                <a:solidFill>
                  <a:srgbClr val="1F497D"/>
                </a:solidFill>
                <a:latin typeface="微软雅黑" panose="020B0503020204020204" pitchFamily="34" charset="-122"/>
                <a:ea typeface="微软雅黑" panose="020B0503020204020204" pitchFamily="34" charset="-122"/>
              </a:endParaRPr>
            </a:p>
            <a:p>
              <a:r>
                <a:rPr lang="en-US" altLang="zh-CN" sz="1050" b="1" dirty="0">
                  <a:solidFill>
                    <a:srgbClr val="1F497D"/>
                  </a:solidFill>
                  <a:latin typeface="Times New Roman" panose="02020603050405020304" pitchFamily="18" charset="0"/>
                  <a:cs typeface="Times New Roman" panose="02020603050405020304" pitchFamily="18" charset="0"/>
                </a:rPr>
                <a:t>7080B/5977A</a:t>
              </a:r>
              <a:endParaRPr lang="en-US" altLang="zh-CN" sz="1050" b="1" dirty="0">
                <a:solidFill>
                  <a:srgbClr val="1F497D"/>
                </a:solidFill>
                <a:latin typeface="微软雅黑" panose="020B0503020204020204" pitchFamily="34" charset="-122"/>
                <a:ea typeface="微软雅黑" panose="020B0503020204020204" pitchFamily="34" charset="-122"/>
              </a:endParaRPr>
            </a:p>
          </p:txBody>
        </p:sp>
        <p:sp>
          <p:nvSpPr>
            <p:cNvPr id="56" name="文本框 55">
              <a:extLst>
                <a:ext uri="{FF2B5EF4-FFF2-40B4-BE49-F238E27FC236}">
                  <a16:creationId xmlns="" xmlns:a16="http://schemas.microsoft.com/office/drawing/2014/main" id="{E832508A-38D7-4EBD-B8D7-CC5616FF3C60}"/>
                </a:ext>
              </a:extLst>
            </p:cNvPr>
            <p:cNvSpPr txBox="1"/>
            <p:nvPr/>
          </p:nvSpPr>
          <p:spPr>
            <a:xfrm>
              <a:off x="5450059" y="3599737"/>
              <a:ext cx="1620000" cy="861774"/>
            </a:xfrm>
            <a:prstGeom prst="rect">
              <a:avLst/>
            </a:prstGeom>
            <a:noFill/>
          </p:spPr>
          <p:txBody>
            <a:bodyPr wrap="square" rtlCol="0">
              <a:spAutoFit/>
            </a:bodyPr>
            <a:lstStyle/>
            <a:p>
              <a:r>
                <a:rPr lang="zh-CN" altLang="en-US" sz="1000" dirty="0">
                  <a:solidFill>
                    <a:srgbClr val="1F497D"/>
                  </a:solidFill>
                  <a:latin typeface="微软雅黑" panose="020B0503020204020204" pitchFamily="34" charset="-122"/>
                  <a:ea typeface="微软雅黑" panose="020B0503020204020204" pitchFamily="34" charset="-122"/>
                </a:rPr>
                <a:t>功能：复杂组分尤其易挥发性小分子化合物定性定量分析，是对液相色谱质谱联用仪的补充。</a:t>
              </a:r>
            </a:p>
            <a:p>
              <a:endParaRPr lang="zh-CN" altLang="en-US" sz="1000" dirty="0">
                <a:solidFill>
                  <a:srgbClr val="1F497D"/>
                </a:solidFill>
                <a:latin typeface="微软雅黑" panose="020B0503020204020204" pitchFamily="34" charset="-122"/>
                <a:ea typeface="微软雅黑" panose="020B0503020204020204" pitchFamily="34" charset="-122"/>
              </a:endParaRPr>
            </a:p>
          </p:txBody>
        </p:sp>
        <p:sp>
          <p:nvSpPr>
            <p:cNvPr id="57" name="文本框 6149">
              <a:extLst>
                <a:ext uri="{FF2B5EF4-FFF2-40B4-BE49-F238E27FC236}">
                  <a16:creationId xmlns="" xmlns:a16="http://schemas.microsoft.com/office/drawing/2014/main" id="{C85DBCF7-BD1F-4E1F-B9F3-69AE06D6BF1E}"/>
                </a:ext>
              </a:extLst>
            </p:cNvPr>
            <p:cNvSpPr txBox="1"/>
            <p:nvPr/>
          </p:nvSpPr>
          <p:spPr>
            <a:xfrm>
              <a:off x="2117807" y="3248268"/>
              <a:ext cx="1620000" cy="38780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pPr algn="just"/>
              <a:r>
                <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三合一质谱仪</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Orbitrap Fusion Lumos</a:t>
              </a:r>
            </a:p>
            <a:p>
              <a:pPr algn="just"/>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8" name="文本框 57">
              <a:extLst>
                <a:ext uri="{FF2B5EF4-FFF2-40B4-BE49-F238E27FC236}">
                  <a16:creationId xmlns="" xmlns:a16="http://schemas.microsoft.com/office/drawing/2014/main" id="{00D8FB0C-5CF8-42E3-9383-E1CBDA927224}"/>
                </a:ext>
              </a:extLst>
            </p:cNvPr>
            <p:cNvSpPr txBox="1"/>
            <p:nvPr/>
          </p:nvSpPr>
          <p:spPr>
            <a:xfrm>
              <a:off x="1994418" y="3587811"/>
              <a:ext cx="1761156" cy="707886"/>
            </a:xfrm>
            <a:prstGeom prst="rect">
              <a:avLst/>
            </a:prstGeom>
            <a:noFill/>
          </p:spPr>
          <p:txBody>
            <a:bodyPr wrap="square" rtlCol="0">
              <a:spAutoFit/>
            </a:bodyPr>
            <a:lstStyle/>
            <a:p>
              <a:r>
                <a:rPr lang="zh-CN" altLang="en-US" sz="1000" dirty="0">
                  <a:solidFill>
                    <a:srgbClr val="1F497D"/>
                  </a:solidFill>
                  <a:latin typeface="微软雅黑" panose="020B0503020204020204" pitchFamily="34" charset="-122"/>
                  <a:ea typeface="微软雅黑" panose="020B0503020204020204" pitchFamily="34" charset="-122"/>
                </a:rPr>
                <a:t>功能：</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用于蛋白组学、代谢组学、天然药物或中药复杂体系及体内代谢物的定性分析与定量测定等研究。</a:t>
              </a:r>
            </a:p>
          </p:txBody>
        </p:sp>
        <p:sp>
          <p:nvSpPr>
            <p:cNvPr id="59" name="TextBox 14">
              <a:extLst>
                <a:ext uri="{FF2B5EF4-FFF2-40B4-BE49-F238E27FC236}">
                  <a16:creationId xmlns="" xmlns:a16="http://schemas.microsoft.com/office/drawing/2014/main" id="{4A790969-98E7-483A-9ADE-F77B2BFD60DE}"/>
                </a:ext>
              </a:extLst>
            </p:cNvPr>
            <p:cNvSpPr txBox="1"/>
            <p:nvPr/>
          </p:nvSpPr>
          <p:spPr>
            <a:xfrm>
              <a:off x="3789559" y="3255329"/>
              <a:ext cx="1608647" cy="415498"/>
            </a:xfrm>
            <a:prstGeom prst="rect">
              <a:avLst/>
            </a:prstGeom>
            <a:noFill/>
          </p:spPr>
          <p:txBody>
            <a:bodyPr wrap="square" rtlCol="0">
              <a:spAutoFit/>
            </a:bodyPr>
            <a:lstStyle/>
            <a:p>
              <a:r>
                <a:rPr lang="zh-CN" altLang="en-US" sz="1050" b="1" dirty="0">
                  <a:solidFill>
                    <a:srgbClr val="1F497D"/>
                  </a:solidFill>
                  <a:latin typeface="Times New Roman" panose="02020603050405020304" pitchFamily="18" charset="0"/>
                  <a:ea typeface="微软雅黑" panose="020B0503020204020204" pitchFamily="34" charset="-122"/>
                </a:rPr>
                <a:t>四极杆离子阱质谱仪</a:t>
              </a:r>
              <a:r>
                <a:rPr lang="en-US" altLang="zh-CN" sz="1050" b="1" dirty="0">
                  <a:solidFill>
                    <a:srgbClr val="1F497D"/>
                  </a:solidFill>
                  <a:latin typeface="Times New Roman" panose="02020603050405020304" pitchFamily="18" charset="0"/>
                  <a:ea typeface="微软雅黑" panose="020B0503020204020204" pitchFamily="34" charset="-122"/>
                </a:rPr>
                <a:t>5500QTRAP</a:t>
              </a:r>
            </a:p>
          </p:txBody>
        </p:sp>
        <p:sp>
          <p:nvSpPr>
            <p:cNvPr id="60" name="文本框 59">
              <a:extLst>
                <a:ext uri="{FF2B5EF4-FFF2-40B4-BE49-F238E27FC236}">
                  <a16:creationId xmlns="" xmlns:a16="http://schemas.microsoft.com/office/drawing/2014/main" id="{254C9B92-BA14-4783-A6AE-523755883443}"/>
                </a:ext>
              </a:extLst>
            </p:cNvPr>
            <p:cNvSpPr txBox="1"/>
            <p:nvPr/>
          </p:nvSpPr>
          <p:spPr>
            <a:xfrm>
              <a:off x="3828986" y="3641220"/>
              <a:ext cx="1411200" cy="707886"/>
            </a:xfrm>
            <a:prstGeom prst="rect">
              <a:avLst/>
            </a:prstGeom>
            <a:noFill/>
          </p:spPr>
          <p:txBody>
            <a:bodyPr wrap="square" rtlCol="0">
              <a:spAutoFit/>
            </a:bodyPr>
            <a:lstStyle/>
            <a:p>
              <a:r>
                <a:rPr lang="zh-CN" altLang="en-US" sz="1000" dirty="0">
                  <a:solidFill>
                    <a:srgbClr val="1F497D"/>
                  </a:solidFill>
                  <a:latin typeface="微软雅黑" panose="020B0503020204020204" pitchFamily="34" charset="-122"/>
                  <a:ea typeface="微软雅黑" panose="020B0503020204020204" pitchFamily="34" charset="-122"/>
                </a:rPr>
                <a:t>功能：代谢物鉴定，生物标记物验证、蛋白质</a:t>
              </a:r>
              <a:r>
                <a:rPr lang="en-US" altLang="zh-CN" sz="1000" dirty="0">
                  <a:solidFill>
                    <a:srgbClr val="1F497D"/>
                  </a:solidFill>
                  <a:latin typeface="微软雅黑" panose="020B0503020204020204" pitchFamily="34" charset="-122"/>
                  <a:ea typeface="微软雅黑" panose="020B0503020204020204" pitchFamily="34" charset="-122"/>
                </a:rPr>
                <a:t>/</a:t>
              </a:r>
              <a:r>
                <a:rPr lang="zh-CN" altLang="en-US" sz="1000" dirty="0">
                  <a:solidFill>
                    <a:srgbClr val="1F497D"/>
                  </a:solidFill>
                  <a:latin typeface="微软雅黑" panose="020B0503020204020204" pitchFamily="34" charset="-122"/>
                  <a:ea typeface="微软雅黑" panose="020B0503020204020204" pitchFamily="34" charset="-122"/>
                </a:rPr>
                <a:t>肽定量分析。</a:t>
              </a:r>
            </a:p>
            <a:p>
              <a:endParaRPr lang="zh-CN" altLang="en-US" sz="1000" dirty="0">
                <a:solidFill>
                  <a:srgbClr val="1F497D"/>
                </a:solidFill>
                <a:latin typeface="微软雅黑" panose="020B0503020204020204" pitchFamily="34" charset="-122"/>
                <a:ea typeface="微软雅黑" panose="020B0503020204020204" pitchFamily="34" charset="-122"/>
              </a:endParaRPr>
            </a:p>
          </p:txBody>
        </p:sp>
        <p:pic>
          <p:nvPicPr>
            <p:cNvPr id="61" name="图片 60">
              <a:extLst>
                <a:ext uri="{FF2B5EF4-FFF2-40B4-BE49-F238E27FC236}">
                  <a16:creationId xmlns="" xmlns:a16="http://schemas.microsoft.com/office/drawing/2014/main" id="{14DFF7D9-DFC8-404C-B061-6A3D1EF4F78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84742" y="2360269"/>
              <a:ext cx="1147199" cy="860400"/>
            </a:xfrm>
            <a:prstGeom prst="rect">
              <a:avLst/>
            </a:prstGeom>
            <a:effectLst>
              <a:outerShdw blurRad="50800" dist="38100" dir="2700000" algn="tl" rotWithShape="0">
                <a:prstClr val="black">
                  <a:alpha val="40000"/>
                </a:prstClr>
              </a:outerShdw>
            </a:effectLst>
          </p:spPr>
        </p:pic>
        <p:sp>
          <p:nvSpPr>
            <p:cNvPr id="62" name="文本框 6149">
              <a:extLst>
                <a:ext uri="{FF2B5EF4-FFF2-40B4-BE49-F238E27FC236}">
                  <a16:creationId xmlns="" xmlns:a16="http://schemas.microsoft.com/office/drawing/2014/main" id="{0F059A00-9C89-4B57-BBF5-FEB22D11AB9F}"/>
                </a:ext>
              </a:extLst>
            </p:cNvPr>
            <p:cNvSpPr txBox="1"/>
            <p:nvPr/>
          </p:nvSpPr>
          <p:spPr>
            <a:xfrm>
              <a:off x="7128229" y="3248268"/>
              <a:ext cx="1620000" cy="40011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pPr algn="just"/>
              <a:r>
                <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三重四级杆气质联用仪</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en-US" altLang="zh-CN" sz="1050" b="1" kern="100" dirty="0">
                  <a:solidFill>
                    <a:srgbClr val="1F497D"/>
                  </a:solidFill>
                  <a:latin typeface="Times New Roman" panose="02020603050405020304" pitchFamily="18" charset="0"/>
                  <a:ea typeface="等线"/>
                  <a:cs typeface="Times New Roman" panose="02020603050405020304" pitchFamily="18" charset="0"/>
                </a:rPr>
                <a:t>7890B/7000D </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3" name="文本框 62">
              <a:extLst>
                <a:ext uri="{FF2B5EF4-FFF2-40B4-BE49-F238E27FC236}">
                  <a16:creationId xmlns="" xmlns:a16="http://schemas.microsoft.com/office/drawing/2014/main" id="{EA217E5F-4E64-4D2F-BDF0-95D6AB69397C}"/>
                </a:ext>
              </a:extLst>
            </p:cNvPr>
            <p:cNvSpPr txBox="1"/>
            <p:nvPr/>
          </p:nvSpPr>
          <p:spPr>
            <a:xfrm>
              <a:off x="7099144" y="3599737"/>
              <a:ext cx="1620000" cy="577081"/>
            </a:xfrm>
            <a:prstGeom prst="rect">
              <a:avLst/>
            </a:prstGeom>
            <a:noFill/>
          </p:spPr>
          <p:txBody>
            <a:bodyPr wrap="square" rtlCol="0">
              <a:spAutoFit/>
            </a:bodyPr>
            <a:lstStyle/>
            <a:p>
              <a:r>
                <a:rPr lang="zh-CN" altLang="en-US" sz="1050" dirty="0">
                  <a:solidFill>
                    <a:srgbClr val="1F497D"/>
                  </a:solidFill>
                  <a:latin typeface="微软雅黑" panose="020B0503020204020204" pitchFamily="34" charset="-122"/>
                  <a:ea typeface="微软雅黑" panose="020B0503020204020204" pitchFamily="34" charset="-122"/>
                </a:rPr>
                <a:t>功能：</a:t>
              </a:r>
              <a:r>
                <a:rPr lang="zh-CN" altLang="en-US" sz="105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复杂体系中挥发性或半挥发性目标成分快速定性、定量分析。</a:t>
              </a:r>
            </a:p>
          </p:txBody>
        </p:sp>
        <p:pic>
          <p:nvPicPr>
            <p:cNvPr id="64" name="图片 63">
              <a:extLst>
                <a:ext uri="{FF2B5EF4-FFF2-40B4-BE49-F238E27FC236}">
                  <a16:creationId xmlns="" xmlns:a16="http://schemas.microsoft.com/office/drawing/2014/main" id="{DE35CAFD-72A3-48DE-941B-13A82FD518C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10883" y="2360270"/>
              <a:ext cx="1147200" cy="860400"/>
            </a:xfrm>
            <a:prstGeom prst="rect">
              <a:avLst/>
            </a:prstGeom>
            <a:effectLst>
              <a:outerShdw blurRad="50800" dist="38100" dir="2700000" algn="tl" rotWithShape="0">
                <a:prstClr val="black">
                  <a:alpha val="40000"/>
                </a:prstClr>
              </a:outerShdw>
            </a:effectLst>
          </p:spPr>
        </p:pic>
        <p:pic>
          <p:nvPicPr>
            <p:cNvPr id="65" name="图片 64">
              <a:extLst>
                <a:ext uri="{FF2B5EF4-FFF2-40B4-BE49-F238E27FC236}">
                  <a16:creationId xmlns="" xmlns:a16="http://schemas.microsoft.com/office/drawing/2014/main" id="{B5DEC477-9987-427E-BC8C-4CD712D978BB}"/>
                </a:ext>
              </a:extLst>
            </p:cNvPr>
            <p:cNvPicPr>
              <a:picLocks noChangeAspect="1"/>
            </p:cNvPicPr>
            <p:nvPr/>
          </p:nvPicPr>
          <p:blipFill>
            <a:blip r:embed="rId5" cstate="print"/>
            <a:stretch>
              <a:fillRect/>
            </a:stretch>
          </p:blipFill>
          <p:spPr>
            <a:xfrm>
              <a:off x="7173953" y="2360270"/>
              <a:ext cx="1147200" cy="860400"/>
            </a:xfrm>
            <a:prstGeom prst="rect">
              <a:avLst/>
            </a:prstGeom>
            <a:effectLst>
              <a:outerShdw blurRad="50800" dist="38100" dir="2700000" algn="tl" rotWithShape="0">
                <a:prstClr val="black">
                  <a:alpha val="40000"/>
                </a:prstClr>
              </a:outerShdw>
            </a:effectLst>
          </p:spPr>
        </p:pic>
        <p:pic>
          <p:nvPicPr>
            <p:cNvPr id="66" name="图片 65">
              <a:extLst>
                <a:ext uri="{FF2B5EF4-FFF2-40B4-BE49-F238E27FC236}">
                  <a16:creationId xmlns="" xmlns:a16="http://schemas.microsoft.com/office/drawing/2014/main" id="{9A54096B-D9E5-4659-84BC-3F5D7425D776}"/>
                </a:ext>
              </a:extLst>
            </p:cNvPr>
            <p:cNvPicPr>
              <a:picLocks noChangeAspect="1"/>
            </p:cNvPicPr>
            <p:nvPr/>
          </p:nvPicPr>
          <p:blipFill>
            <a:blip r:embed="rId6" cstate="print"/>
            <a:stretch>
              <a:fillRect/>
            </a:stretch>
          </p:blipFill>
          <p:spPr>
            <a:xfrm>
              <a:off x="3847813" y="2360270"/>
              <a:ext cx="1147200" cy="860400"/>
            </a:xfrm>
            <a:prstGeom prst="rect">
              <a:avLst/>
            </a:prstGeom>
            <a:effectLst>
              <a:outerShdw blurRad="50800" dist="38100" dir="2700000" algn="tl" rotWithShape="0">
                <a:prstClr val="black">
                  <a:alpha val="40000"/>
                </a:prstClr>
              </a:outerShdw>
            </a:effectLst>
          </p:spPr>
        </p:pic>
        <p:pic>
          <p:nvPicPr>
            <p:cNvPr id="67" name="图片 66">
              <a:extLst>
                <a:ext uri="{FF2B5EF4-FFF2-40B4-BE49-F238E27FC236}">
                  <a16:creationId xmlns="" xmlns:a16="http://schemas.microsoft.com/office/drawing/2014/main" id="{B2E987BA-CFBE-47A7-86EB-9EA4EAD91964}"/>
                </a:ext>
              </a:extLst>
            </p:cNvPr>
            <p:cNvPicPr>
              <a:picLocks noChangeAspect="1"/>
            </p:cNvPicPr>
            <p:nvPr/>
          </p:nvPicPr>
          <p:blipFill>
            <a:blip r:embed="rId7" cstate="print"/>
            <a:stretch>
              <a:fillRect/>
            </a:stretch>
          </p:blipFill>
          <p:spPr>
            <a:xfrm>
              <a:off x="441501" y="2360268"/>
              <a:ext cx="1147200" cy="860400"/>
            </a:xfrm>
            <a:prstGeom prst="rect">
              <a:avLst/>
            </a:prstGeom>
            <a:effectLst>
              <a:outerShdw blurRad="50800" dist="38100" dir="2700000" algn="tl" rotWithShape="0">
                <a:prstClr val="black">
                  <a:alpha val="40000"/>
                </a:prstClr>
              </a:outerShdw>
            </a:effectLst>
          </p:spPr>
        </p:pic>
      </p:grpSp>
      <p:grpSp>
        <p:nvGrpSpPr>
          <p:cNvPr id="69" name="组合 68">
            <a:extLst>
              <a:ext uri="{FF2B5EF4-FFF2-40B4-BE49-F238E27FC236}">
                <a16:creationId xmlns="" xmlns:a16="http://schemas.microsoft.com/office/drawing/2014/main" id="{C76681D7-7954-46B1-958A-301A0BCDBC9A}"/>
              </a:ext>
            </a:extLst>
          </p:cNvPr>
          <p:cNvGrpSpPr/>
          <p:nvPr/>
        </p:nvGrpSpPr>
        <p:grpSpPr>
          <a:xfrm>
            <a:off x="397418" y="4653136"/>
            <a:ext cx="8301477" cy="2206425"/>
            <a:chOff x="377656" y="4559820"/>
            <a:chExt cx="8301477" cy="2206425"/>
          </a:xfrm>
        </p:grpSpPr>
        <p:pic>
          <p:nvPicPr>
            <p:cNvPr id="70" name="图片 69">
              <a:extLst>
                <a:ext uri="{FF2B5EF4-FFF2-40B4-BE49-F238E27FC236}">
                  <a16:creationId xmlns="" xmlns:a16="http://schemas.microsoft.com/office/drawing/2014/main" id="{66EF1F5A-0A3B-40CC-9269-84B9D77EAA36}"/>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l="2831" r="6751"/>
            <a:stretch/>
          </p:blipFill>
          <p:spPr>
            <a:xfrm>
              <a:off x="5510883" y="4565406"/>
              <a:ext cx="1098257" cy="860400"/>
            </a:xfrm>
            <a:prstGeom prst="rect">
              <a:avLst/>
            </a:prstGeom>
            <a:effectLst>
              <a:outerShdw blurRad="50800" dist="38100" dir="2700000" algn="tl" rotWithShape="0">
                <a:prstClr val="black">
                  <a:alpha val="40000"/>
                </a:prstClr>
              </a:outerShdw>
            </a:effectLst>
          </p:spPr>
        </p:pic>
        <p:sp>
          <p:nvSpPr>
            <p:cNvPr id="71" name="文本框 6149">
              <a:extLst>
                <a:ext uri="{FF2B5EF4-FFF2-40B4-BE49-F238E27FC236}">
                  <a16:creationId xmlns="" xmlns:a16="http://schemas.microsoft.com/office/drawing/2014/main" id="{D5C47211-2C49-4C51-BF66-A5DD10CB3655}"/>
                </a:ext>
              </a:extLst>
            </p:cNvPr>
            <p:cNvSpPr txBox="1"/>
            <p:nvPr/>
          </p:nvSpPr>
          <p:spPr>
            <a:xfrm>
              <a:off x="2063307" y="5495924"/>
              <a:ext cx="1644597" cy="37099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r>
                <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分析型液相色谱仪</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050" b="1" kern="100" dirty="0">
                  <a:solidFill>
                    <a:srgbClr val="1F497D"/>
                  </a:solidFill>
                  <a:latin typeface="Times New Roman" panose="02020603050405020304" pitchFamily="18" charset="0"/>
                  <a:ea typeface="等线"/>
                  <a:cs typeface="Times New Roman" panose="02020603050405020304" pitchFamily="18" charset="0"/>
                </a:rPr>
                <a:t>1260 -VWD/ELSD</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2" name="文本框 71">
              <a:extLst>
                <a:ext uri="{FF2B5EF4-FFF2-40B4-BE49-F238E27FC236}">
                  <a16:creationId xmlns="" xmlns:a16="http://schemas.microsoft.com/office/drawing/2014/main" id="{0AAA6D7C-FD97-4D96-B095-89313688823E}"/>
                </a:ext>
              </a:extLst>
            </p:cNvPr>
            <p:cNvSpPr txBox="1"/>
            <p:nvPr/>
          </p:nvSpPr>
          <p:spPr>
            <a:xfrm>
              <a:off x="377656" y="5896776"/>
              <a:ext cx="1620000" cy="869469"/>
            </a:xfrm>
            <a:prstGeom prst="rect">
              <a:avLst/>
            </a:prstGeom>
            <a:noFill/>
          </p:spPr>
          <p:txBody>
            <a:bodyPr wrap="square" rtlCol="0">
              <a:spAutoFit/>
            </a:bodyPr>
            <a:lstStyle/>
            <a:p>
              <a:r>
                <a:rPr lang="zh-CN" altLang="en-US" sz="1000" dirty="0">
                  <a:solidFill>
                    <a:srgbClr val="1F497D"/>
                  </a:solidFill>
                  <a:latin typeface="微软雅黑" panose="020B0503020204020204" pitchFamily="34" charset="-122"/>
                  <a:ea typeface="微软雅黑" panose="020B0503020204020204" pitchFamily="34" charset="-122"/>
                </a:rPr>
                <a:t>功能：</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实现复杂体系环保、高效分离，其分离机制兼有气相色谱和液相色谱的特点，是</a:t>
              </a:r>
              <a:r>
                <a:rPr lang="en-US" altLang="zh-CN"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HPLC</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GC</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的重要补充。</a:t>
              </a:r>
            </a:p>
          </p:txBody>
        </p:sp>
        <p:sp>
          <p:nvSpPr>
            <p:cNvPr id="73" name="文本框 72">
              <a:extLst>
                <a:ext uri="{FF2B5EF4-FFF2-40B4-BE49-F238E27FC236}">
                  <a16:creationId xmlns="" xmlns:a16="http://schemas.microsoft.com/office/drawing/2014/main" id="{91D48166-E328-4490-9B3E-65BC0E4C89CC}"/>
                </a:ext>
              </a:extLst>
            </p:cNvPr>
            <p:cNvSpPr txBox="1"/>
            <p:nvPr/>
          </p:nvSpPr>
          <p:spPr>
            <a:xfrm>
              <a:off x="2063306" y="5876835"/>
              <a:ext cx="1620000" cy="869469"/>
            </a:xfrm>
            <a:prstGeom prst="rect">
              <a:avLst/>
            </a:prstGeom>
            <a:noFill/>
          </p:spPr>
          <p:txBody>
            <a:bodyPr wrap="square" rtlCol="0">
              <a:spAutoFit/>
            </a:bodyPr>
            <a:lstStyle/>
            <a:p>
              <a:r>
                <a:rPr lang="zh-CN" altLang="en-US" sz="1000" dirty="0">
                  <a:solidFill>
                    <a:srgbClr val="1F497D"/>
                  </a:solidFill>
                  <a:latin typeface="微软雅黑" panose="020B0503020204020204" pitchFamily="34" charset="-122"/>
                  <a:ea typeface="微软雅黑" panose="020B0503020204020204" pitchFamily="34" charset="-122"/>
                </a:rPr>
                <a:t>功能：</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小分子化合物的定性与定量分析，兼具对有紫外吸收和无紫外发色团小分子化合物的一线式检测功能。</a:t>
              </a:r>
            </a:p>
          </p:txBody>
        </p:sp>
        <p:sp>
          <p:nvSpPr>
            <p:cNvPr id="74" name="文本框 73">
              <a:extLst>
                <a:ext uri="{FF2B5EF4-FFF2-40B4-BE49-F238E27FC236}">
                  <a16:creationId xmlns="" xmlns:a16="http://schemas.microsoft.com/office/drawing/2014/main" id="{E87F0B80-99A2-4FA3-8375-ED8A75944A89}"/>
                </a:ext>
              </a:extLst>
            </p:cNvPr>
            <p:cNvSpPr txBox="1"/>
            <p:nvPr/>
          </p:nvSpPr>
          <p:spPr>
            <a:xfrm>
              <a:off x="3805425" y="5896776"/>
              <a:ext cx="1620000" cy="715581"/>
            </a:xfrm>
            <a:prstGeom prst="rect">
              <a:avLst/>
            </a:prstGeom>
            <a:noFill/>
          </p:spPr>
          <p:txBody>
            <a:bodyPr wrap="square" rtlCol="0">
              <a:spAutoFit/>
            </a:bodyPr>
            <a:lstStyle/>
            <a:p>
              <a:r>
                <a:rPr lang="zh-CN" altLang="en-US" sz="1000" dirty="0">
                  <a:solidFill>
                    <a:srgbClr val="1F497D"/>
                  </a:solidFill>
                  <a:latin typeface="微软雅黑" panose="020B0503020204020204" pitchFamily="34" charset="-122"/>
                  <a:ea typeface="微软雅黑" panose="020B0503020204020204" pitchFamily="34" charset="-122"/>
                </a:rPr>
                <a:t>功能：</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样品检测不依赖于其光学特性，任何挥发性低于流动相的小分子化合物均能被检测。</a:t>
              </a:r>
            </a:p>
          </p:txBody>
        </p:sp>
        <p:sp>
          <p:nvSpPr>
            <p:cNvPr id="75" name="文本框 74">
              <a:extLst>
                <a:ext uri="{FF2B5EF4-FFF2-40B4-BE49-F238E27FC236}">
                  <a16:creationId xmlns="" xmlns:a16="http://schemas.microsoft.com/office/drawing/2014/main" id="{454733F9-4A65-49C1-BC2E-A3CAECBB0FDE}"/>
                </a:ext>
              </a:extLst>
            </p:cNvPr>
            <p:cNvSpPr txBox="1"/>
            <p:nvPr/>
          </p:nvSpPr>
          <p:spPr>
            <a:xfrm>
              <a:off x="7059133" y="5876835"/>
              <a:ext cx="1620000" cy="715581"/>
            </a:xfrm>
            <a:prstGeom prst="rect">
              <a:avLst/>
            </a:prstGeom>
            <a:noFill/>
          </p:spPr>
          <p:txBody>
            <a:bodyPr wrap="square" rtlCol="0">
              <a:spAutoFit/>
            </a:bodyPr>
            <a:lstStyle/>
            <a:p>
              <a:r>
                <a:rPr lang="zh-CN" altLang="en-US" sz="1000" dirty="0">
                  <a:solidFill>
                    <a:srgbClr val="1F497D"/>
                  </a:solidFill>
                  <a:latin typeface="微软雅黑" panose="020B0503020204020204" pitchFamily="34" charset="-122"/>
                  <a:ea typeface="微软雅黑" panose="020B0503020204020204" pitchFamily="34" charset="-122"/>
                </a:rPr>
                <a:t>功能：</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强大的分离制备能力能够实现复杂化合物中小分子化合物的快速大量制备。</a:t>
              </a:r>
            </a:p>
          </p:txBody>
        </p:sp>
        <p:pic>
          <p:nvPicPr>
            <p:cNvPr id="76" name="图片 75">
              <a:extLst>
                <a:ext uri="{FF2B5EF4-FFF2-40B4-BE49-F238E27FC236}">
                  <a16:creationId xmlns="" xmlns:a16="http://schemas.microsoft.com/office/drawing/2014/main" id="{352A1D97-D98C-4EB3-B09C-282313C26FC7}"/>
                </a:ext>
              </a:extLst>
            </p:cNvPr>
            <p:cNvPicPr>
              <a:picLocks noChangeAspect="1"/>
            </p:cNvPicPr>
            <p:nvPr/>
          </p:nvPicPr>
          <p:blipFill rotWithShape="1">
            <a:blip r:embed="rId9" cstate="print">
              <a:extLst>
                <a:ext uri="{28A0092B-C50C-407E-A947-70E740481C1C}">
                  <a14:useLocalDpi xmlns:a14="http://schemas.microsoft.com/office/drawing/2010/main" xmlns="" val="0"/>
                </a:ext>
              </a:extLst>
            </a:blip>
            <a:srcRect l="3818" t="4546" r="11334"/>
            <a:stretch/>
          </p:blipFill>
          <p:spPr>
            <a:xfrm>
              <a:off x="501042" y="4575654"/>
              <a:ext cx="1147200" cy="860400"/>
            </a:xfrm>
            <a:prstGeom prst="rect">
              <a:avLst/>
            </a:prstGeom>
            <a:effectLst>
              <a:outerShdw blurRad="50800" dist="38100" dir="2700000" algn="tl" rotWithShape="0">
                <a:prstClr val="black">
                  <a:alpha val="40000"/>
                </a:prstClr>
              </a:outerShdw>
            </a:effectLst>
          </p:spPr>
        </p:pic>
        <p:sp>
          <p:nvSpPr>
            <p:cNvPr id="77" name="文本框 6149">
              <a:extLst>
                <a:ext uri="{FF2B5EF4-FFF2-40B4-BE49-F238E27FC236}">
                  <a16:creationId xmlns="" xmlns:a16="http://schemas.microsoft.com/office/drawing/2014/main" id="{9761B95E-1839-4D52-AACD-9C3D9EE00FCF}"/>
                </a:ext>
              </a:extLst>
            </p:cNvPr>
            <p:cNvSpPr txBox="1"/>
            <p:nvPr/>
          </p:nvSpPr>
          <p:spPr>
            <a:xfrm>
              <a:off x="415928" y="5484739"/>
              <a:ext cx="1620000" cy="40011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pPr algn="just"/>
              <a:r>
                <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超临界流体色谱</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en-US" altLang="zh-CN" sz="1050" b="1" kern="100" dirty="0">
                  <a:solidFill>
                    <a:srgbClr val="1F497D"/>
                  </a:solidFill>
                  <a:latin typeface="Times New Roman" panose="02020603050405020304" pitchFamily="18" charset="0"/>
                  <a:ea typeface="等线"/>
                  <a:cs typeface="Times New Roman" panose="02020603050405020304" pitchFamily="18" charset="0"/>
                </a:rPr>
                <a:t>SFC 1260</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8" name="图片 77">
              <a:extLst>
                <a:ext uri="{FF2B5EF4-FFF2-40B4-BE49-F238E27FC236}">
                  <a16:creationId xmlns="" xmlns:a16="http://schemas.microsoft.com/office/drawing/2014/main" id="{23F8553A-59D5-4EC0-BCFD-13D1F5292FA3}"/>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l="6640" r="8263"/>
            <a:stretch/>
          </p:blipFill>
          <p:spPr>
            <a:xfrm>
              <a:off x="2233889" y="4575653"/>
              <a:ext cx="1147288" cy="860400"/>
            </a:xfrm>
            <a:prstGeom prst="rect">
              <a:avLst/>
            </a:prstGeom>
            <a:effectLst>
              <a:outerShdw blurRad="50800" dist="38100" dir="2700000" algn="tl" rotWithShape="0">
                <a:prstClr val="black">
                  <a:alpha val="40000"/>
                </a:prstClr>
              </a:outerShdw>
            </a:effectLst>
          </p:spPr>
        </p:pic>
        <p:pic>
          <p:nvPicPr>
            <p:cNvPr id="79" name="图片 78">
              <a:extLst>
                <a:ext uri="{FF2B5EF4-FFF2-40B4-BE49-F238E27FC236}">
                  <a16:creationId xmlns="" xmlns:a16="http://schemas.microsoft.com/office/drawing/2014/main" id="{DE41F00B-27BC-46E7-803B-39CC6564226C}"/>
                </a:ext>
              </a:extLst>
            </p:cNvPr>
            <p:cNvPicPr>
              <a:picLocks noChangeAspect="1"/>
            </p:cNvPicPr>
            <p:nvPr/>
          </p:nvPicPr>
          <p:blipFill rotWithShape="1">
            <a:blip r:embed="rId11" cstate="print">
              <a:extLst>
                <a:ext uri="{BEBA8EAE-BF5A-486C-A8C5-ECC9F3942E4B}">
                  <a14:imgProps xmlns:a14="http://schemas.microsoft.com/office/drawing/2010/main" xmlns="">
                    <a14:imgLayer r:embed="rId12">
                      <a14:imgEffect>
                        <a14:brightnessContrast bright="20000" contrast="-40000"/>
                      </a14:imgEffect>
                    </a14:imgLayer>
                  </a14:imgProps>
                </a:ext>
                <a:ext uri="{28A0092B-C50C-407E-A947-70E740481C1C}">
                  <a14:useLocalDpi xmlns:a14="http://schemas.microsoft.com/office/drawing/2010/main" xmlns="" val="0"/>
                </a:ext>
              </a:extLst>
            </a:blip>
            <a:srcRect l="-726" t="3972" r="20074"/>
            <a:stretch/>
          </p:blipFill>
          <p:spPr>
            <a:xfrm>
              <a:off x="7173953" y="4559820"/>
              <a:ext cx="1083942" cy="860400"/>
            </a:xfrm>
            <a:prstGeom prst="rect">
              <a:avLst/>
            </a:prstGeom>
            <a:effectLst>
              <a:outerShdw blurRad="50800" dist="38100" dir="2700000" algn="tl" rotWithShape="0">
                <a:prstClr val="black">
                  <a:alpha val="40000"/>
                </a:prstClr>
              </a:outerShdw>
            </a:effectLst>
          </p:spPr>
        </p:pic>
        <p:sp>
          <p:nvSpPr>
            <p:cNvPr id="80" name="文本框 6149">
              <a:extLst>
                <a:ext uri="{FF2B5EF4-FFF2-40B4-BE49-F238E27FC236}">
                  <a16:creationId xmlns="" xmlns:a16="http://schemas.microsoft.com/office/drawing/2014/main" id="{EA8E55F2-C1EA-48CD-B4AC-2E9A2A9E9945}"/>
                </a:ext>
              </a:extLst>
            </p:cNvPr>
            <p:cNvSpPr txBox="1"/>
            <p:nvPr/>
          </p:nvSpPr>
          <p:spPr>
            <a:xfrm>
              <a:off x="3799191" y="5495924"/>
              <a:ext cx="1602000" cy="368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r>
                <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分析型液相色谱仪</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050" b="1" kern="100" dirty="0">
                  <a:solidFill>
                    <a:srgbClr val="1F497D"/>
                  </a:solidFill>
                  <a:latin typeface="Times New Roman" panose="02020603050405020304" pitchFamily="18" charset="0"/>
                  <a:ea typeface="等线"/>
                  <a:cs typeface="Times New Roman" panose="02020603050405020304" pitchFamily="18" charset="0"/>
                </a:rPr>
                <a:t>LC-20A-ELSD</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3" name="图片 82">
              <a:extLst>
                <a:ext uri="{FF2B5EF4-FFF2-40B4-BE49-F238E27FC236}">
                  <a16:creationId xmlns="" xmlns:a16="http://schemas.microsoft.com/office/drawing/2014/main" id="{657E13B6-58A1-4568-BA92-BC857EFF0F90}"/>
                </a:ext>
              </a:extLst>
            </p:cNvPr>
            <p:cNvPicPr>
              <a:picLocks noChangeAspect="1"/>
            </p:cNvPicPr>
            <p:nvPr/>
          </p:nvPicPr>
          <p:blipFill rotWithShape="1">
            <a:blip r:embed="rId13" cstate="print">
              <a:extLst>
                <a:ext uri="{28A0092B-C50C-407E-A947-70E740481C1C}">
                  <a14:useLocalDpi xmlns:a14="http://schemas.microsoft.com/office/drawing/2010/main" xmlns="" val="0"/>
                </a:ext>
              </a:extLst>
            </a:blip>
            <a:srcRect l="4709" t="14271" r="23288"/>
            <a:stretch/>
          </p:blipFill>
          <p:spPr>
            <a:xfrm>
              <a:off x="3913279" y="4564479"/>
              <a:ext cx="1083942" cy="860400"/>
            </a:xfrm>
            <a:prstGeom prst="rect">
              <a:avLst/>
            </a:prstGeom>
            <a:effectLst>
              <a:outerShdw blurRad="50800" dist="38100" dir="2700000" algn="tl" rotWithShape="0">
                <a:prstClr val="black">
                  <a:alpha val="40000"/>
                </a:prstClr>
              </a:outerShdw>
            </a:effectLst>
          </p:spPr>
        </p:pic>
        <p:sp>
          <p:nvSpPr>
            <p:cNvPr id="84" name="文本框 83">
              <a:extLst>
                <a:ext uri="{FF2B5EF4-FFF2-40B4-BE49-F238E27FC236}">
                  <a16:creationId xmlns="" xmlns:a16="http://schemas.microsoft.com/office/drawing/2014/main" id="{81DF2943-27CC-4E25-9573-53B53F5A7385}"/>
                </a:ext>
              </a:extLst>
            </p:cNvPr>
            <p:cNvSpPr txBox="1"/>
            <p:nvPr/>
          </p:nvSpPr>
          <p:spPr>
            <a:xfrm>
              <a:off x="5383758" y="5876835"/>
              <a:ext cx="1620000" cy="869469"/>
            </a:xfrm>
            <a:prstGeom prst="rect">
              <a:avLst/>
            </a:prstGeom>
            <a:noFill/>
          </p:spPr>
          <p:txBody>
            <a:bodyPr wrap="square" rtlCol="0">
              <a:spAutoFit/>
            </a:bodyPr>
            <a:lstStyle/>
            <a:p>
              <a:r>
                <a:rPr lang="zh-CN" altLang="en-US" sz="1000" dirty="0">
                  <a:solidFill>
                    <a:srgbClr val="1F497D"/>
                  </a:solidFill>
                  <a:latin typeface="微软雅黑" panose="020B0503020204020204" pitchFamily="34" charset="-122"/>
                  <a:ea typeface="微软雅黑" panose="020B0503020204020204" pitchFamily="34" charset="-122"/>
                </a:rPr>
                <a:t>功能：</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通过</a:t>
              </a:r>
              <a:r>
                <a:rPr lang="en-US" altLang="zh-CN"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DAD</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检测器实现对拥有紫外吸收的化学成分的多波长同时检测，并具有较好的重复性与稳定性。</a:t>
              </a:r>
            </a:p>
          </p:txBody>
        </p:sp>
        <p:sp>
          <p:nvSpPr>
            <p:cNvPr id="85" name="文本框 6149">
              <a:extLst>
                <a:ext uri="{FF2B5EF4-FFF2-40B4-BE49-F238E27FC236}">
                  <a16:creationId xmlns="" xmlns:a16="http://schemas.microsoft.com/office/drawing/2014/main" id="{9B9F6E9F-1396-4DDE-B751-38CE5ACDAA87}"/>
                </a:ext>
              </a:extLst>
            </p:cNvPr>
            <p:cNvSpPr txBox="1"/>
            <p:nvPr/>
          </p:nvSpPr>
          <p:spPr>
            <a:xfrm>
              <a:off x="5377524" y="5495924"/>
              <a:ext cx="1602000" cy="368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r>
                <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分析型液相色谱仪</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050" b="1" kern="100" dirty="0">
                  <a:solidFill>
                    <a:srgbClr val="1F497D"/>
                  </a:solidFill>
                  <a:latin typeface="Times New Roman" panose="02020603050405020304" pitchFamily="18" charset="0"/>
                  <a:ea typeface="等线"/>
                  <a:cs typeface="Times New Roman" panose="02020603050405020304" pitchFamily="18" charset="0"/>
                </a:rPr>
                <a:t>LC-20A-DAD</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6" name="TextBox 1">
              <a:extLst>
                <a:ext uri="{FF2B5EF4-FFF2-40B4-BE49-F238E27FC236}">
                  <a16:creationId xmlns="" xmlns:a16="http://schemas.microsoft.com/office/drawing/2014/main" id="{6E04702B-3F02-4EA1-836D-3886811FB2CD}"/>
                </a:ext>
              </a:extLst>
            </p:cNvPr>
            <p:cNvSpPr txBox="1"/>
            <p:nvPr/>
          </p:nvSpPr>
          <p:spPr>
            <a:xfrm>
              <a:off x="7099144" y="5495924"/>
              <a:ext cx="1482947" cy="415498"/>
            </a:xfrm>
            <a:prstGeom prst="rect">
              <a:avLst/>
            </a:prstGeom>
            <a:noFill/>
          </p:spPr>
          <p:txBody>
            <a:bodyPr wrap="square" rtlCol="0">
              <a:spAutoFit/>
            </a:bodyPr>
            <a:lstStyle/>
            <a:p>
              <a:pPr>
                <a:defRPr/>
              </a:pPr>
              <a:r>
                <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制备型液相色谱仪</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pPr>
                <a:defRPr/>
              </a:pPr>
              <a:r>
                <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LC-20AP</a:t>
              </a:r>
            </a:p>
          </p:txBody>
        </p:sp>
      </p:grpSp>
      <p:sp>
        <p:nvSpPr>
          <p:cNvPr id="87" name="五角星 46">
            <a:extLst>
              <a:ext uri="{FF2B5EF4-FFF2-40B4-BE49-F238E27FC236}">
                <a16:creationId xmlns="" xmlns:a16="http://schemas.microsoft.com/office/drawing/2014/main" id="{C0C53FD9-1089-4A32-B199-849E55101679}"/>
              </a:ext>
            </a:extLst>
          </p:cNvPr>
          <p:cNvSpPr/>
          <p:nvPr/>
        </p:nvSpPr>
        <p:spPr>
          <a:xfrm flipV="1">
            <a:off x="359053" y="3623561"/>
            <a:ext cx="72000" cy="72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497D"/>
              </a:solidFill>
            </a:endParaRPr>
          </a:p>
        </p:txBody>
      </p:sp>
      <p:sp>
        <p:nvSpPr>
          <p:cNvPr id="88" name="五角星 46">
            <a:extLst>
              <a:ext uri="{FF2B5EF4-FFF2-40B4-BE49-F238E27FC236}">
                <a16:creationId xmlns="" xmlns:a16="http://schemas.microsoft.com/office/drawing/2014/main" id="{AD7845E0-0422-4718-BBA6-182AC280B61E}"/>
              </a:ext>
            </a:extLst>
          </p:cNvPr>
          <p:cNvSpPr/>
          <p:nvPr/>
        </p:nvSpPr>
        <p:spPr>
          <a:xfrm flipV="1">
            <a:off x="2159695" y="3630064"/>
            <a:ext cx="72000" cy="72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497D"/>
              </a:solidFill>
            </a:endParaRPr>
          </a:p>
        </p:txBody>
      </p:sp>
      <p:sp>
        <p:nvSpPr>
          <p:cNvPr id="89" name="五角星 46">
            <a:extLst>
              <a:ext uri="{FF2B5EF4-FFF2-40B4-BE49-F238E27FC236}">
                <a16:creationId xmlns="" xmlns:a16="http://schemas.microsoft.com/office/drawing/2014/main" id="{19103BB2-717F-4C91-BB58-7B795C3A6200}"/>
              </a:ext>
            </a:extLst>
          </p:cNvPr>
          <p:cNvSpPr/>
          <p:nvPr/>
        </p:nvSpPr>
        <p:spPr>
          <a:xfrm flipV="1">
            <a:off x="3805295" y="3630064"/>
            <a:ext cx="72000" cy="72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497D"/>
              </a:solidFill>
            </a:endParaRPr>
          </a:p>
        </p:txBody>
      </p:sp>
      <p:sp>
        <p:nvSpPr>
          <p:cNvPr id="90" name="五角星 46">
            <a:extLst>
              <a:ext uri="{FF2B5EF4-FFF2-40B4-BE49-F238E27FC236}">
                <a16:creationId xmlns="" xmlns:a16="http://schemas.microsoft.com/office/drawing/2014/main" id="{4139DEFB-5018-4257-88D4-AE9DCBA949B4}"/>
              </a:ext>
            </a:extLst>
          </p:cNvPr>
          <p:cNvSpPr/>
          <p:nvPr/>
        </p:nvSpPr>
        <p:spPr>
          <a:xfrm flipV="1">
            <a:off x="7166819" y="3636902"/>
            <a:ext cx="72000" cy="72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497D"/>
              </a:solidFill>
            </a:endParaRPr>
          </a:p>
        </p:txBody>
      </p:sp>
      <p:sp>
        <p:nvSpPr>
          <p:cNvPr id="91" name="五角星 46">
            <a:extLst>
              <a:ext uri="{FF2B5EF4-FFF2-40B4-BE49-F238E27FC236}">
                <a16:creationId xmlns="" xmlns:a16="http://schemas.microsoft.com/office/drawing/2014/main" id="{8B78E29B-130D-4D8B-8A7C-C3910E820677}"/>
              </a:ext>
            </a:extLst>
          </p:cNvPr>
          <p:cNvSpPr/>
          <p:nvPr/>
        </p:nvSpPr>
        <p:spPr>
          <a:xfrm flipV="1">
            <a:off x="399561" y="5656799"/>
            <a:ext cx="72000" cy="72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497D"/>
              </a:solidFill>
            </a:endParaRPr>
          </a:p>
        </p:txBody>
      </p:sp>
    </p:spTree>
    <p:extLst>
      <p:ext uri="{BB962C8B-B14F-4D97-AF65-F5344CB8AC3E}">
        <p14:creationId xmlns:p14="http://schemas.microsoft.com/office/powerpoint/2010/main" xmlns="" val="2930937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图表 20">
            <a:extLst>
              <a:ext uri="{FF2B5EF4-FFF2-40B4-BE49-F238E27FC236}">
                <a16:creationId xmlns="" xmlns:a16="http://schemas.microsoft.com/office/drawing/2014/main" id="{246976C8-232C-46B9-963A-8A373AD45F7D}"/>
              </a:ext>
            </a:extLst>
          </p:cNvPr>
          <p:cNvGraphicFramePr>
            <a:graphicFrameLocks/>
          </p:cNvGraphicFramePr>
          <p:nvPr>
            <p:extLst>
              <p:ext uri="{D42A27DB-BD31-4B8C-83A1-F6EECF244321}">
                <p14:modId xmlns:p14="http://schemas.microsoft.com/office/powerpoint/2010/main" xmlns="" val="2487971927"/>
              </p:ext>
            </p:extLst>
          </p:nvPr>
        </p:nvGraphicFramePr>
        <p:xfrm>
          <a:off x="2051720" y="2370519"/>
          <a:ext cx="4572000" cy="2221296"/>
        </p:xfrm>
        <a:graphic>
          <a:graphicData uri="http://schemas.openxmlformats.org/drawingml/2006/chart">
            <c:chart xmlns:c="http://schemas.openxmlformats.org/drawingml/2006/chart" xmlns:r="http://schemas.openxmlformats.org/officeDocument/2006/relationships" r:id="rId3"/>
          </a:graphicData>
        </a:graphic>
      </p:graphicFrame>
      <p:sp>
        <p:nvSpPr>
          <p:cNvPr id="81" name="文本框 6149">
            <a:extLst>
              <a:ext uri="{FF2B5EF4-FFF2-40B4-BE49-F238E27FC236}">
                <a16:creationId xmlns="" xmlns:a16="http://schemas.microsoft.com/office/drawing/2014/main" id="{AE243427-884F-4304-9E7A-02F88DB3792C}"/>
              </a:ext>
            </a:extLst>
          </p:cNvPr>
          <p:cNvSpPr txBox="1"/>
          <p:nvPr/>
        </p:nvSpPr>
        <p:spPr>
          <a:xfrm>
            <a:off x="1162642" y="354386"/>
            <a:ext cx="6818716" cy="652486"/>
          </a:xfrm>
          <a:prstGeom prst="rect">
            <a:avLst/>
          </a:prstGeom>
        </p:spPr>
        <p:txBody>
          <a:bodyPr wrap="square">
            <a:spAutoFit/>
          </a:bodyPr>
          <a:lstStyle>
            <a:defPPr>
              <a:defRPr lang="zh-CN"/>
            </a:defPPr>
            <a:lvl1pPr>
              <a:lnSpc>
                <a:spcPct val="130000"/>
              </a:lnSpc>
              <a:defRPr b="1">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sz="2800" dirty="0" smtClean="0"/>
              <a:t>二、各分平台介绍及</a:t>
            </a:r>
            <a:r>
              <a:rPr lang="en-US" altLang="zh-CN" sz="2800" dirty="0" smtClean="0"/>
              <a:t>2019</a:t>
            </a:r>
            <a:r>
              <a:rPr lang="zh-CN" altLang="en-US" sz="2800" dirty="0" smtClean="0"/>
              <a:t>年开放运行情况</a:t>
            </a:r>
            <a:endParaRPr lang="en-US" altLang="zh-CN" sz="2800" dirty="0"/>
          </a:p>
        </p:txBody>
      </p:sp>
      <p:sp>
        <p:nvSpPr>
          <p:cNvPr id="10" name="矩形 9"/>
          <p:cNvSpPr/>
          <p:nvPr/>
        </p:nvSpPr>
        <p:spPr>
          <a:xfrm>
            <a:off x="654540" y="1342988"/>
            <a:ext cx="3416320" cy="461665"/>
          </a:xfrm>
          <a:prstGeom prst="rect">
            <a:avLst/>
          </a:prstGeom>
        </p:spPr>
        <p:txBody>
          <a:bodyPr wrap="none">
            <a:spAutoFit/>
          </a:bodyPr>
          <a:lstStyle/>
          <a:p>
            <a:pPr lvl="0"/>
            <a:r>
              <a:rPr lang="en-US" altLang="zh-CN" sz="2400" b="1" dirty="0" smtClean="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400" b="1" dirty="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、色谱质谱分析分平台</a:t>
            </a:r>
          </a:p>
        </p:txBody>
      </p:sp>
      <p:sp>
        <p:nvSpPr>
          <p:cNvPr id="11" name="矩形 10">
            <a:extLst>
              <a:ext uri="{FF2B5EF4-FFF2-40B4-BE49-F238E27FC236}">
                <a16:creationId xmlns="" xmlns:a16="http://schemas.microsoft.com/office/drawing/2014/main" id="{8AD8D25A-E248-4337-9082-4C768BECFA24}"/>
              </a:ext>
            </a:extLst>
          </p:cNvPr>
          <p:cNvSpPr/>
          <p:nvPr/>
        </p:nvSpPr>
        <p:spPr>
          <a:xfrm>
            <a:off x="648000" y="1828521"/>
            <a:ext cx="7888807" cy="830997"/>
          </a:xfrm>
          <a:prstGeom prst="rect">
            <a:avLst/>
          </a:prstGeom>
          <a:noFill/>
        </p:spPr>
        <p:txBody>
          <a:bodyPr wrap="square" rtlCol="0">
            <a:spAutoFit/>
          </a:bodyPr>
          <a:lstStyle/>
          <a:p>
            <a:pPr algn="just"/>
            <a:r>
              <a:rPr lang="zh-CN" altLang="en-US" sz="1200" b="1" dirty="0" smtClean="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    分析</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分平台仪器全年</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24h</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对校内外开放使用，年接受预约</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743</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次</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，设备使用机时</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10408 </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小时</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，测样</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8431</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个</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。主要使用人来自校内外</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22</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个</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课题组。新增开放色谱类仪器</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超临界流体色谱系统，质谱类仪器</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气质三重四级杆、三合一质谱仪（</a:t>
            </a:r>
            <a:r>
              <a:rPr lang="en-US" altLang="zh-CN" sz="1200" b="1" dirty="0" err="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Orbitrap</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 Fusion </a:t>
            </a:r>
            <a:r>
              <a:rPr lang="en-US" altLang="zh-CN" sz="1200" b="1" dirty="0" err="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Lumos</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）等，试运行期间</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免费</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使用机时达</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4839 </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小时</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，按校内最低收费标准计，节省课题组科研经费达</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34</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万</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元人民币。</a:t>
            </a:r>
          </a:p>
        </p:txBody>
      </p:sp>
      <p:graphicFrame>
        <p:nvGraphicFramePr>
          <p:cNvPr id="12" name="图表 11">
            <a:extLst>
              <a:ext uri="{FF2B5EF4-FFF2-40B4-BE49-F238E27FC236}">
                <a16:creationId xmlns="" xmlns:a16="http://schemas.microsoft.com/office/drawing/2014/main" id="{216F3C23-BABC-4F19-830E-BAC7DBEF7497}"/>
              </a:ext>
            </a:extLst>
          </p:cNvPr>
          <p:cNvGraphicFramePr>
            <a:graphicFrameLocks/>
          </p:cNvGraphicFramePr>
          <p:nvPr>
            <p:extLst>
              <p:ext uri="{D42A27DB-BD31-4B8C-83A1-F6EECF244321}">
                <p14:modId xmlns:p14="http://schemas.microsoft.com/office/powerpoint/2010/main" xmlns="" val="1024922187"/>
              </p:ext>
            </p:extLst>
          </p:nvPr>
        </p:nvGraphicFramePr>
        <p:xfrm>
          <a:off x="4572000" y="4376326"/>
          <a:ext cx="4320000" cy="22210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图表 12">
            <a:extLst>
              <a:ext uri="{FF2B5EF4-FFF2-40B4-BE49-F238E27FC236}">
                <a16:creationId xmlns="" xmlns:a16="http://schemas.microsoft.com/office/drawing/2014/main" id="{C8280F69-51A0-469E-ADE0-3827ABB09C00}"/>
              </a:ext>
            </a:extLst>
          </p:cNvPr>
          <p:cNvGraphicFramePr>
            <a:graphicFrameLocks/>
          </p:cNvGraphicFramePr>
          <p:nvPr>
            <p:extLst>
              <p:ext uri="{D42A27DB-BD31-4B8C-83A1-F6EECF244321}">
                <p14:modId xmlns:p14="http://schemas.microsoft.com/office/powerpoint/2010/main" xmlns="" val="474655394"/>
              </p:ext>
            </p:extLst>
          </p:nvPr>
        </p:nvGraphicFramePr>
        <p:xfrm>
          <a:off x="324008" y="4376326"/>
          <a:ext cx="4320000" cy="2088000"/>
        </p:xfrm>
        <a:graphic>
          <a:graphicData uri="http://schemas.openxmlformats.org/drawingml/2006/chart">
            <c:chart xmlns:c="http://schemas.openxmlformats.org/drawingml/2006/chart" xmlns:r="http://schemas.openxmlformats.org/officeDocument/2006/relationships" r:id="rId5"/>
          </a:graphicData>
        </a:graphic>
      </p:graphicFrame>
      <p:sp>
        <p:nvSpPr>
          <p:cNvPr id="14" name="矩形 13">
            <a:extLst>
              <a:ext uri="{FF2B5EF4-FFF2-40B4-BE49-F238E27FC236}">
                <a16:creationId xmlns="" xmlns:a16="http://schemas.microsoft.com/office/drawing/2014/main" id="{AA9A211D-9D7B-405D-AA99-AF17DC26B0BA}"/>
              </a:ext>
            </a:extLst>
          </p:cNvPr>
          <p:cNvSpPr/>
          <p:nvPr/>
        </p:nvSpPr>
        <p:spPr>
          <a:xfrm>
            <a:off x="5724128" y="2759065"/>
            <a:ext cx="117727" cy="288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 xmlns:a16="http://schemas.microsoft.com/office/drawing/2014/main" id="{F25FEBBB-5938-4699-9DDA-634EE65364A3}"/>
              </a:ext>
            </a:extLst>
          </p:cNvPr>
          <p:cNvSpPr txBox="1"/>
          <p:nvPr/>
        </p:nvSpPr>
        <p:spPr>
          <a:xfrm>
            <a:off x="5783351" y="2659518"/>
            <a:ext cx="2160000" cy="246221"/>
          </a:xfrm>
          <a:prstGeom prst="rect">
            <a:avLst/>
          </a:prstGeom>
          <a:noFill/>
        </p:spPr>
        <p:txBody>
          <a:bodyPr wrap="square" rtlCol="0">
            <a:spAutoFit/>
          </a:bodyPr>
          <a:lstStyle/>
          <a:p>
            <a:pPr>
              <a:defRPr/>
            </a:pPr>
            <a:r>
              <a:rPr lang="zh-CN" altLang="en-US" sz="1000" i="1" dirty="0">
                <a:solidFill>
                  <a:prstClr val="black"/>
                </a:solidFill>
                <a:latin typeface="微软雅黑" panose="020B0503020204020204" pitchFamily="34" charset="-122"/>
                <a:ea typeface="微软雅黑" panose="020B0503020204020204" pitchFamily="34" charset="-122"/>
              </a:rPr>
              <a:t>为“</a:t>
            </a:r>
            <a:r>
              <a:rPr lang="en-US" altLang="zh-CN" sz="1000" i="1" dirty="0">
                <a:solidFill>
                  <a:prstClr val="black"/>
                </a:solidFill>
                <a:latin typeface="微软雅黑" panose="020B0503020204020204" pitchFamily="34" charset="-122"/>
                <a:ea typeface="微软雅黑" panose="020B0503020204020204" pitchFamily="34" charset="-122"/>
              </a:rPr>
              <a:t>2019</a:t>
            </a:r>
            <a:r>
              <a:rPr lang="zh-CN" altLang="en-US" sz="1000" i="1" dirty="0">
                <a:solidFill>
                  <a:prstClr val="black"/>
                </a:solidFill>
                <a:latin typeface="微软雅黑" panose="020B0503020204020204" pitchFamily="34" charset="-122"/>
                <a:ea typeface="微软雅黑" panose="020B0503020204020204" pitchFamily="34" charset="-122"/>
              </a:rPr>
              <a:t>年</a:t>
            </a:r>
            <a:r>
              <a:rPr lang="en-US" altLang="zh-CN" sz="1000" i="1" dirty="0">
                <a:solidFill>
                  <a:prstClr val="black"/>
                </a:solidFill>
                <a:latin typeface="微软雅黑" panose="020B0503020204020204" pitchFamily="34" charset="-122"/>
                <a:ea typeface="微软雅黑" panose="020B0503020204020204" pitchFamily="34" charset="-122"/>
              </a:rPr>
              <a:t>9</a:t>
            </a:r>
            <a:r>
              <a:rPr lang="zh-CN" altLang="en-US" sz="1000" i="1" dirty="0">
                <a:solidFill>
                  <a:prstClr val="black"/>
                </a:solidFill>
                <a:latin typeface="微软雅黑" panose="020B0503020204020204" pitchFamily="34" charset="-122"/>
                <a:ea typeface="微软雅黑" panose="020B0503020204020204" pitchFamily="34" charset="-122"/>
              </a:rPr>
              <a:t>月后新增开放设备”</a:t>
            </a:r>
          </a:p>
        </p:txBody>
      </p:sp>
    </p:spTree>
    <p:extLst>
      <p:ext uri="{BB962C8B-B14F-4D97-AF65-F5344CB8AC3E}">
        <p14:creationId xmlns:p14="http://schemas.microsoft.com/office/powerpoint/2010/main" xmlns="" val="3542640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文本框 6149">
            <a:extLst>
              <a:ext uri="{FF2B5EF4-FFF2-40B4-BE49-F238E27FC236}">
                <a16:creationId xmlns="" xmlns:a16="http://schemas.microsoft.com/office/drawing/2014/main" id="{AE243427-884F-4304-9E7A-02F88DB3792C}"/>
              </a:ext>
            </a:extLst>
          </p:cNvPr>
          <p:cNvSpPr txBox="1"/>
          <p:nvPr/>
        </p:nvSpPr>
        <p:spPr>
          <a:xfrm>
            <a:off x="1162642" y="354386"/>
            <a:ext cx="6818716" cy="652486"/>
          </a:xfrm>
          <a:prstGeom prst="rect">
            <a:avLst/>
          </a:prstGeom>
        </p:spPr>
        <p:txBody>
          <a:bodyPr wrap="square">
            <a:spAutoFit/>
          </a:bodyPr>
          <a:lstStyle>
            <a:defPPr>
              <a:defRPr lang="zh-CN"/>
            </a:defPPr>
            <a:lvl1pPr>
              <a:lnSpc>
                <a:spcPct val="130000"/>
              </a:lnSpc>
              <a:defRPr b="1">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sz="2800" dirty="0" smtClean="0"/>
              <a:t>二、各分平台介绍及</a:t>
            </a:r>
            <a:r>
              <a:rPr lang="en-US" altLang="zh-CN" sz="2800" dirty="0" smtClean="0"/>
              <a:t>2019</a:t>
            </a:r>
            <a:r>
              <a:rPr lang="zh-CN" altLang="en-US" sz="2800" dirty="0" smtClean="0"/>
              <a:t>年开放运行情况</a:t>
            </a:r>
            <a:endParaRPr lang="en-US" altLang="zh-CN" sz="2800" dirty="0"/>
          </a:p>
        </p:txBody>
      </p:sp>
      <p:sp>
        <p:nvSpPr>
          <p:cNvPr id="82" name="矩形 81"/>
          <p:cNvSpPr/>
          <p:nvPr/>
        </p:nvSpPr>
        <p:spPr>
          <a:xfrm>
            <a:off x="654540" y="1342988"/>
            <a:ext cx="4647426" cy="830997"/>
          </a:xfrm>
          <a:prstGeom prst="rect">
            <a:avLst/>
          </a:prstGeom>
        </p:spPr>
        <p:txBody>
          <a:bodyPr wrap="none">
            <a:spAutoFit/>
          </a:bodyPr>
          <a:lstStyle/>
          <a:p>
            <a:pPr lvl="0"/>
            <a:r>
              <a:rPr lang="en-US" altLang="zh-CN" sz="2400" b="1" dirty="0" smtClean="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400" b="1" dirty="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、生化与分子生物学研究分平台</a:t>
            </a:r>
          </a:p>
          <a:p>
            <a:pPr lvl="0"/>
            <a:endParaRPr lang="zh-CN" altLang="en-US" sz="2400" b="1" dirty="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a:extLst>
              <a:ext uri="{FF2B5EF4-FFF2-40B4-BE49-F238E27FC236}">
                <a16:creationId xmlns="" xmlns:a16="http://schemas.microsoft.com/office/drawing/2014/main" id="{8AD8D25A-E248-4337-9082-4C768BECFA24}"/>
              </a:ext>
            </a:extLst>
          </p:cNvPr>
          <p:cNvSpPr/>
          <p:nvPr/>
        </p:nvSpPr>
        <p:spPr>
          <a:xfrm>
            <a:off x="648000" y="1828521"/>
            <a:ext cx="7888807" cy="646331"/>
          </a:xfrm>
          <a:prstGeom prst="rect">
            <a:avLst/>
          </a:prstGeom>
          <a:noFill/>
        </p:spPr>
        <p:txBody>
          <a:bodyPr wrap="square" rtlCol="0">
            <a:spAutoFit/>
          </a:bodyPr>
          <a:lstStyle/>
          <a:p>
            <a:pPr algn="just"/>
            <a:r>
              <a:rPr lang="zh-CN" altLang="en-US" sz="1200" b="1" dirty="0" smtClean="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    生化</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与分子医学分平台目前有包括流式细胞仪、细胞能量代谢仪、荧光定量</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PCR</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仪在内的开放共享设备共计</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79</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台</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套，设备总值</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1237.817</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万</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。分平台从分子生物学和细胞水平角度来研究药物分子与靶标之间的相互作用，在分子水平探讨药物作用的机理，深入研究生物体的分子结构与功能、物质代谢与调节等。</a:t>
            </a:r>
          </a:p>
        </p:txBody>
      </p:sp>
      <p:grpSp>
        <p:nvGrpSpPr>
          <p:cNvPr id="5" name="组合 4">
            <a:extLst>
              <a:ext uri="{FF2B5EF4-FFF2-40B4-BE49-F238E27FC236}">
                <a16:creationId xmlns="" xmlns:a16="http://schemas.microsoft.com/office/drawing/2014/main" id="{B9B1614D-79FD-4049-A7EB-43A147A9AD04}"/>
              </a:ext>
            </a:extLst>
          </p:cNvPr>
          <p:cNvGrpSpPr/>
          <p:nvPr/>
        </p:nvGrpSpPr>
        <p:grpSpPr>
          <a:xfrm>
            <a:off x="780662" y="2510001"/>
            <a:ext cx="7897468" cy="4101651"/>
            <a:chOff x="821676" y="2347321"/>
            <a:chExt cx="7897468" cy="4101651"/>
          </a:xfrm>
        </p:grpSpPr>
        <p:sp>
          <p:nvSpPr>
            <p:cNvPr id="6" name="TextBox 14">
              <a:extLst>
                <a:ext uri="{FF2B5EF4-FFF2-40B4-BE49-F238E27FC236}">
                  <a16:creationId xmlns="" xmlns:a16="http://schemas.microsoft.com/office/drawing/2014/main" id="{3EF4581F-133A-45AA-9A0C-AFFBF0BC0974}"/>
                </a:ext>
              </a:extLst>
            </p:cNvPr>
            <p:cNvSpPr txBox="1"/>
            <p:nvPr/>
          </p:nvSpPr>
          <p:spPr>
            <a:xfrm>
              <a:off x="854607" y="3246174"/>
              <a:ext cx="2030215" cy="415498"/>
            </a:xfrm>
            <a:prstGeom prst="rect">
              <a:avLst/>
            </a:prstGeom>
            <a:noFill/>
          </p:spPr>
          <p:txBody>
            <a:bodyPr wrap="square" rtlCol="0">
              <a:spAutoFit/>
            </a:bodyPr>
            <a:lstStyle/>
            <a:p>
              <a:pPr algn="just"/>
              <a:r>
                <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流式分选仪</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en-US" altLang="zh-CN" sz="1050" b="1" dirty="0" err="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FACSAria</a:t>
              </a:r>
              <a:r>
                <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 II</a:t>
              </a:r>
              <a:endPar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文本框 6">
              <a:extLst>
                <a:ext uri="{FF2B5EF4-FFF2-40B4-BE49-F238E27FC236}">
                  <a16:creationId xmlns="" xmlns:a16="http://schemas.microsoft.com/office/drawing/2014/main" id="{19AFE2EC-35A7-4B34-94B4-09D45D092AD2}"/>
                </a:ext>
              </a:extLst>
            </p:cNvPr>
            <p:cNvSpPr txBox="1"/>
            <p:nvPr/>
          </p:nvSpPr>
          <p:spPr>
            <a:xfrm>
              <a:off x="854607" y="3642611"/>
              <a:ext cx="1421164" cy="553998"/>
            </a:xfrm>
            <a:prstGeom prst="rect">
              <a:avLst/>
            </a:prstGeom>
            <a:noFill/>
          </p:spPr>
          <p:txBody>
            <a:bodyPr wrap="square" rtlCol="0">
              <a:spAutoFit/>
            </a:bodyPr>
            <a:lstStyle/>
            <a:p>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功能：</a:t>
              </a:r>
              <a:r>
                <a:rPr lang="zh-CN" altLang="zh-CN"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可检测现有绝大多数荧光信号，并做</a:t>
              </a:r>
              <a:r>
                <a:rPr lang="en-US" altLang="zh-CN"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2-4</a:t>
              </a:r>
              <a:r>
                <a:rPr lang="zh-CN" altLang="zh-CN"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路高速分选</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8" name="TextBox 14">
              <a:extLst>
                <a:ext uri="{FF2B5EF4-FFF2-40B4-BE49-F238E27FC236}">
                  <a16:creationId xmlns="" xmlns:a16="http://schemas.microsoft.com/office/drawing/2014/main" id="{A39DF896-CE26-46AC-A099-6F43B3EA279A}"/>
                </a:ext>
              </a:extLst>
            </p:cNvPr>
            <p:cNvSpPr txBox="1"/>
            <p:nvPr/>
          </p:nvSpPr>
          <p:spPr>
            <a:xfrm>
              <a:off x="5528265" y="3266724"/>
              <a:ext cx="1620000" cy="415498"/>
            </a:xfrm>
            <a:prstGeom prst="rect">
              <a:avLst/>
            </a:prstGeom>
            <a:noFill/>
          </p:spPr>
          <p:txBody>
            <a:bodyPr wrap="square" rtlCol="0">
              <a:spAutoFit/>
            </a:bodyPr>
            <a:lstStyle/>
            <a:p>
              <a:r>
                <a:rPr lang="zh-CN" altLang="en-US" sz="1050" b="1" dirty="0">
                  <a:solidFill>
                    <a:srgbClr val="1F497D"/>
                  </a:solidFill>
                  <a:latin typeface="微软雅黑" panose="020B0503020204020204" pitchFamily="34" charset="-122"/>
                  <a:ea typeface="微软雅黑" panose="020B0503020204020204" pitchFamily="34" charset="-122"/>
                </a:rPr>
                <a:t>细胞能量代谢仪</a:t>
              </a:r>
              <a:endParaRPr lang="en-US" altLang="zh-CN" sz="1050" b="1" dirty="0">
                <a:solidFill>
                  <a:srgbClr val="1F497D"/>
                </a:solidFill>
                <a:latin typeface="微软雅黑" panose="020B0503020204020204" pitchFamily="34" charset="-122"/>
                <a:ea typeface="微软雅黑" panose="020B0503020204020204" pitchFamily="34" charset="-122"/>
              </a:endParaRPr>
            </a:p>
            <a:p>
              <a:r>
                <a:rPr lang="en-US" altLang="zh-CN" sz="1050" b="1" dirty="0">
                  <a:solidFill>
                    <a:srgbClr val="1F497D"/>
                  </a:solidFill>
                  <a:latin typeface="微软雅黑" panose="020B0503020204020204" pitchFamily="34" charset="-122"/>
                  <a:ea typeface="微软雅黑" panose="020B0503020204020204" pitchFamily="34" charset="-122"/>
                </a:rPr>
                <a:t>Seahorse XFe96</a:t>
              </a:r>
            </a:p>
          </p:txBody>
        </p:sp>
        <p:sp>
          <p:nvSpPr>
            <p:cNvPr id="9" name="文本框 8">
              <a:extLst>
                <a:ext uri="{FF2B5EF4-FFF2-40B4-BE49-F238E27FC236}">
                  <a16:creationId xmlns="" xmlns:a16="http://schemas.microsoft.com/office/drawing/2014/main" id="{2DB0F163-5085-4F3D-8BC5-C1857A0AFEF6}"/>
                </a:ext>
              </a:extLst>
            </p:cNvPr>
            <p:cNvSpPr txBox="1"/>
            <p:nvPr/>
          </p:nvSpPr>
          <p:spPr>
            <a:xfrm>
              <a:off x="5450059" y="3599737"/>
              <a:ext cx="1620000" cy="553085"/>
            </a:xfrm>
            <a:prstGeom prst="rect">
              <a:avLst/>
            </a:prstGeom>
            <a:noFill/>
          </p:spPr>
          <p:txBody>
            <a:bodyPr wrap="square" rtlCol="0">
              <a:spAutoFit/>
            </a:bodyPr>
            <a:lstStyle/>
            <a:p>
              <a:r>
                <a:rPr lang="zh-CN" altLang="en-US" sz="1000" dirty="0">
                  <a:solidFill>
                    <a:srgbClr val="1F497D"/>
                  </a:solidFill>
                  <a:latin typeface="微软雅黑" panose="020B0503020204020204" pitchFamily="34" charset="-122"/>
                  <a:ea typeface="微软雅黑" panose="020B0503020204020204" pitchFamily="34" charset="-122"/>
                </a:rPr>
                <a:t>功能：实时监测细胞内有氧呼吸及糖酵解过程。</a:t>
              </a:r>
            </a:p>
            <a:p>
              <a:endParaRPr lang="zh-CN" altLang="en-US" sz="1000" dirty="0">
                <a:solidFill>
                  <a:srgbClr val="1F497D"/>
                </a:solidFill>
                <a:latin typeface="微软雅黑" panose="020B0503020204020204" pitchFamily="34" charset="-122"/>
                <a:ea typeface="微软雅黑" panose="020B0503020204020204" pitchFamily="34" charset="-122"/>
              </a:endParaRPr>
            </a:p>
          </p:txBody>
        </p:sp>
        <p:sp>
          <p:nvSpPr>
            <p:cNvPr id="10" name="文本框 6149">
              <a:extLst>
                <a:ext uri="{FF2B5EF4-FFF2-40B4-BE49-F238E27FC236}">
                  <a16:creationId xmlns="" xmlns:a16="http://schemas.microsoft.com/office/drawing/2014/main" id="{7A7C3420-B60A-48A0-B8C6-654E6DD5CBFD}"/>
                </a:ext>
              </a:extLst>
            </p:cNvPr>
            <p:cNvSpPr txBox="1"/>
            <p:nvPr/>
          </p:nvSpPr>
          <p:spPr>
            <a:xfrm>
              <a:off x="2416950" y="3257815"/>
              <a:ext cx="1620000" cy="38780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pPr algn="just"/>
              <a:r>
                <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小型全自动流式细胞仪</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en-US" altLang="zh-CN" sz="1050" b="1" dirty="0" err="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Accuri</a:t>
              </a:r>
              <a:r>
                <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 C6</a:t>
              </a:r>
            </a:p>
            <a:p>
              <a:pPr algn="just"/>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a:extLst>
                <a:ext uri="{FF2B5EF4-FFF2-40B4-BE49-F238E27FC236}">
                  <a16:creationId xmlns="" xmlns:a16="http://schemas.microsoft.com/office/drawing/2014/main" id="{57EBE576-67AD-4306-BEB6-4B9766ABBF5C}"/>
                </a:ext>
              </a:extLst>
            </p:cNvPr>
            <p:cNvSpPr txBox="1"/>
            <p:nvPr/>
          </p:nvSpPr>
          <p:spPr>
            <a:xfrm>
              <a:off x="2416950" y="3649779"/>
              <a:ext cx="1411200" cy="553998"/>
            </a:xfrm>
            <a:prstGeom prst="rect">
              <a:avLst/>
            </a:prstGeom>
            <a:noFill/>
          </p:spPr>
          <p:txBody>
            <a:bodyPr wrap="square" rtlCol="0">
              <a:spAutoFit/>
            </a:bodyPr>
            <a:lstStyle/>
            <a:p>
              <a:r>
                <a:rPr lang="zh-CN" altLang="en-US" sz="1000" dirty="0">
                  <a:solidFill>
                    <a:srgbClr val="1F497D"/>
                  </a:solidFill>
                  <a:latin typeface="微软雅黑" panose="020B0503020204020204" pitchFamily="34" charset="-122"/>
                  <a:ea typeface="微软雅黑" panose="020B0503020204020204" pitchFamily="34" charset="-122"/>
                </a:rPr>
                <a:t>功能：</a:t>
              </a:r>
              <a:r>
                <a:rPr lang="zh-CN" altLang="zh-CN"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可</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实现</a:t>
              </a:r>
              <a:r>
                <a:rPr lang="en-US" altLang="zh-CN"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激光</a:t>
              </a:r>
              <a:r>
                <a:rPr lang="en-US" altLang="zh-CN"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色</a:t>
              </a:r>
              <a:r>
                <a:rPr lang="zh-CN" altLang="zh-CN"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流式细胞分析，细胞计数</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等功能。</a:t>
              </a:r>
            </a:p>
          </p:txBody>
        </p:sp>
        <p:sp>
          <p:nvSpPr>
            <p:cNvPr id="12" name="TextBox 14">
              <a:extLst>
                <a:ext uri="{FF2B5EF4-FFF2-40B4-BE49-F238E27FC236}">
                  <a16:creationId xmlns="" xmlns:a16="http://schemas.microsoft.com/office/drawing/2014/main" id="{3CD5334D-6AA2-41CA-82D0-1A97838215E5}"/>
                </a:ext>
              </a:extLst>
            </p:cNvPr>
            <p:cNvSpPr txBox="1"/>
            <p:nvPr/>
          </p:nvSpPr>
          <p:spPr>
            <a:xfrm>
              <a:off x="3940471" y="3248268"/>
              <a:ext cx="1608647" cy="415498"/>
            </a:xfrm>
            <a:prstGeom prst="rect">
              <a:avLst/>
            </a:prstGeom>
            <a:noFill/>
          </p:spPr>
          <p:txBody>
            <a:bodyPr wrap="square" rtlCol="0">
              <a:spAutoFit/>
            </a:bodyPr>
            <a:lstStyle/>
            <a:p>
              <a:r>
                <a:rPr lang="zh-CN" altLang="en-US" sz="1050" b="1" dirty="0">
                  <a:solidFill>
                    <a:srgbClr val="1F497D"/>
                  </a:solidFill>
                  <a:latin typeface="Times New Roman" panose="02020603050405020304" pitchFamily="18" charset="0"/>
                  <a:ea typeface="微软雅黑" panose="020B0503020204020204" pitchFamily="34" charset="-122"/>
                </a:rPr>
                <a:t>多功能酶标仪</a:t>
              </a:r>
              <a:r>
                <a:rPr lang="en-US" altLang="zh-CN" sz="1050" b="1" dirty="0" err="1">
                  <a:solidFill>
                    <a:srgbClr val="1F497D"/>
                  </a:solidFill>
                  <a:latin typeface="Times New Roman" panose="02020603050405020304" pitchFamily="18" charset="0"/>
                  <a:ea typeface="微软雅黑" panose="020B0503020204020204" pitchFamily="34" charset="-122"/>
                </a:rPr>
                <a:t>POLARstar</a:t>
              </a:r>
              <a:endParaRPr lang="en-US" altLang="zh-CN" sz="1050" b="1" dirty="0">
                <a:solidFill>
                  <a:srgbClr val="1F497D"/>
                </a:solidFill>
                <a:latin typeface="Times New Roman" panose="02020603050405020304" pitchFamily="18" charset="0"/>
                <a:ea typeface="微软雅黑" panose="020B0503020204020204" pitchFamily="34" charset="-122"/>
              </a:endParaRPr>
            </a:p>
          </p:txBody>
        </p:sp>
        <p:sp>
          <p:nvSpPr>
            <p:cNvPr id="13" name="文本框 12">
              <a:extLst>
                <a:ext uri="{FF2B5EF4-FFF2-40B4-BE49-F238E27FC236}">
                  <a16:creationId xmlns="" xmlns:a16="http://schemas.microsoft.com/office/drawing/2014/main" id="{AED68C4F-3FE6-43A3-9C1A-1084E405A612}"/>
                </a:ext>
              </a:extLst>
            </p:cNvPr>
            <p:cNvSpPr txBox="1"/>
            <p:nvPr/>
          </p:nvSpPr>
          <p:spPr>
            <a:xfrm>
              <a:off x="3941996" y="3595426"/>
              <a:ext cx="1476781" cy="861774"/>
            </a:xfrm>
            <a:prstGeom prst="rect">
              <a:avLst/>
            </a:prstGeom>
            <a:noFill/>
          </p:spPr>
          <p:txBody>
            <a:bodyPr wrap="square" rtlCol="0">
              <a:spAutoFit/>
            </a:bodyPr>
            <a:lstStyle/>
            <a:p>
              <a:r>
                <a:rPr lang="zh-CN" altLang="en-US" sz="1000" dirty="0">
                  <a:solidFill>
                    <a:srgbClr val="1F497D"/>
                  </a:solidFill>
                  <a:latin typeface="微软雅黑" panose="020B0503020204020204" pitchFamily="34" charset="-122"/>
                  <a:ea typeface="微软雅黑" panose="020B0503020204020204" pitchFamily="34" charset="-122"/>
                </a:rPr>
                <a:t>功能：</a:t>
              </a:r>
              <a:r>
                <a:rPr lang="zh-CN" altLang="zh-CN"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细胞和分子生物学、化学、免疫、生理学、药理学等高通量快速测试</a:t>
              </a:r>
              <a:r>
                <a:rPr lang="zh-CN" altLang="en-US" sz="1000" dirty="0">
                  <a:solidFill>
                    <a:srgbClr val="1F497D"/>
                  </a:solidFill>
                  <a:latin typeface="微软雅黑" panose="020B0503020204020204" pitchFamily="34" charset="-122"/>
                  <a:ea typeface="微软雅黑" panose="020B0503020204020204" pitchFamily="34" charset="-122"/>
                </a:rPr>
                <a:t>。</a:t>
              </a:r>
            </a:p>
            <a:p>
              <a:endParaRPr lang="zh-CN" altLang="en-US" sz="1000" dirty="0">
                <a:solidFill>
                  <a:srgbClr val="1F497D"/>
                </a:solidFill>
                <a:latin typeface="微软雅黑" panose="020B0503020204020204" pitchFamily="34" charset="-122"/>
                <a:ea typeface="微软雅黑" panose="020B0503020204020204" pitchFamily="34" charset="-122"/>
              </a:endParaRPr>
            </a:p>
          </p:txBody>
        </p:sp>
        <p:sp>
          <p:nvSpPr>
            <p:cNvPr id="14" name="文本框 6149">
              <a:extLst>
                <a:ext uri="{FF2B5EF4-FFF2-40B4-BE49-F238E27FC236}">
                  <a16:creationId xmlns="" xmlns:a16="http://schemas.microsoft.com/office/drawing/2014/main" id="{7038E497-8446-445E-BB95-FF0FA4D007A3}"/>
                </a:ext>
              </a:extLst>
            </p:cNvPr>
            <p:cNvSpPr txBox="1"/>
            <p:nvPr/>
          </p:nvSpPr>
          <p:spPr>
            <a:xfrm>
              <a:off x="7084682" y="3241296"/>
              <a:ext cx="1150448" cy="40011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pPr algn="just">
                <a:spcAft>
                  <a:spcPts val="0"/>
                </a:spcAft>
              </a:pPr>
              <a:r>
                <a:rPr lang="zh-CN" altLang="en-US" sz="1050" b="1" dirty="0">
                  <a:solidFill>
                    <a:srgbClr val="1F497D"/>
                  </a:solidFill>
                  <a:latin typeface="微软雅黑" panose="020B0503020204020204" pitchFamily="34" charset="-122"/>
                  <a:ea typeface="微软雅黑" panose="020B0503020204020204" pitchFamily="34" charset="-122"/>
                </a:rPr>
                <a:t>多孔板检测系统</a:t>
              </a:r>
              <a:r>
                <a:rPr lang="en-US" altLang="zh-CN" sz="1050" b="1" kern="100" dirty="0">
                  <a:solidFill>
                    <a:srgbClr val="1F497D"/>
                  </a:solidFill>
                  <a:latin typeface="Times New Roman" panose="02020603050405020304" pitchFamily="18" charset="0"/>
                  <a:ea typeface="等线" panose="02010600030101010101" charset="-122"/>
                  <a:cs typeface="Times New Roman" panose="02020603050405020304" pitchFamily="18" charset="0"/>
                </a:rPr>
                <a:t>Envision</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文本框 14">
              <a:extLst>
                <a:ext uri="{FF2B5EF4-FFF2-40B4-BE49-F238E27FC236}">
                  <a16:creationId xmlns="" xmlns:a16="http://schemas.microsoft.com/office/drawing/2014/main" id="{D3D31C67-45E7-46C6-A8B8-BAA5B588EBE8}"/>
                </a:ext>
              </a:extLst>
            </p:cNvPr>
            <p:cNvSpPr txBox="1"/>
            <p:nvPr/>
          </p:nvSpPr>
          <p:spPr>
            <a:xfrm>
              <a:off x="7099144" y="3599737"/>
              <a:ext cx="1620000" cy="707886"/>
            </a:xfrm>
            <a:prstGeom prst="rect">
              <a:avLst/>
            </a:prstGeom>
            <a:noFill/>
          </p:spPr>
          <p:txBody>
            <a:bodyPr wrap="square" rtlCol="0">
              <a:spAutoFit/>
            </a:bodyPr>
            <a:lstStyle/>
            <a:p>
              <a:r>
                <a:rPr lang="zh-CN" altLang="zh-CN"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功能：</a:t>
              </a:r>
              <a:r>
                <a:rPr lang="zh-CN" altLang="zh-CN"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sym typeface="+mn-ea"/>
                </a:rPr>
                <a:t>高通量实现光吸收、荧光、荧光偏振、时间分辨荧光、化学发光、Alpha等非放射性检测</a:t>
              </a:r>
              <a:endParaRPr lang="zh-CN" altLang="zh-CN"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文本框 15">
              <a:extLst>
                <a:ext uri="{FF2B5EF4-FFF2-40B4-BE49-F238E27FC236}">
                  <a16:creationId xmlns="" xmlns:a16="http://schemas.microsoft.com/office/drawing/2014/main" id="{D6BC0FDA-6FA5-4330-8044-32A7A1A56A2B}"/>
                </a:ext>
              </a:extLst>
            </p:cNvPr>
            <p:cNvSpPr txBox="1"/>
            <p:nvPr/>
          </p:nvSpPr>
          <p:spPr>
            <a:xfrm>
              <a:off x="821676" y="5773528"/>
              <a:ext cx="1620000" cy="553998"/>
            </a:xfrm>
            <a:prstGeom prst="rect">
              <a:avLst/>
            </a:prstGeom>
            <a:noFill/>
          </p:spPr>
          <p:txBody>
            <a:bodyPr wrap="square" rtlCol="0">
              <a:spAutoFit/>
            </a:bodyPr>
            <a:lstStyle/>
            <a:p>
              <a:r>
                <a:rPr lang="zh-CN" altLang="en-US" sz="1000" dirty="0">
                  <a:solidFill>
                    <a:srgbClr val="1F497D"/>
                  </a:solidFill>
                  <a:latin typeface="微软雅黑" panose="020B0503020204020204" pitchFamily="34" charset="-122"/>
                  <a:ea typeface="微软雅黑" panose="020B0503020204020204" pitchFamily="34" charset="-122"/>
                </a:rPr>
                <a:t>功能：</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全自动、定量分析靶蛋白浓度、分子量等。</a:t>
              </a:r>
            </a:p>
            <a:p>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17" name="文本框 16">
              <a:extLst>
                <a:ext uri="{FF2B5EF4-FFF2-40B4-BE49-F238E27FC236}">
                  <a16:creationId xmlns="" xmlns:a16="http://schemas.microsoft.com/office/drawing/2014/main" id="{6CFFC979-C281-41C6-9BEE-229A1B56CA8C}"/>
                </a:ext>
              </a:extLst>
            </p:cNvPr>
            <p:cNvSpPr txBox="1"/>
            <p:nvPr/>
          </p:nvSpPr>
          <p:spPr>
            <a:xfrm>
              <a:off x="2452774" y="5766649"/>
              <a:ext cx="1620000" cy="400110"/>
            </a:xfrm>
            <a:prstGeom prst="rect">
              <a:avLst/>
            </a:prstGeom>
            <a:noFill/>
          </p:spPr>
          <p:txBody>
            <a:bodyPr wrap="square" rtlCol="0">
              <a:spAutoFit/>
            </a:bodyPr>
            <a:lstStyle/>
            <a:p>
              <a:r>
                <a:rPr lang="zh-CN" altLang="en-US" sz="1000" dirty="0">
                  <a:solidFill>
                    <a:srgbClr val="1F497D"/>
                  </a:solidFill>
                  <a:latin typeface="微软雅黑" panose="020B0503020204020204" pitchFamily="34" charset="-122"/>
                  <a:ea typeface="微软雅黑" panose="020B0503020204020204" pitchFamily="34" charset="-122"/>
                </a:rPr>
                <a:t>功能：</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高灵敏度实现基因的定量分析。</a:t>
              </a:r>
            </a:p>
          </p:txBody>
        </p:sp>
        <p:sp>
          <p:nvSpPr>
            <p:cNvPr id="18" name="文本框 17">
              <a:extLst>
                <a:ext uri="{FF2B5EF4-FFF2-40B4-BE49-F238E27FC236}">
                  <a16:creationId xmlns="" xmlns:a16="http://schemas.microsoft.com/office/drawing/2014/main" id="{33329E83-3066-4FF0-A8FA-855876E86837}"/>
                </a:ext>
              </a:extLst>
            </p:cNvPr>
            <p:cNvSpPr txBox="1"/>
            <p:nvPr/>
          </p:nvSpPr>
          <p:spPr>
            <a:xfrm>
              <a:off x="3929118" y="5746953"/>
              <a:ext cx="1620000" cy="553998"/>
            </a:xfrm>
            <a:prstGeom prst="rect">
              <a:avLst/>
            </a:prstGeom>
            <a:noFill/>
          </p:spPr>
          <p:txBody>
            <a:bodyPr wrap="square" rtlCol="0">
              <a:spAutoFit/>
            </a:bodyPr>
            <a:lstStyle/>
            <a:p>
              <a:r>
                <a:rPr lang="zh-CN" altLang="en-US" sz="1000" dirty="0">
                  <a:solidFill>
                    <a:srgbClr val="1F497D"/>
                  </a:solidFill>
                  <a:latin typeface="微软雅黑" panose="020B0503020204020204" pitchFamily="34" charset="-122"/>
                  <a:ea typeface="微软雅黑" panose="020B0503020204020204" pitchFamily="34" charset="-122"/>
                </a:rPr>
                <a:t>功能：</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具备</a:t>
              </a:r>
              <a:r>
                <a:rPr lang="zh-CN" altLang="zh-CN"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精确的样品定位和进样系统</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，可制备</a:t>
              </a:r>
              <a:r>
                <a:rPr lang="zh-CN" altLang="zh-CN"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连续薄切片</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19" name="文本框 6149">
              <a:extLst>
                <a:ext uri="{FF2B5EF4-FFF2-40B4-BE49-F238E27FC236}">
                  <a16:creationId xmlns="" xmlns:a16="http://schemas.microsoft.com/office/drawing/2014/main" id="{C6189F9A-B894-4BF3-9409-3B8B1E9CB4E5}"/>
                </a:ext>
              </a:extLst>
            </p:cNvPr>
            <p:cNvSpPr txBox="1"/>
            <p:nvPr/>
          </p:nvSpPr>
          <p:spPr>
            <a:xfrm>
              <a:off x="821676" y="5343442"/>
              <a:ext cx="1775114" cy="40011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r>
                <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全自动蛋白印迹分析系统</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Wes</a:t>
              </a:r>
            </a:p>
            <a:p>
              <a:endPar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文本框 19">
              <a:extLst>
                <a:ext uri="{FF2B5EF4-FFF2-40B4-BE49-F238E27FC236}">
                  <a16:creationId xmlns="" xmlns:a16="http://schemas.microsoft.com/office/drawing/2014/main" id="{F0E960F8-A6A1-4AFC-86D4-54A9F50DA03D}"/>
                </a:ext>
              </a:extLst>
            </p:cNvPr>
            <p:cNvSpPr txBox="1"/>
            <p:nvPr/>
          </p:nvSpPr>
          <p:spPr>
            <a:xfrm>
              <a:off x="5513294" y="5741086"/>
              <a:ext cx="1620000" cy="707886"/>
            </a:xfrm>
            <a:prstGeom prst="rect">
              <a:avLst/>
            </a:prstGeom>
            <a:noFill/>
          </p:spPr>
          <p:txBody>
            <a:bodyPr wrap="square" rtlCol="0">
              <a:spAutoFit/>
            </a:bodyPr>
            <a:lstStyle/>
            <a:p>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功能：温度范围 </a:t>
              </a:r>
              <a:r>
                <a:rPr lang="en-US" altLang="zh-CN"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0 </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至 </a:t>
              </a:r>
              <a:r>
                <a:rPr lang="en-US" altLang="zh-CN"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40℃ </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；最高转速 </a:t>
              </a:r>
              <a:r>
                <a:rPr lang="en-US" altLang="zh-CN"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80,000 rpm</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，最大相对离心力</a:t>
              </a:r>
              <a:r>
                <a:rPr lang="en-US" altLang="zh-CN"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602,000 </a:t>
              </a:r>
              <a:r>
                <a:rPr lang="en-US" altLang="zh-CN" sz="1000" dirty="0" err="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xg</a:t>
              </a:r>
              <a:r>
                <a:rPr lang="en-US" altLang="zh-CN"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21" name="文本框 6149">
              <a:extLst>
                <a:ext uri="{FF2B5EF4-FFF2-40B4-BE49-F238E27FC236}">
                  <a16:creationId xmlns="" xmlns:a16="http://schemas.microsoft.com/office/drawing/2014/main" id="{48AE90A8-FF01-4422-86DE-C2E493F08BC5}"/>
                </a:ext>
              </a:extLst>
            </p:cNvPr>
            <p:cNvSpPr txBox="1"/>
            <p:nvPr/>
          </p:nvSpPr>
          <p:spPr>
            <a:xfrm>
              <a:off x="5485933" y="5362462"/>
              <a:ext cx="1602000" cy="368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pPr>
                <a:spcAft>
                  <a:spcPts val="0"/>
                </a:spcAft>
              </a:pPr>
              <a:r>
                <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超高速离心机</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pPr>
                <a:spcAft>
                  <a:spcPts val="0"/>
                </a:spcAft>
              </a:pPr>
              <a:r>
                <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OPTIMA</a:t>
              </a:r>
            </a:p>
          </p:txBody>
        </p:sp>
        <p:pic>
          <p:nvPicPr>
            <p:cNvPr id="22" name="图片 21">
              <a:extLst>
                <a:ext uri="{FF2B5EF4-FFF2-40B4-BE49-F238E27FC236}">
                  <a16:creationId xmlns="" xmlns:a16="http://schemas.microsoft.com/office/drawing/2014/main" id="{35B6EE5C-3E57-4AF8-8673-459F8E1124B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16950" y="2358197"/>
              <a:ext cx="1109571" cy="860400"/>
            </a:xfrm>
            <a:prstGeom prst="rect">
              <a:avLst/>
            </a:prstGeom>
            <a:effectLst>
              <a:outerShdw blurRad="50800" dist="38100" dir="2700000" algn="tl" rotWithShape="0">
                <a:prstClr val="black">
                  <a:alpha val="40000"/>
                </a:prstClr>
              </a:outerShdw>
            </a:effectLst>
          </p:spPr>
        </p:pic>
        <p:pic>
          <p:nvPicPr>
            <p:cNvPr id="23" name="图片 22">
              <a:extLst>
                <a:ext uri="{FF2B5EF4-FFF2-40B4-BE49-F238E27FC236}">
                  <a16:creationId xmlns="" xmlns:a16="http://schemas.microsoft.com/office/drawing/2014/main" id="{DFAD038A-2FE3-453B-A36B-409437DCB27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70151" y="2366325"/>
              <a:ext cx="1202488" cy="860400"/>
            </a:xfrm>
            <a:prstGeom prst="rect">
              <a:avLst/>
            </a:prstGeom>
            <a:effectLst>
              <a:outerShdw blurRad="50800" dist="38100" dir="2700000" algn="tl" rotWithShape="0">
                <a:prstClr val="black">
                  <a:alpha val="40000"/>
                </a:prstClr>
              </a:outerShdw>
            </a:effectLst>
          </p:spPr>
        </p:pic>
        <p:pic>
          <p:nvPicPr>
            <p:cNvPr id="24" name="图片 23">
              <a:extLst>
                <a:ext uri="{FF2B5EF4-FFF2-40B4-BE49-F238E27FC236}">
                  <a16:creationId xmlns="" xmlns:a16="http://schemas.microsoft.com/office/drawing/2014/main" id="{E33FD6CE-221D-46EE-9C5E-902BB3E0A5EC}"/>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54607" y="2362798"/>
              <a:ext cx="1209398" cy="860400"/>
            </a:xfrm>
            <a:prstGeom prst="rect">
              <a:avLst/>
            </a:prstGeom>
            <a:effectLst>
              <a:outerShdw blurRad="50800" dist="38100" dir="2700000" algn="tl" rotWithShape="0">
                <a:prstClr val="black">
                  <a:alpha val="40000"/>
                </a:prstClr>
              </a:outerShdw>
            </a:effectLst>
          </p:spPr>
        </p:pic>
        <p:pic>
          <p:nvPicPr>
            <p:cNvPr id="25" name="图片 24">
              <a:extLst>
                <a:ext uri="{FF2B5EF4-FFF2-40B4-BE49-F238E27FC236}">
                  <a16:creationId xmlns="" xmlns:a16="http://schemas.microsoft.com/office/drawing/2014/main" id="{CDC2C7D3-1380-441B-B71C-038EA37C39F4}"/>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988842" y="2347321"/>
              <a:ext cx="1215332" cy="860400"/>
            </a:xfrm>
            <a:prstGeom prst="rect">
              <a:avLst/>
            </a:prstGeom>
            <a:effectLst>
              <a:outerShdw blurRad="50800" dist="38100" dir="2700000" algn="tl" rotWithShape="0">
                <a:prstClr val="black">
                  <a:alpha val="40000"/>
                </a:prstClr>
              </a:outerShdw>
            </a:effectLst>
          </p:spPr>
        </p:pic>
        <p:pic>
          <p:nvPicPr>
            <p:cNvPr id="26" name="图片 25">
              <a:extLst>
                <a:ext uri="{FF2B5EF4-FFF2-40B4-BE49-F238E27FC236}">
                  <a16:creationId xmlns="" xmlns:a16="http://schemas.microsoft.com/office/drawing/2014/main" id="{30F61A5F-3366-40C3-B2EA-EFCA19CC0523}"/>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160737" y="2373070"/>
              <a:ext cx="1149494" cy="860400"/>
            </a:xfrm>
            <a:prstGeom prst="rect">
              <a:avLst/>
            </a:prstGeom>
            <a:effectLst>
              <a:outerShdw blurRad="50800" dist="38100" dir="2700000" algn="tl" rotWithShape="0">
                <a:prstClr val="black">
                  <a:alpha val="40000"/>
                </a:prstClr>
              </a:outerShdw>
            </a:effectLst>
          </p:spPr>
        </p:pic>
        <p:pic>
          <p:nvPicPr>
            <p:cNvPr id="27" name="图片 26">
              <a:extLst>
                <a:ext uri="{FF2B5EF4-FFF2-40B4-BE49-F238E27FC236}">
                  <a16:creationId xmlns="" xmlns:a16="http://schemas.microsoft.com/office/drawing/2014/main" id="{0F17DCBC-1641-4EB0-9B53-F30545825654}"/>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21676" y="4472195"/>
              <a:ext cx="1212223" cy="860400"/>
            </a:xfrm>
            <a:prstGeom prst="rect">
              <a:avLst/>
            </a:prstGeom>
            <a:effectLst>
              <a:outerShdw blurRad="50800" dist="38100" dir="2700000" algn="tl" rotWithShape="0">
                <a:prstClr val="black">
                  <a:alpha val="40000"/>
                </a:prstClr>
              </a:outerShdw>
            </a:effectLst>
          </p:spPr>
        </p:pic>
        <p:pic>
          <p:nvPicPr>
            <p:cNvPr id="28" name="图片 27">
              <a:extLst>
                <a:ext uri="{FF2B5EF4-FFF2-40B4-BE49-F238E27FC236}">
                  <a16:creationId xmlns="" xmlns:a16="http://schemas.microsoft.com/office/drawing/2014/main" id="{20053E41-B909-4B3E-85C2-9BD167553858}"/>
                </a:ext>
              </a:extLst>
            </p:cNvPr>
            <p:cNvPicPr>
              <a:picLocks noChangeAspect="1"/>
            </p:cNvPicPr>
            <p:nvPr/>
          </p:nvPicPr>
          <p:blipFill rotWithShape="1">
            <a:blip r:embed="rId9" cstate="print">
              <a:extLst>
                <a:ext uri="{28A0092B-C50C-407E-A947-70E740481C1C}">
                  <a14:useLocalDpi xmlns:a14="http://schemas.microsoft.com/office/drawing/2010/main" xmlns="" val="0"/>
                </a:ext>
              </a:extLst>
            </a:blip>
            <a:srcRect t="22707" b="4981"/>
            <a:stretch>
              <a:fillRect/>
            </a:stretch>
          </p:blipFill>
          <p:spPr>
            <a:xfrm>
              <a:off x="4004622" y="4472030"/>
              <a:ext cx="999443" cy="860400"/>
            </a:xfrm>
            <a:prstGeom prst="rect">
              <a:avLst/>
            </a:prstGeom>
            <a:effectLst>
              <a:outerShdw blurRad="50800" dist="38100" dir="2700000" algn="tl" rotWithShape="0">
                <a:prstClr val="black">
                  <a:alpha val="40000"/>
                </a:prstClr>
              </a:outerShdw>
            </a:effectLst>
          </p:spPr>
        </p:pic>
        <p:pic>
          <p:nvPicPr>
            <p:cNvPr id="29" name="图片 28">
              <a:extLst>
                <a:ext uri="{FF2B5EF4-FFF2-40B4-BE49-F238E27FC236}">
                  <a16:creationId xmlns="" xmlns:a16="http://schemas.microsoft.com/office/drawing/2014/main" id="{9F2FA20D-763F-442D-B18C-6BAEF26A8BCF}"/>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570151" y="4452574"/>
              <a:ext cx="993735" cy="860400"/>
            </a:xfrm>
            <a:prstGeom prst="rect">
              <a:avLst/>
            </a:prstGeom>
            <a:effectLst>
              <a:outerShdw blurRad="50800" dist="38100" dir="2700000" algn="tl" rotWithShape="0">
                <a:prstClr val="black">
                  <a:alpha val="40000"/>
                </a:prstClr>
              </a:outerShdw>
            </a:effectLst>
          </p:spPr>
        </p:pic>
        <p:sp>
          <p:nvSpPr>
            <p:cNvPr id="30" name="文本框 6149">
              <a:extLst>
                <a:ext uri="{FF2B5EF4-FFF2-40B4-BE49-F238E27FC236}">
                  <a16:creationId xmlns="" xmlns:a16="http://schemas.microsoft.com/office/drawing/2014/main" id="{481A8263-B3C0-4527-A795-111AACF8780D}"/>
                </a:ext>
              </a:extLst>
            </p:cNvPr>
            <p:cNvSpPr txBox="1"/>
            <p:nvPr/>
          </p:nvSpPr>
          <p:spPr>
            <a:xfrm>
              <a:off x="7084682" y="5359004"/>
              <a:ext cx="1602000" cy="368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r>
                <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红外激光成像系统</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EZ2 Plus</a:t>
              </a:r>
            </a:p>
          </p:txBody>
        </p:sp>
        <p:pic>
          <p:nvPicPr>
            <p:cNvPr id="31" name="图片 30">
              <a:extLst>
                <a:ext uri="{FF2B5EF4-FFF2-40B4-BE49-F238E27FC236}">
                  <a16:creationId xmlns="" xmlns:a16="http://schemas.microsoft.com/office/drawing/2014/main" id="{415A8B69-C699-411A-89E4-81978A958702}"/>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160737" y="4466391"/>
              <a:ext cx="1157822" cy="860400"/>
            </a:xfrm>
            <a:prstGeom prst="rect">
              <a:avLst/>
            </a:prstGeom>
            <a:effectLst>
              <a:outerShdw blurRad="50800" dist="38100" dir="2700000" algn="tl" rotWithShape="0">
                <a:prstClr val="black">
                  <a:alpha val="40000"/>
                </a:prstClr>
              </a:outerShdw>
            </a:effectLst>
          </p:spPr>
        </p:pic>
        <p:sp>
          <p:nvSpPr>
            <p:cNvPr id="32" name="文本框 31">
              <a:extLst>
                <a:ext uri="{FF2B5EF4-FFF2-40B4-BE49-F238E27FC236}">
                  <a16:creationId xmlns="" xmlns:a16="http://schemas.microsoft.com/office/drawing/2014/main" id="{1CE5361C-7E1F-482C-A26D-C194DDA6FBAE}"/>
                </a:ext>
              </a:extLst>
            </p:cNvPr>
            <p:cNvSpPr txBox="1"/>
            <p:nvPr/>
          </p:nvSpPr>
          <p:spPr>
            <a:xfrm>
              <a:off x="7089597" y="5741086"/>
              <a:ext cx="1620000" cy="553998"/>
            </a:xfrm>
            <a:prstGeom prst="rect">
              <a:avLst/>
            </a:prstGeom>
            <a:noFill/>
          </p:spPr>
          <p:txBody>
            <a:bodyPr wrap="square" rtlCol="0">
              <a:spAutoFit/>
            </a:bodyPr>
            <a:lstStyle/>
            <a:p>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功能：可进行蛋白质</a:t>
              </a:r>
              <a:r>
                <a:rPr lang="en-US" altLang="zh-CN"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WB</a:t>
              </a:r>
              <a:r>
                <a:rPr lang="zh-CN" altLang="en-US" sz="1000"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分析，也可对核酸与蛋白的相互作用进行检测。</a:t>
              </a:r>
            </a:p>
          </p:txBody>
        </p:sp>
        <p:sp>
          <p:nvSpPr>
            <p:cNvPr id="33" name="文本框 6149">
              <a:extLst>
                <a:ext uri="{FF2B5EF4-FFF2-40B4-BE49-F238E27FC236}">
                  <a16:creationId xmlns="" xmlns:a16="http://schemas.microsoft.com/office/drawing/2014/main" id="{CA8DB656-6438-4B88-9610-AF63B1B635CD}"/>
                </a:ext>
              </a:extLst>
            </p:cNvPr>
            <p:cNvSpPr txBox="1"/>
            <p:nvPr/>
          </p:nvSpPr>
          <p:spPr>
            <a:xfrm>
              <a:off x="2452774" y="5319414"/>
              <a:ext cx="1487697" cy="37099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pPr>
                <a:spcAft>
                  <a:spcPts val="0"/>
                </a:spcAft>
              </a:pPr>
              <a:r>
                <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荧光定量</a:t>
              </a:r>
              <a:r>
                <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PCR</a:t>
              </a:r>
              <a:r>
                <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仪</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pPr>
                <a:spcAft>
                  <a:spcPts val="0"/>
                </a:spcAft>
              </a:pPr>
              <a:r>
                <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LightCycler96</a:t>
              </a:r>
            </a:p>
          </p:txBody>
        </p:sp>
        <p:pic>
          <p:nvPicPr>
            <p:cNvPr id="34" name="图片 33">
              <a:extLst>
                <a:ext uri="{FF2B5EF4-FFF2-40B4-BE49-F238E27FC236}">
                  <a16:creationId xmlns="" xmlns:a16="http://schemas.microsoft.com/office/drawing/2014/main" id="{13EC1327-8C3D-4E0F-A229-1F7CE6349C9A}"/>
                </a:ext>
              </a:extLst>
            </p:cNvPr>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2452774" y="4472030"/>
              <a:ext cx="1142254" cy="860400"/>
            </a:xfrm>
            <a:prstGeom prst="rect">
              <a:avLst/>
            </a:prstGeom>
            <a:effectLst>
              <a:outerShdw blurRad="50800" dist="38100" dir="2700000" algn="tl" rotWithShape="0">
                <a:prstClr val="black">
                  <a:alpha val="40000"/>
                </a:prstClr>
              </a:outerShdw>
            </a:effectLst>
          </p:spPr>
        </p:pic>
        <p:sp>
          <p:nvSpPr>
            <p:cNvPr id="35" name="文本框 6149">
              <a:extLst>
                <a:ext uri="{FF2B5EF4-FFF2-40B4-BE49-F238E27FC236}">
                  <a16:creationId xmlns="" xmlns:a16="http://schemas.microsoft.com/office/drawing/2014/main" id="{602BF3DE-2DD8-4559-BCD6-E46A549004E2}"/>
                </a:ext>
              </a:extLst>
            </p:cNvPr>
            <p:cNvSpPr txBox="1"/>
            <p:nvPr/>
          </p:nvSpPr>
          <p:spPr>
            <a:xfrm>
              <a:off x="3911803" y="5338889"/>
              <a:ext cx="1602000" cy="368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r>
                <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冷冻切片机</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CM3050S</a:t>
              </a:r>
              <a:endPar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37" name="五角星 46">
            <a:extLst>
              <a:ext uri="{FF2B5EF4-FFF2-40B4-BE49-F238E27FC236}">
                <a16:creationId xmlns="" xmlns:a16="http://schemas.microsoft.com/office/drawing/2014/main" id="{2C528933-A73B-4913-AB53-8CD5592BA4EF}"/>
              </a:ext>
            </a:extLst>
          </p:cNvPr>
          <p:cNvSpPr/>
          <p:nvPr/>
        </p:nvSpPr>
        <p:spPr>
          <a:xfrm flipV="1">
            <a:off x="5436789" y="3501008"/>
            <a:ext cx="72000" cy="72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497D"/>
              </a:solidFill>
            </a:endParaRPr>
          </a:p>
        </p:txBody>
      </p:sp>
      <p:grpSp>
        <p:nvGrpSpPr>
          <p:cNvPr id="40" name="组合 39">
            <a:extLst>
              <a:ext uri="{FF2B5EF4-FFF2-40B4-BE49-F238E27FC236}">
                <a16:creationId xmlns="" xmlns:a16="http://schemas.microsoft.com/office/drawing/2014/main" id="{8C03B6C3-62D1-4503-93F7-631812781982}"/>
              </a:ext>
            </a:extLst>
          </p:cNvPr>
          <p:cNvGrpSpPr/>
          <p:nvPr/>
        </p:nvGrpSpPr>
        <p:grpSpPr>
          <a:xfrm>
            <a:off x="813593" y="6526480"/>
            <a:ext cx="1897643" cy="215444"/>
            <a:chOff x="1039845" y="6451696"/>
            <a:chExt cx="1897643" cy="215444"/>
          </a:xfrm>
        </p:grpSpPr>
        <p:sp>
          <p:nvSpPr>
            <p:cNvPr id="41" name="五角星 46">
              <a:extLst>
                <a:ext uri="{FF2B5EF4-FFF2-40B4-BE49-F238E27FC236}">
                  <a16:creationId xmlns="" xmlns:a16="http://schemas.microsoft.com/office/drawing/2014/main" id="{52042ED1-05A0-4131-8454-0D01FB075A1B}"/>
                </a:ext>
              </a:extLst>
            </p:cNvPr>
            <p:cNvSpPr/>
            <p:nvPr/>
          </p:nvSpPr>
          <p:spPr>
            <a:xfrm flipV="1">
              <a:off x="1039845" y="6517857"/>
              <a:ext cx="72000" cy="72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文本框 41">
              <a:extLst>
                <a:ext uri="{FF2B5EF4-FFF2-40B4-BE49-F238E27FC236}">
                  <a16:creationId xmlns="" xmlns:a16="http://schemas.microsoft.com/office/drawing/2014/main" id="{A290B1E7-71C1-4643-982D-84452DCD1858}"/>
                </a:ext>
              </a:extLst>
            </p:cNvPr>
            <p:cNvSpPr txBox="1"/>
            <p:nvPr/>
          </p:nvSpPr>
          <p:spPr>
            <a:xfrm>
              <a:off x="1114498" y="6451696"/>
              <a:ext cx="1822990" cy="215444"/>
            </a:xfrm>
            <a:prstGeom prst="rect">
              <a:avLst/>
            </a:prstGeom>
            <a:noFill/>
          </p:spPr>
          <p:txBody>
            <a:bodyPr wrap="square" rtlCol="0">
              <a:spAutoFit/>
            </a:bodyPr>
            <a:lstStyle/>
            <a:p>
              <a:pPr>
                <a:defRPr/>
              </a:pPr>
              <a:r>
                <a:rPr lang="zh-CN" altLang="en-US" sz="800" b="1" i="1" dirty="0" smtClean="0">
                  <a:solidFill>
                    <a:srgbClr val="C00000"/>
                  </a:solidFill>
                  <a:latin typeface="微软雅黑" panose="020B0503020204020204" pitchFamily="34" charset="-122"/>
                  <a:ea typeface="微软雅黑" panose="020B0503020204020204" pitchFamily="34" charset="-122"/>
                </a:rPr>
                <a:t>图示</a:t>
              </a:r>
              <a:r>
                <a:rPr lang="zh-CN" altLang="en-US" sz="800" b="1" i="1" dirty="0">
                  <a:solidFill>
                    <a:srgbClr val="C00000"/>
                  </a:solidFill>
                  <a:latin typeface="微软雅黑" panose="020B0503020204020204" pitchFamily="34" charset="-122"/>
                  <a:ea typeface="微软雅黑" panose="020B0503020204020204" pitchFamily="34" charset="-122"/>
                </a:rPr>
                <a:t>国重科研设备购置</a:t>
              </a:r>
              <a:r>
                <a:rPr lang="zh-CN" altLang="en-US" sz="800" b="1" i="1" dirty="0" smtClean="0">
                  <a:solidFill>
                    <a:srgbClr val="C00000"/>
                  </a:solidFill>
                  <a:latin typeface="微软雅黑" panose="020B0503020204020204" pitchFamily="34" charset="-122"/>
                  <a:ea typeface="微软雅黑" panose="020B0503020204020204" pitchFamily="34" charset="-122"/>
                </a:rPr>
                <a:t>专项新增设备</a:t>
              </a:r>
              <a:endParaRPr lang="zh-CN" altLang="en-US" sz="800" b="1" i="1" dirty="0">
                <a:solidFill>
                  <a:srgbClr val="C00000"/>
                </a:solidFill>
                <a:latin typeface="微软雅黑" panose="020B0503020204020204" pitchFamily="34" charset="-122"/>
                <a:ea typeface="微软雅黑" panose="020B0503020204020204" pitchFamily="34" charset="-122"/>
              </a:endParaRPr>
            </a:p>
          </p:txBody>
        </p:sp>
      </p:grpSp>
      <p:sp>
        <p:nvSpPr>
          <p:cNvPr id="44" name="五角星 46">
            <a:extLst>
              <a:ext uri="{FF2B5EF4-FFF2-40B4-BE49-F238E27FC236}">
                <a16:creationId xmlns="" xmlns:a16="http://schemas.microsoft.com/office/drawing/2014/main" id="{2C528933-A73B-4913-AB53-8CD5592BA4EF}"/>
              </a:ext>
            </a:extLst>
          </p:cNvPr>
          <p:cNvSpPr/>
          <p:nvPr/>
        </p:nvSpPr>
        <p:spPr>
          <a:xfrm flipV="1">
            <a:off x="702368" y="5595590"/>
            <a:ext cx="72000" cy="72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497D"/>
              </a:solidFill>
            </a:endParaRPr>
          </a:p>
        </p:txBody>
      </p:sp>
    </p:spTree>
    <p:extLst>
      <p:ext uri="{BB962C8B-B14F-4D97-AF65-F5344CB8AC3E}">
        <p14:creationId xmlns:p14="http://schemas.microsoft.com/office/powerpoint/2010/main" xmlns="" val="609338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文本框 6149">
            <a:extLst>
              <a:ext uri="{FF2B5EF4-FFF2-40B4-BE49-F238E27FC236}">
                <a16:creationId xmlns="" xmlns:a16="http://schemas.microsoft.com/office/drawing/2014/main" id="{AE243427-884F-4304-9E7A-02F88DB3792C}"/>
              </a:ext>
            </a:extLst>
          </p:cNvPr>
          <p:cNvSpPr txBox="1"/>
          <p:nvPr/>
        </p:nvSpPr>
        <p:spPr>
          <a:xfrm>
            <a:off x="1162642" y="354386"/>
            <a:ext cx="6818716" cy="652486"/>
          </a:xfrm>
          <a:prstGeom prst="rect">
            <a:avLst/>
          </a:prstGeom>
        </p:spPr>
        <p:txBody>
          <a:bodyPr wrap="square">
            <a:spAutoFit/>
          </a:bodyPr>
          <a:lstStyle>
            <a:defPPr>
              <a:defRPr lang="zh-CN"/>
            </a:defPPr>
            <a:lvl1pPr>
              <a:lnSpc>
                <a:spcPct val="130000"/>
              </a:lnSpc>
              <a:defRPr b="1">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sz="2800" dirty="0" smtClean="0"/>
              <a:t>三、</a:t>
            </a:r>
            <a:r>
              <a:rPr lang="en-US" altLang="zh-CN" sz="2800" dirty="0" smtClean="0"/>
              <a:t>2019</a:t>
            </a:r>
            <a:r>
              <a:rPr lang="zh-CN" altLang="en-US" sz="2800" dirty="0" smtClean="0"/>
              <a:t>年培训情况</a:t>
            </a:r>
            <a:endParaRPr lang="en-US" altLang="zh-CN" sz="2800" dirty="0"/>
          </a:p>
        </p:txBody>
      </p:sp>
      <p:sp>
        <p:nvSpPr>
          <p:cNvPr id="10" name="矩形 9">
            <a:extLst>
              <a:ext uri="{FF2B5EF4-FFF2-40B4-BE49-F238E27FC236}">
                <a16:creationId xmlns="" xmlns:a16="http://schemas.microsoft.com/office/drawing/2014/main" id="{8AD8D25A-E248-4337-9082-4C768BECFA24}"/>
              </a:ext>
            </a:extLst>
          </p:cNvPr>
          <p:cNvSpPr/>
          <p:nvPr/>
        </p:nvSpPr>
        <p:spPr>
          <a:xfrm>
            <a:off x="627597" y="1484784"/>
            <a:ext cx="7888807" cy="584775"/>
          </a:xfrm>
          <a:prstGeom prst="rect">
            <a:avLst/>
          </a:prstGeom>
          <a:noFill/>
        </p:spPr>
        <p:txBody>
          <a:bodyPr wrap="square" rtlCol="0">
            <a:spAutoFit/>
          </a:bodyPr>
          <a:lstStyle/>
          <a:p>
            <a:pPr algn="just"/>
            <a:r>
              <a:rPr lang="zh-CN" altLang="en-US" sz="1600" b="1" dirty="0" smtClean="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en-US" sz="16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年度平台共举办培训讲座 </a:t>
            </a:r>
            <a:r>
              <a:rPr lang="en-US" altLang="zh-CN"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315 </a:t>
            </a:r>
            <a:r>
              <a:rPr lang="zh-CN" altLang="en-US"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场</a:t>
            </a:r>
            <a:r>
              <a:rPr lang="zh-CN" altLang="en-US" sz="16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，其中基本操作培训 </a:t>
            </a:r>
            <a:r>
              <a:rPr lang="en-US" altLang="zh-CN" sz="16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294 </a:t>
            </a:r>
            <a:r>
              <a:rPr lang="zh-CN" altLang="en-US" sz="16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场， 专项培训 </a:t>
            </a:r>
            <a:r>
              <a:rPr lang="en-US" altLang="zh-CN" sz="16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10 </a:t>
            </a:r>
            <a:r>
              <a:rPr lang="zh-CN" altLang="en-US" sz="16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场，装机培训 </a:t>
            </a:r>
            <a:r>
              <a:rPr lang="en-US" altLang="zh-CN" sz="16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12 </a:t>
            </a:r>
            <a:r>
              <a:rPr lang="zh-CN" altLang="en-US" sz="16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场，累计培训 </a:t>
            </a:r>
            <a:r>
              <a:rPr lang="en-US" altLang="zh-CN"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1616 </a:t>
            </a:r>
            <a:r>
              <a:rPr lang="zh-CN" altLang="en-US"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人</a:t>
            </a:r>
            <a:r>
              <a:rPr lang="zh-CN" altLang="en-US" sz="16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a:t>
            </a:r>
          </a:p>
        </p:txBody>
      </p:sp>
      <p:grpSp>
        <p:nvGrpSpPr>
          <p:cNvPr id="11" name="组合 10">
            <a:extLst>
              <a:ext uri="{FF2B5EF4-FFF2-40B4-BE49-F238E27FC236}">
                <a16:creationId xmlns="" xmlns:a16="http://schemas.microsoft.com/office/drawing/2014/main" id="{E882930F-F2F9-443E-9295-F295A64F2A07}"/>
              </a:ext>
            </a:extLst>
          </p:cNvPr>
          <p:cNvGrpSpPr/>
          <p:nvPr/>
        </p:nvGrpSpPr>
        <p:grpSpPr>
          <a:xfrm>
            <a:off x="1038647" y="2345753"/>
            <a:ext cx="6786450" cy="4209194"/>
            <a:chOff x="806060" y="1954560"/>
            <a:chExt cx="7163171" cy="4442850"/>
          </a:xfrm>
        </p:grpSpPr>
        <p:grpSp>
          <p:nvGrpSpPr>
            <p:cNvPr id="12" name="组合 11">
              <a:extLst>
                <a:ext uri="{FF2B5EF4-FFF2-40B4-BE49-F238E27FC236}">
                  <a16:creationId xmlns="" xmlns:a16="http://schemas.microsoft.com/office/drawing/2014/main" id="{3C391F6B-48A7-47A5-B447-1CB1E39C6025}"/>
                </a:ext>
              </a:extLst>
            </p:cNvPr>
            <p:cNvGrpSpPr/>
            <p:nvPr/>
          </p:nvGrpSpPr>
          <p:grpSpPr>
            <a:xfrm>
              <a:off x="908780" y="1954560"/>
              <a:ext cx="6953708" cy="4208984"/>
              <a:chOff x="966976" y="2068293"/>
              <a:chExt cx="6953708" cy="4208984"/>
            </a:xfrm>
          </p:grpSpPr>
          <p:pic>
            <p:nvPicPr>
              <p:cNvPr id="25" name="图片 24">
                <a:extLst>
                  <a:ext uri="{FF2B5EF4-FFF2-40B4-BE49-F238E27FC236}">
                    <a16:creationId xmlns="" xmlns:a16="http://schemas.microsoft.com/office/drawing/2014/main" id="{C792C417-1C93-4AC9-BF87-FEC0F5BE0E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31218" y="3629626"/>
                <a:ext cx="1573028" cy="1109058"/>
              </a:xfrm>
              <a:prstGeom prst="rect">
                <a:avLst/>
              </a:prstGeom>
            </p:spPr>
          </p:pic>
          <p:pic>
            <p:nvPicPr>
              <p:cNvPr id="26" name="图片 22" descr="biacore装机培训 (2)">
                <a:extLst>
                  <a:ext uri="{FF2B5EF4-FFF2-40B4-BE49-F238E27FC236}">
                    <a16:creationId xmlns="" xmlns:a16="http://schemas.microsoft.com/office/drawing/2014/main" id="{AC0537BF-6A36-4CB4-B539-3120AD523DA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4370" y="5127556"/>
                <a:ext cx="1512168" cy="1135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图片 25" descr="Fortebio再培训">
                <a:extLst>
                  <a:ext uri="{FF2B5EF4-FFF2-40B4-BE49-F238E27FC236}">
                    <a16:creationId xmlns="" xmlns:a16="http://schemas.microsoft.com/office/drawing/2014/main" id="{8BC3A7BF-35EB-4FE0-9701-87777B231EDE}"/>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9529" y="5115051"/>
                <a:ext cx="1542224" cy="1155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图片 27">
                <a:extLst>
                  <a:ext uri="{FF2B5EF4-FFF2-40B4-BE49-F238E27FC236}">
                    <a16:creationId xmlns="" xmlns:a16="http://schemas.microsoft.com/office/drawing/2014/main" id="{134F5720-69FA-4F97-833A-8A89DA2FE471}"/>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762491" y="2086189"/>
                <a:ext cx="1539459" cy="1154594"/>
              </a:xfrm>
              <a:prstGeom prst="rect">
                <a:avLst/>
              </a:prstGeom>
              <a:effectLst>
                <a:outerShdw blurRad="50800" dist="38100" dir="2700000" algn="tl" rotWithShape="0">
                  <a:prstClr val="black">
                    <a:alpha val="40000"/>
                  </a:prstClr>
                </a:outerShdw>
              </a:effectLst>
            </p:spPr>
          </p:pic>
          <p:pic>
            <p:nvPicPr>
              <p:cNvPr id="29" name="图片 28">
                <a:extLst>
                  <a:ext uri="{FF2B5EF4-FFF2-40B4-BE49-F238E27FC236}">
                    <a16:creationId xmlns="" xmlns:a16="http://schemas.microsoft.com/office/drawing/2014/main" id="{31AE8BF1-4281-4DE7-A33A-E730A56C32B7}"/>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79673" y="2068293"/>
                <a:ext cx="1557668" cy="1167963"/>
              </a:xfrm>
              <a:prstGeom prst="rect">
                <a:avLst/>
              </a:prstGeom>
              <a:effectLst>
                <a:outerShdw blurRad="50800" dist="38100" dir="2700000" algn="tl" rotWithShape="0">
                  <a:prstClr val="black">
                    <a:alpha val="40000"/>
                  </a:prstClr>
                </a:outerShdw>
              </a:effectLst>
            </p:spPr>
          </p:pic>
          <p:pic>
            <p:nvPicPr>
              <p:cNvPr id="30" name="图片 29">
                <a:extLst>
                  <a:ext uri="{FF2B5EF4-FFF2-40B4-BE49-F238E27FC236}">
                    <a16:creationId xmlns="" xmlns:a16="http://schemas.microsoft.com/office/drawing/2014/main" id="{6E1C192C-94A6-46D5-AF5C-E16FACE67399}"/>
                  </a:ext>
                </a:extLst>
              </p:cNvPr>
              <p:cNvPicPr>
                <a:picLocks noChangeAspect="1"/>
              </p:cNvPicPr>
              <p:nvPr/>
            </p:nvPicPr>
            <p:blipFill>
              <a:blip r:embed="rId8" cstate="print">
                <a:extLst>
                  <a:ext uri="{BEBA8EAE-BF5A-486C-A8C5-ECC9F3942E4B}">
                    <a14:imgProps xmlns:a14="http://schemas.microsoft.com/office/drawing/2010/main" xmlns="">
                      <a14:imgLayer r:embed="rId9">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4531027" y="2086189"/>
                <a:ext cx="1563806" cy="1172855"/>
              </a:xfrm>
              <a:prstGeom prst="rect">
                <a:avLst/>
              </a:prstGeom>
              <a:effectLst>
                <a:outerShdw blurRad="50800" dist="38100" dir="2700000" algn="tl" rotWithShape="0">
                  <a:prstClr val="black">
                    <a:alpha val="40000"/>
                  </a:prstClr>
                </a:outerShdw>
              </a:effectLst>
            </p:spPr>
          </p:pic>
          <p:pic>
            <p:nvPicPr>
              <p:cNvPr id="31" name="图片 7">
                <a:extLst>
                  <a:ext uri="{FF2B5EF4-FFF2-40B4-BE49-F238E27FC236}">
                    <a16:creationId xmlns="" xmlns:a16="http://schemas.microsoft.com/office/drawing/2014/main" id="{A2F8431F-99FA-4CF5-9944-9D93DBAFB140}"/>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309651" y="2099323"/>
                <a:ext cx="1558664" cy="116932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图片 31">
                <a:extLst>
                  <a:ext uri="{FF2B5EF4-FFF2-40B4-BE49-F238E27FC236}">
                    <a16:creationId xmlns="" xmlns:a16="http://schemas.microsoft.com/office/drawing/2014/main" id="{566481EB-9D76-4045-8129-96ED77A71F4B}"/>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966976" y="3628987"/>
                <a:ext cx="1557668" cy="1075560"/>
              </a:xfrm>
              <a:prstGeom prst="rect">
                <a:avLst/>
              </a:prstGeom>
              <a:effectLst>
                <a:outerShdw blurRad="50800" dist="38100" dir="2700000" algn="tl" rotWithShape="0">
                  <a:prstClr val="black">
                    <a:alpha val="40000"/>
                  </a:prstClr>
                </a:outerShdw>
              </a:effectLst>
            </p:spPr>
          </p:pic>
          <p:pic>
            <p:nvPicPr>
              <p:cNvPr id="33" name="图片 32">
                <a:extLst>
                  <a:ext uri="{FF2B5EF4-FFF2-40B4-BE49-F238E27FC236}">
                    <a16:creationId xmlns="" xmlns:a16="http://schemas.microsoft.com/office/drawing/2014/main" id="{A31C4D07-DB9E-4169-AD2D-03E349934EDF}"/>
                  </a:ext>
                </a:extLst>
              </p:cNvPr>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2790370" y="3639772"/>
                <a:ext cx="1496168" cy="1102440"/>
              </a:xfrm>
              <a:prstGeom prst="rect">
                <a:avLst/>
              </a:prstGeom>
              <a:effectLst/>
            </p:spPr>
          </p:pic>
          <p:pic>
            <p:nvPicPr>
              <p:cNvPr id="34" name="图片 1">
                <a:extLst>
                  <a:ext uri="{FF2B5EF4-FFF2-40B4-BE49-F238E27FC236}">
                    <a16:creationId xmlns="" xmlns:a16="http://schemas.microsoft.com/office/drawing/2014/main" id="{223140B7-E80B-4E9B-B2B0-F522BCB8A557}"/>
                  </a:ext>
                </a:extLst>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531027" y="3639772"/>
                <a:ext cx="1532960" cy="1093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图片 34">
                <a:extLst>
                  <a:ext uri="{FF2B5EF4-FFF2-40B4-BE49-F238E27FC236}">
                    <a16:creationId xmlns="" xmlns:a16="http://schemas.microsoft.com/office/drawing/2014/main" id="{F5783EA3-29AD-426A-A530-7B4A0C130370}"/>
                  </a:ext>
                </a:extLst>
              </p:cNvPr>
              <p:cNvPicPr>
                <a:picLocks noChangeAspect="1"/>
              </p:cNvPicPr>
              <p:nvPr/>
            </p:nvPicPr>
            <p:blipFill>
              <a:blip r:embed="rId14" cstate="print">
                <a:extLst>
                  <a:ext uri="{BEBA8EAE-BF5A-486C-A8C5-ECC9F3942E4B}">
                    <a14:imgProps xmlns:a14="http://schemas.microsoft.com/office/drawing/2010/main" xmlns="">
                      <a14:imgLayer r:embed="rId15">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4531027" y="5127557"/>
                <a:ext cx="1532960" cy="1149720"/>
              </a:xfrm>
              <a:prstGeom prst="rect">
                <a:avLst/>
              </a:prstGeom>
            </p:spPr>
          </p:pic>
          <p:pic>
            <p:nvPicPr>
              <p:cNvPr id="36" name="图片 35">
                <a:extLst>
                  <a:ext uri="{FF2B5EF4-FFF2-40B4-BE49-F238E27FC236}">
                    <a16:creationId xmlns="" xmlns:a16="http://schemas.microsoft.com/office/drawing/2014/main" id="{D19969A9-F3A2-43B5-82B4-E0DEB45BEB6C}"/>
                  </a:ext>
                </a:extLst>
              </p:cNvPr>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6273540" y="5127556"/>
                <a:ext cx="1647144" cy="1138027"/>
              </a:xfrm>
              <a:prstGeom prst="rect">
                <a:avLst/>
              </a:prstGeom>
              <a:effectLst>
                <a:outerShdw blurRad="50800" dist="38100" dir="2700000" algn="tl" rotWithShape="0">
                  <a:prstClr val="black">
                    <a:alpha val="40000"/>
                  </a:prstClr>
                </a:outerShdw>
              </a:effectLst>
            </p:spPr>
          </p:pic>
        </p:grpSp>
        <p:sp>
          <p:nvSpPr>
            <p:cNvPr id="13" name="文本框 12">
              <a:extLst>
                <a:ext uri="{FF2B5EF4-FFF2-40B4-BE49-F238E27FC236}">
                  <a16:creationId xmlns="" xmlns:a16="http://schemas.microsoft.com/office/drawing/2014/main" id="{97514202-622C-4A76-BF6E-A3947E990062}"/>
                </a:ext>
              </a:extLst>
            </p:cNvPr>
            <p:cNvSpPr txBox="1"/>
            <p:nvPr/>
          </p:nvSpPr>
          <p:spPr>
            <a:xfrm>
              <a:off x="921477" y="3182392"/>
              <a:ext cx="1620957" cy="215444"/>
            </a:xfrm>
            <a:prstGeom prst="rect">
              <a:avLst/>
            </a:prstGeom>
            <a:noFill/>
          </p:spPr>
          <p:txBody>
            <a:bodyPr wrap="none" rtlCol="0">
              <a:spAutoFit/>
            </a:bodyPr>
            <a:lstStyle/>
            <a:p>
              <a:r>
                <a:rPr lang="zh-CN" altLang="en-US" sz="800" b="1" dirty="0">
                  <a:solidFill>
                    <a:srgbClr val="1F497D"/>
                  </a:solidFill>
                  <a:latin typeface="Arial" panose="020B0604020202020204" pitchFamily="34" charset="0"/>
                  <a:ea typeface="微软雅黑" panose="020B0503020204020204" pitchFamily="34" charset="-122"/>
                </a:rPr>
                <a:t>液质联用仪数据后处理软件培训</a:t>
              </a:r>
            </a:p>
          </p:txBody>
        </p:sp>
        <p:sp>
          <p:nvSpPr>
            <p:cNvPr id="14" name="文本框 13">
              <a:extLst>
                <a:ext uri="{FF2B5EF4-FFF2-40B4-BE49-F238E27FC236}">
                  <a16:creationId xmlns="" xmlns:a16="http://schemas.microsoft.com/office/drawing/2014/main" id="{7C5EAACD-76DE-4BDC-AF3F-ED7A7FFB7CAD}"/>
                </a:ext>
              </a:extLst>
            </p:cNvPr>
            <p:cNvSpPr txBox="1"/>
            <p:nvPr/>
          </p:nvSpPr>
          <p:spPr>
            <a:xfrm>
              <a:off x="6283502" y="3200415"/>
              <a:ext cx="1518364" cy="215444"/>
            </a:xfrm>
            <a:prstGeom prst="rect">
              <a:avLst/>
            </a:prstGeom>
            <a:noFill/>
          </p:spPr>
          <p:txBody>
            <a:bodyPr wrap="none" rtlCol="0">
              <a:spAutoFit/>
            </a:bodyPr>
            <a:lstStyle/>
            <a:p>
              <a:r>
                <a:rPr lang="zh-CN" altLang="en-US" sz="800" b="1" dirty="0">
                  <a:solidFill>
                    <a:srgbClr val="1F497D"/>
                  </a:solidFill>
                  <a:latin typeface="Arial" panose="020B0604020202020204" pitchFamily="34" charset="0"/>
                  <a:ea typeface="微软雅黑" panose="020B0503020204020204" pitchFamily="34" charset="-122"/>
                </a:rPr>
                <a:t>高内涵成像分析系统专项培训</a:t>
              </a:r>
              <a:endParaRPr lang="en-US" altLang="zh-CN" sz="800" b="1" dirty="0">
                <a:solidFill>
                  <a:srgbClr val="1F497D"/>
                </a:solidFill>
                <a:latin typeface="Arial" panose="020B0604020202020204" pitchFamily="34" charset="0"/>
                <a:ea typeface="微软雅黑" panose="020B0503020204020204" pitchFamily="34" charset="-122"/>
              </a:endParaRPr>
            </a:p>
          </p:txBody>
        </p:sp>
        <p:sp>
          <p:nvSpPr>
            <p:cNvPr id="15" name="文本框 14">
              <a:extLst>
                <a:ext uri="{FF2B5EF4-FFF2-40B4-BE49-F238E27FC236}">
                  <a16:creationId xmlns="" xmlns:a16="http://schemas.microsoft.com/office/drawing/2014/main" id="{D9919022-D627-4648-B425-2DAA4A803499}"/>
                </a:ext>
              </a:extLst>
            </p:cNvPr>
            <p:cNvSpPr txBox="1"/>
            <p:nvPr/>
          </p:nvSpPr>
          <p:spPr>
            <a:xfrm>
              <a:off x="2896426" y="3186652"/>
              <a:ext cx="1107996" cy="215444"/>
            </a:xfrm>
            <a:prstGeom prst="rect">
              <a:avLst/>
            </a:prstGeom>
            <a:noFill/>
          </p:spPr>
          <p:txBody>
            <a:bodyPr wrap="none" rtlCol="0">
              <a:spAutoFit/>
            </a:bodyPr>
            <a:lstStyle/>
            <a:p>
              <a:r>
                <a:rPr lang="zh-CN" altLang="en-US" sz="800" b="1" dirty="0">
                  <a:solidFill>
                    <a:srgbClr val="1F497D"/>
                  </a:solidFill>
                  <a:latin typeface="Arial" panose="020B0604020202020204" pitchFamily="34" charset="0"/>
                  <a:ea typeface="微软雅黑" panose="020B0503020204020204" pitchFamily="34" charset="-122"/>
                </a:rPr>
                <a:t>三合一质谱装机培训</a:t>
              </a:r>
              <a:endParaRPr lang="en-US" altLang="zh-CN" sz="800" b="1" dirty="0">
                <a:solidFill>
                  <a:srgbClr val="1F497D"/>
                </a:solidFill>
                <a:latin typeface="Arial" panose="020B0604020202020204" pitchFamily="34" charset="0"/>
                <a:ea typeface="微软雅黑" panose="020B0503020204020204" pitchFamily="34" charset="-122"/>
              </a:endParaRPr>
            </a:p>
          </p:txBody>
        </p:sp>
        <p:sp>
          <p:nvSpPr>
            <p:cNvPr id="16" name="文本框 15">
              <a:extLst>
                <a:ext uri="{FF2B5EF4-FFF2-40B4-BE49-F238E27FC236}">
                  <a16:creationId xmlns="" xmlns:a16="http://schemas.microsoft.com/office/drawing/2014/main" id="{45765A3A-FB09-47B4-8D03-332746B9EF1E}"/>
                </a:ext>
              </a:extLst>
            </p:cNvPr>
            <p:cNvSpPr txBox="1"/>
            <p:nvPr/>
          </p:nvSpPr>
          <p:spPr>
            <a:xfrm>
              <a:off x="4634017" y="3186652"/>
              <a:ext cx="1210588" cy="215444"/>
            </a:xfrm>
            <a:prstGeom prst="rect">
              <a:avLst/>
            </a:prstGeom>
            <a:noFill/>
          </p:spPr>
          <p:txBody>
            <a:bodyPr wrap="none" rtlCol="0">
              <a:spAutoFit/>
            </a:bodyPr>
            <a:lstStyle/>
            <a:p>
              <a:r>
                <a:rPr lang="zh-CN" altLang="en-US" sz="800" b="1" dirty="0">
                  <a:solidFill>
                    <a:srgbClr val="1F497D"/>
                  </a:solidFill>
                  <a:latin typeface="Arial" panose="020B0604020202020204" pitchFamily="34" charset="0"/>
                  <a:ea typeface="微软雅黑" panose="020B0503020204020204" pitchFamily="34" charset="-122"/>
                </a:rPr>
                <a:t>离子淌度质谱装机培训</a:t>
              </a:r>
              <a:endParaRPr lang="en-US" altLang="zh-CN" sz="800" b="1" dirty="0">
                <a:solidFill>
                  <a:srgbClr val="1F497D"/>
                </a:solidFill>
                <a:latin typeface="Arial" panose="020B0604020202020204" pitchFamily="34" charset="0"/>
                <a:ea typeface="微软雅黑" panose="020B0503020204020204" pitchFamily="34" charset="-122"/>
              </a:endParaRPr>
            </a:p>
          </p:txBody>
        </p:sp>
        <p:sp>
          <p:nvSpPr>
            <p:cNvPr id="17" name="文本框 16">
              <a:extLst>
                <a:ext uri="{FF2B5EF4-FFF2-40B4-BE49-F238E27FC236}">
                  <a16:creationId xmlns="" xmlns:a16="http://schemas.microsoft.com/office/drawing/2014/main" id="{99D02B1E-B188-446A-96DC-7D0872B0F355}"/>
                </a:ext>
              </a:extLst>
            </p:cNvPr>
            <p:cNvSpPr txBox="1"/>
            <p:nvPr/>
          </p:nvSpPr>
          <p:spPr>
            <a:xfrm>
              <a:off x="1030323" y="6181966"/>
              <a:ext cx="1415772" cy="215444"/>
            </a:xfrm>
            <a:prstGeom prst="rect">
              <a:avLst/>
            </a:prstGeom>
            <a:noFill/>
          </p:spPr>
          <p:txBody>
            <a:bodyPr wrap="none" rtlCol="0">
              <a:spAutoFit/>
            </a:bodyPr>
            <a:lstStyle/>
            <a:p>
              <a:r>
                <a:rPr lang="zh-CN" altLang="en-US" sz="800" b="1" dirty="0">
                  <a:solidFill>
                    <a:srgbClr val="1F497D"/>
                  </a:solidFill>
                  <a:latin typeface="Arial" panose="020B0604020202020204" pitchFamily="34" charset="0"/>
                  <a:ea typeface="微软雅黑" panose="020B0503020204020204" pitchFamily="34" charset="-122"/>
                </a:rPr>
                <a:t>分子间相互作用仪专项培训</a:t>
              </a:r>
              <a:endParaRPr lang="en-US" altLang="zh-CN" sz="800" b="1" dirty="0">
                <a:solidFill>
                  <a:srgbClr val="1F497D"/>
                </a:solidFill>
                <a:latin typeface="Arial" panose="020B0604020202020204" pitchFamily="34" charset="0"/>
                <a:ea typeface="微软雅黑" panose="020B0503020204020204" pitchFamily="34" charset="-122"/>
              </a:endParaRPr>
            </a:p>
          </p:txBody>
        </p:sp>
        <p:sp>
          <p:nvSpPr>
            <p:cNvPr id="18" name="文本框 17">
              <a:extLst>
                <a:ext uri="{FF2B5EF4-FFF2-40B4-BE49-F238E27FC236}">
                  <a16:creationId xmlns="" xmlns:a16="http://schemas.microsoft.com/office/drawing/2014/main" id="{81CBA32A-AEBD-410F-817C-332FC36A3C40}"/>
                </a:ext>
              </a:extLst>
            </p:cNvPr>
            <p:cNvSpPr txBox="1"/>
            <p:nvPr/>
          </p:nvSpPr>
          <p:spPr>
            <a:xfrm>
              <a:off x="806060" y="4640487"/>
              <a:ext cx="1851789" cy="215444"/>
            </a:xfrm>
            <a:prstGeom prst="rect">
              <a:avLst/>
            </a:prstGeom>
            <a:noFill/>
          </p:spPr>
          <p:txBody>
            <a:bodyPr wrap="none" rtlCol="0">
              <a:spAutoFit/>
            </a:bodyPr>
            <a:lstStyle/>
            <a:p>
              <a:r>
                <a:rPr lang="zh-CN" altLang="en-US" sz="800" b="1" dirty="0">
                  <a:solidFill>
                    <a:srgbClr val="1F497D"/>
                  </a:solidFill>
                  <a:latin typeface="Arial" panose="020B0604020202020204" pitchFamily="34" charset="0"/>
                  <a:ea typeface="微软雅黑" panose="020B0503020204020204" pitchFamily="34" charset="-122"/>
                </a:rPr>
                <a:t>双光子活体双光子成像系统装机培训</a:t>
              </a:r>
              <a:endParaRPr lang="en-US" altLang="zh-CN" sz="800" b="1" dirty="0">
                <a:solidFill>
                  <a:srgbClr val="1F497D"/>
                </a:solidFill>
                <a:latin typeface="Arial" panose="020B0604020202020204" pitchFamily="34" charset="0"/>
                <a:ea typeface="微软雅黑" panose="020B0503020204020204" pitchFamily="34" charset="-122"/>
              </a:endParaRPr>
            </a:p>
          </p:txBody>
        </p:sp>
        <p:sp>
          <p:nvSpPr>
            <p:cNvPr id="19" name="文本框 18">
              <a:extLst>
                <a:ext uri="{FF2B5EF4-FFF2-40B4-BE49-F238E27FC236}">
                  <a16:creationId xmlns="" xmlns:a16="http://schemas.microsoft.com/office/drawing/2014/main" id="{FC9ECD30-508A-4856-8F76-3CDE8004D772}"/>
                </a:ext>
              </a:extLst>
            </p:cNvPr>
            <p:cNvSpPr txBox="1"/>
            <p:nvPr/>
          </p:nvSpPr>
          <p:spPr>
            <a:xfrm>
              <a:off x="2760295" y="4640487"/>
              <a:ext cx="1415772" cy="215444"/>
            </a:xfrm>
            <a:prstGeom prst="rect">
              <a:avLst/>
            </a:prstGeom>
            <a:noFill/>
          </p:spPr>
          <p:txBody>
            <a:bodyPr wrap="none" rtlCol="0">
              <a:spAutoFit/>
            </a:bodyPr>
            <a:lstStyle/>
            <a:p>
              <a:r>
                <a:rPr lang="zh-CN" altLang="en-US" sz="800" b="1" dirty="0">
                  <a:solidFill>
                    <a:srgbClr val="1F497D"/>
                  </a:solidFill>
                  <a:latin typeface="Arial" panose="020B0604020202020204" pitchFamily="34" charset="0"/>
                  <a:ea typeface="微软雅黑" panose="020B0503020204020204" pitchFamily="34" charset="-122"/>
                </a:rPr>
                <a:t>激光共聚焦显微镜装机培训</a:t>
              </a:r>
              <a:endParaRPr lang="en-US" altLang="zh-CN" sz="800" b="1" dirty="0">
                <a:solidFill>
                  <a:srgbClr val="1F497D"/>
                </a:solidFill>
                <a:latin typeface="Arial" panose="020B0604020202020204" pitchFamily="34" charset="0"/>
                <a:ea typeface="微软雅黑" panose="020B0503020204020204" pitchFamily="34" charset="-122"/>
              </a:endParaRPr>
            </a:p>
          </p:txBody>
        </p:sp>
        <p:sp>
          <p:nvSpPr>
            <p:cNvPr id="20" name="文本框 19">
              <a:extLst>
                <a:ext uri="{FF2B5EF4-FFF2-40B4-BE49-F238E27FC236}">
                  <a16:creationId xmlns="" xmlns:a16="http://schemas.microsoft.com/office/drawing/2014/main" id="{6F57986D-D7D3-47A6-8EE6-F26099927575}"/>
                </a:ext>
              </a:extLst>
            </p:cNvPr>
            <p:cNvSpPr txBox="1"/>
            <p:nvPr/>
          </p:nvSpPr>
          <p:spPr>
            <a:xfrm>
              <a:off x="4643028" y="4640487"/>
              <a:ext cx="1236236" cy="215444"/>
            </a:xfrm>
            <a:prstGeom prst="rect">
              <a:avLst/>
            </a:prstGeom>
            <a:noFill/>
          </p:spPr>
          <p:txBody>
            <a:bodyPr wrap="none" rtlCol="0">
              <a:spAutoFit/>
            </a:bodyPr>
            <a:lstStyle/>
            <a:p>
              <a:r>
                <a:rPr lang="zh-CN" altLang="en-US" sz="800" b="1" dirty="0">
                  <a:solidFill>
                    <a:srgbClr val="1F497D"/>
                  </a:solidFill>
                  <a:latin typeface="Arial" panose="020B0604020202020204" pitchFamily="34" charset="0"/>
                  <a:ea typeface="微软雅黑" panose="020B0503020204020204" pitchFamily="34" charset="-122"/>
                </a:rPr>
                <a:t>活细胞工作站装机培训</a:t>
              </a:r>
              <a:endParaRPr lang="en-US" altLang="zh-CN" sz="800" b="1" dirty="0">
                <a:solidFill>
                  <a:srgbClr val="1F497D"/>
                </a:solidFill>
                <a:latin typeface="Arial" panose="020B0604020202020204" pitchFamily="34" charset="0"/>
                <a:ea typeface="微软雅黑" panose="020B0503020204020204" pitchFamily="34" charset="-122"/>
              </a:endParaRPr>
            </a:p>
          </p:txBody>
        </p:sp>
        <p:sp>
          <p:nvSpPr>
            <p:cNvPr id="21" name="文本框 20">
              <a:extLst>
                <a:ext uri="{FF2B5EF4-FFF2-40B4-BE49-F238E27FC236}">
                  <a16:creationId xmlns="" xmlns:a16="http://schemas.microsoft.com/office/drawing/2014/main" id="{8D7C3CC4-3192-445F-9EB1-5C9121CF8B92}"/>
                </a:ext>
              </a:extLst>
            </p:cNvPr>
            <p:cNvSpPr txBox="1"/>
            <p:nvPr/>
          </p:nvSpPr>
          <p:spPr>
            <a:xfrm>
              <a:off x="6292389" y="4640487"/>
              <a:ext cx="1544012" cy="215444"/>
            </a:xfrm>
            <a:prstGeom prst="rect">
              <a:avLst/>
            </a:prstGeom>
            <a:noFill/>
          </p:spPr>
          <p:txBody>
            <a:bodyPr wrap="none" rtlCol="0">
              <a:spAutoFit/>
            </a:bodyPr>
            <a:lstStyle/>
            <a:p>
              <a:r>
                <a:rPr lang="zh-CN" altLang="en-US" sz="800" b="1" dirty="0">
                  <a:solidFill>
                    <a:srgbClr val="1F497D"/>
                  </a:solidFill>
                  <a:latin typeface="Arial" panose="020B0604020202020204" pitchFamily="34" charset="0"/>
                  <a:ea typeface="微软雅黑" panose="020B0503020204020204" pitchFamily="34" charset="-122"/>
                </a:rPr>
                <a:t>流式分选仪前沿应用专项培训</a:t>
              </a:r>
              <a:endParaRPr lang="en-US" altLang="zh-CN" sz="800" b="1" dirty="0">
                <a:solidFill>
                  <a:srgbClr val="1F497D"/>
                </a:solidFill>
                <a:latin typeface="Arial" panose="020B0604020202020204" pitchFamily="34" charset="0"/>
                <a:ea typeface="微软雅黑" panose="020B0503020204020204" pitchFamily="34" charset="-122"/>
              </a:endParaRPr>
            </a:p>
          </p:txBody>
        </p:sp>
        <p:sp>
          <p:nvSpPr>
            <p:cNvPr id="22" name="文本框 21">
              <a:extLst>
                <a:ext uri="{FF2B5EF4-FFF2-40B4-BE49-F238E27FC236}">
                  <a16:creationId xmlns="" xmlns:a16="http://schemas.microsoft.com/office/drawing/2014/main" id="{30E61BA8-CA42-4FEB-B6C2-D8FCF04471AB}"/>
                </a:ext>
              </a:extLst>
            </p:cNvPr>
            <p:cNvSpPr txBox="1"/>
            <p:nvPr/>
          </p:nvSpPr>
          <p:spPr>
            <a:xfrm>
              <a:off x="2756013" y="6181966"/>
              <a:ext cx="1415772" cy="215444"/>
            </a:xfrm>
            <a:prstGeom prst="rect">
              <a:avLst/>
            </a:prstGeom>
            <a:noFill/>
          </p:spPr>
          <p:txBody>
            <a:bodyPr wrap="none" rtlCol="0">
              <a:spAutoFit/>
            </a:bodyPr>
            <a:lstStyle/>
            <a:p>
              <a:r>
                <a:rPr lang="zh-CN" altLang="en-US" sz="800" b="1" dirty="0">
                  <a:solidFill>
                    <a:srgbClr val="1F497D"/>
                  </a:solidFill>
                  <a:latin typeface="Arial" panose="020B0604020202020204" pitchFamily="34" charset="0"/>
                  <a:ea typeface="微软雅黑" panose="020B0503020204020204" pitchFamily="34" charset="-122"/>
                </a:rPr>
                <a:t>分子间相互作用仪装机培训</a:t>
              </a:r>
              <a:endParaRPr lang="en-US" altLang="zh-CN" sz="800" b="1" dirty="0">
                <a:solidFill>
                  <a:srgbClr val="1F497D"/>
                </a:solidFill>
                <a:latin typeface="Arial" panose="020B0604020202020204" pitchFamily="34" charset="0"/>
                <a:ea typeface="微软雅黑" panose="020B0503020204020204" pitchFamily="34" charset="-122"/>
              </a:endParaRPr>
            </a:p>
          </p:txBody>
        </p:sp>
        <p:sp>
          <p:nvSpPr>
            <p:cNvPr id="23" name="文本框 22">
              <a:extLst>
                <a:ext uri="{FF2B5EF4-FFF2-40B4-BE49-F238E27FC236}">
                  <a16:creationId xmlns="" xmlns:a16="http://schemas.microsoft.com/office/drawing/2014/main" id="{5EBC3003-1EEE-451F-ADDF-4F0F7E688E93}"/>
                </a:ext>
              </a:extLst>
            </p:cNvPr>
            <p:cNvSpPr txBox="1"/>
            <p:nvPr/>
          </p:nvSpPr>
          <p:spPr>
            <a:xfrm>
              <a:off x="4364712" y="6181966"/>
              <a:ext cx="1749197" cy="215444"/>
            </a:xfrm>
            <a:prstGeom prst="rect">
              <a:avLst/>
            </a:prstGeom>
            <a:noFill/>
          </p:spPr>
          <p:txBody>
            <a:bodyPr wrap="none" rtlCol="0">
              <a:spAutoFit/>
            </a:bodyPr>
            <a:lstStyle/>
            <a:p>
              <a:r>
                <a:rPr lang="zh-CN" altLang="en-US" sz="800" b="1" dirty="0">
                  <a:solidFill>
                    <a:srgbClr val="1F497D"/>
                  </a:solidFill>
                  <a:latin typeface="Arial" panose="020B0604020202020204" pitchFamily="34" charset="0"/>
                  <a:ea typeface="微软雅黑" panose="020B0503020204020204" pitchFamily="34" charset="-122"/>
                </a:rPr>
                <a:t>红外激光成像仪数据处理专项培训</a:t>
              </a:r>
              <a:endParaRPr lang="en-US" altLang="zh-CN" sz="800" b="1" dirty="0">
                <a:solidFill>
                  <a:srgbClr val="1F497D"/>
                </a:solidFill>
                <a:latin typeface="Arial" panose="020B0604020202020204" pitchFamily="34" charset="0"/>
                <a:ea typeface="微软雅黑" panose="020B0503020204020204" pitchFamily="34" charset="-122"/>
              </a:endParaRPr>
            </a:p>
          </p:txBody>
        </p:sp>
        <p:sp>
          <p:nvSpPr>
            <p:cNvPr id="24" name="文本框 23">
              <a:extLst>
                <a:ext uri="{FF2B5EF4-FFF2-40B4-BE49-F238E27FC236}">
                  <a16:creationId xmlns="" xmlns:a16="http://schemas.microsoft.com/office/drawing/2014/main" id="{CCB4E472-9D44-47B5-9439-F7D50DCA458E}"/>
                </a:ext>
              </a:extLst>
            </p:cNvPr>
            <p:cNvSpPr txBox="1"/>
            <p:nvPr/>
          </p:nvSpPr>
          <p:spPr>
            <a:xfrm>
              <a:off x="6143090" y="6181966"/>
              <a:ext cx="1826141" cy="215444"/>
            </a:xfrm>
            <a:prstGeom prst="rect">
              <a:avLst/>
            </a:prstGeom>
            <a:noFill/>
          </p:spPr>
          <p:txBody>
            <a:bodyPr wrap="none" rtlCol="0">
              <a:spAutoFit/>
            </a:bodyPr>
            <a:lstStyle/>
            <a:p>
              <a:r>
                <a:rPr lang="zh-CN" altLang="en-US" sz="800" b="1" dirty="0">
                  <a:solidFill>
                    <a:srgbClr val="1F497D"/>
                  </a:solidFill>
                  <a:latin typeface="Arial" panose="020B0604020202020204" pitchFamily="34" charset="0"/>
                  <a:ea typeface="微软雅黑" panose="020B0503020204020204" pitchFamily="34" charset="-122"/>
                </a:rPr>
                <a:t>超高分辨率小动物超声系统装机培训</a:t>
              </a:r>
              <a:endParaRPr lang="en-US" altLang="zh-CN" sz="800" b="1" dirty="0">
                <a:solidFill>
                  <a:srgbClr val="1F497D"/>
                </a:solidFill>
                <a:latin typeface="Arial" panose="020B0604020202020204" pitchFamily="34" charset="0"/>
                <a:ea typeface="微软雅黑" panose="020B0503020204020204" pitchFamily="34" charset="-122"/>
              </a:endParaRPr>
            </a:p>
          </p:txBody>
        </p:sp>
      </p:grpSp>
    </p:spTree>
    <p:extLst>
      <p:ext uri="{BB962C8B-B14F-4D97-AF65-F5344CB8AC3E}">
        <p14:creationId xmlns:p14="http://schemas.microsoft.com/office/powerpoint/2010/main" xmlns="" val="3070569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52751" y="2840835"/>
            <a:ext cx="4381500" cy="809382"/>
            <a:chOff x="2474595" y="4221088"/>
            <a:chExt cx="4381500" cy="809382"/>
          </a:xfrm>
        </p:grpSpPr>
        <p:pic>
          <p:nvPicPr>
            <p:cNvPr id="76" name="图片 75" descr="GJ{R$W2MTBX[04EN7LE$SHO"/>
            <p:cNvPicPr>
              <a:picLocks noChangeAspect="1"/>
            </p:cNvPicPr>
            <p:nvPr/>
          </p:nvPicPr>
          <p:blipFill rotWithShape="1">
            <a:blip r:embed="rId3"/>
            <a:srcRect t="61654"/>
            <a:stretch/>
          </p:blipFill>
          <p:spPr>
            <a:xfrm>
              <a:off x="2474595" y="4221088"/>
              <a:ext cx="4381500" cy="809382"/>
            </a:xfrm>
            <a:prstGeom prst="rect">
              <a:avLst/>
            </a:prstGeom>
          </p:spPr>
        </p:pic>
        <p:cxnSp>
          <p:nvCxnSpPr>
            <p:cNvPr id="77" name="直接连接符 76">
              <a:extLst>
                <a:ext uri="{FF2B5EF4-FFF2-40B4-BE49-F238E27FC236}">
                  <a16:creationId xmlns="" xmlns:a16="http://schemas.microsoft.com/office/drawing/2014/main" id="{F8DAD367-F833-44A6-8FAA-4D6CFBF7B9A6}"/>
                </a:ext>
              </a:extLst>
            </p:cNvPr>
            <p:cNvCxnSpPr>
              <a:cxnSpLocks/>
            </p:cNvCxnSpPr>
            <p:nvPr/>
          </p:nvCxnSpPr>
          <p:spPr>
            <a:xfrm>
              <a:off x="3779912" y="4509120"/>
              <a:ext cx="288032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78" name="直接连接符 77">
              <a:extLst>
                <a:ext uri="{FF2B5EF4-FFF2-40B4-BE49-F238E27FC236}">
                  <a16:creationId xmlns="" xmlns:a16="http://schemas.microsoft.com/office/drawing/2014/main" id="{F8DAD367-F833-44A6-8FAA-4D6CFBF7B9A6}"/>
                </a:ext>
              </a:extLst>
            </p:cNvPr>
            <p:cNvCxnSpPr>
              <a:cxnSpLocks/>
            </p:cNvCxnSpPr>
            <p:nvPr/>
          </p:nvCxnSpPr>
          <p:spPr>
            <a:xfrm>
              <a:off x="2699792" y="4672414"/>
              <a:ext cx="3459854"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grpSp>
      <p:sp>
        <p:nvSpPr>
          <p:cNvPr id="81" name="文本框 6149">
            <a:extLst>
              <a:ext uri="{FF2B5EF4-FFF2-40B4-BE49-F238E27FC236}">
                <a16:creationId xmlns="" xmlns:a16="http://schemas.microsoft.com/office/drawing/2014/main" id="{AE243427-884F-4304-9E7A-02F88DB3792C}"/>
              </a:ext>
            </a:extLst>
          </p:cNvPr>
          <p:cNvSpPr txBox="1"/>
          <p:nvPr/>
        </p:nvSpPr>
        <p:spPr>
          <a:xfrm>
            <a:off x="1162642" y="354386"/>
            <a:ext cx="6818716" cy="652486"/>
          </a:xfrm>
          <a:prstGeom prst="rect">
            <a:avLst/>
          </a:prstGeom>
        </p:spPr>
        <p:txBody>
          <a:bodyPr wrap="square">
            <a:spAutoFit/>
          </a:bodyPr>
          <a:lstStyle>
            <a:defPPr>
              <a:defRPr lang="zh-CN"/>
            </a:defPPr>
            <a:lvl1pPr>
              <a:lnSpc>
                <a:spcPct val="130000"/>
              </a:lnSpc>
              <a:defRPr b="1">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sz="2800" dirty="0" smtClean="0"/>
              <a:t>四、</a:t>
            </a:r>
            <a:r>
              <a:rPr lang="zh-CN" altLang="en-US" sz="2800" dirty="0"/>
              <a:t>平台为高水平论文助力</a:t>
            </a:r>
            <a:endParaRPr lang="en-US" altLang="zh-CN" sz="2800" dirty="0"/>
          </a:p>
        </p:txBody>
      </p:sp>
      <p:sp>
        <p:nvSpPr>
          <p:cNvPr id="10" name="矩形 9">
            <a:extLst>
              <a:ext uri="{FF2B5EF4-FFF2-40B4-BE49-F238E27FC236}">
                <a16:creationId xmlns="" xmlns:a16="http://schemas.microsoft.com/office/drawing/2014/main" id="{8AD8D25A-E248-4337-9082-4C768BECFA24}"/>
              </a:ext>
            </a:extLst>
          </p:cNvPr>
          <p:cNvSpPr/>
          <p:nvPr/>
        </p:nvSpPr>
        <p:spPr>
          <a:xfrm>
            <a:off x="627597" y="1484784"/>
            <a:ext cx="7888807" cy="338554"/>
          </a:xfrm>
          <a:prstGeom prst="rect">
            <a:avLst/>
          </a:prstGeom>
          <a:noFill/>
        </p:spPr>
        <p:txBody>
          <a:bodyPr wrap="square" rtlCol="0">
            <a:spAutoFit/>
          </a:bodyPr>
          <a:lstStyle/>
          <a:p>
            <a:pPr algn="just"/>
            <a:r>
              <a:rPr lang="zh-CN" altLang="en-US" sz="16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     据统计，</a:t>
            </a:r>
            <a:r>
              <a:rPr lang="en-US" altLang="zh-CN" sz="16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en-US" sz="16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年已知使用致谢平台的高分</a:t>
            </a:r>
            <a:r>
              <a:rPr lang="zh-CN" altLang="en-US" sz="1600" b="1" dirty="0" smtClean="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论文</a:t>
            </a:r>
            <a:r>
              <a:rPr lang="en-US" altLang="zh-CN" sz="1600" b="1" dirty="0" smtClean="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1600" b="1" dirty="0" smtClean="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余篇，其中</a:t>
            </a:r>
            <a:r>
              <a:rPr lang="en-US" altLang="zh-CN" sz="16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16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a:t>
            </a:r>
            <a:r>
              <a:rPr lang="zh-CN" altLang="en-US" sz="1600" b="1" dirty="0" smtClean="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以上论文</a:t>
            </a:r>
            <a:r>
              <a:rPr lang="en-US" altLang="zh-CN" sz="16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16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篇</a:t>
            </a:r>
            <a:r>
              <a:rPr lang="zh-CN" altLang="en-US" sz="1600" b="1" dirty="0" smtClean="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6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7" name="图片 36">
            <a:extLst>
              <a:ext uri="{FF2B5EF4-FFF2-40B4-BE49-F238E27FC236}">
                <a16:creationId xmlns="" xmlns:a16="http://schemas.microsoft.com/office/drawing/2014/main" id="{AE2949FC-B49B-4D24-9E66-E297B0B4E2C5}"/>
              </a:ext>
            </a:extLst>
          </p:cNvPr>
          <p:cNvPicPr>
            <a:picLocks noChangeAspect="1"/>
          </p:cNvPicPr>
          <p:nvPr/>
        </p:nvPicPr>
        <p:blipFill rotWithShape="1">
          <a:blip r:embed="rId4"/>
          <a:srcRect l="959" r="1322"/>
          <a:stretch/>
        </p:blipFill>
        <p:spPr>
          <a:xfrm>
            <a:off x="1710665" y="5125379"/>
            <a:ext cx="4157479" cy="1197965"/>
          </a:xfrm>
          <a:prstGeom prst="rect">
            <a:avLst/>
          </a:prstGeom>
        </p:spPr>
      </p:pic>
      <p:grpSp>
        <p:nvGrpSpPr>
          <p:cNvPr id="38" name="组合 37">
            <a:extLst>
              <a:ext uri="{FF2B5EF4-FFF2-40B4-BE49-F238E27FC236}">
                <a16:creationId xmlns="" xmlns:a16="http://schemas.microsoft.com/office/drawing/2014/main" id="{01FFE829-18A1-4510-84C7-3130D47B068D}"/>
              </a:ext>
            </a:extLst>
          </p:cNvPr>
          <p:cNvGrpSpPr/>
          <p:nvPr/>
        </p:nvGrpSpPr>
        <p:grpSpPr>
          <a:xfrm>
            <a:off x="938936" y="3683446"/>
            <a:ext cx="7374359" cy="1440000"/>
            <a:chOff x="683568" y="2299330"/>
            <a:chExt cx="7374359" cy="1440000"/>
          </a:xfrm>
        </p:grpSpPr>
        <p:grpSp>
          <p:nvGrpSpPr>
            <p:cNvPr id="39" name="组合 38">
              <a:extLst>
                <a:ext uri="{FF2B5EF4-FFF2-40B4-BE49-F238E27FC236}">
                  <a16:creationId xmlns="" xmlns:a16="http://schemas.microsoft.com/office/drawing/2014/main" id="{E010BFDB-0AC3-46E0-9472-0F6B1D3C27C2}"/>
                </a:ext>
              </a:extLst>
            </p:cNvPr>
            <p:cNvGrpSpPr/>
            <p:nvPr/>
          </p:nvGrpSpPr>
          <p:grpSpPr>
            <a:xfrm>
              <a:off x="683568" y="2299330"/>
              <a:ext cx="7374359" cy="1440000"/>
              <a:chOff x="683568" y="2299330"/>
              <a:chExt cx="7374359" cy="1440000"/>
            </a:xfrm>
          </p:grpSpPr>
          <p:grpSp>
            <p:nvGrpSpPr>
              <p:cNvPr id="41" name="组合 40">
                <a:extLst>
                  <a:ext uri="{FF2B5EF4-FFF2-40B4-BE49-F238E27FC236}">
                    <a16:creationId xmlns="" xmlns:a16="http://schemas.microsoft.com/office/drawing/2014/main" id="{3B95A51B-EC8E-4BFC-94E3-BD743F3E6C3C}"/>
                  </a:ext>
                </a:extLst>
              </p:cNvPr>
              <p:cNvGrpSpPr/>
              <p:nvPr/>
            </p:nvGrpSpPr>
            <p:grpSpPr>
              <a:xfrm>
                <a:off x="683568" y="2299330"/>
                <a:ext cx="5220710" cy="1440000"/>
                <a:chOff x="450903" y="2267656"/>
                <a:chExt cx="5985178" cy="2222001"/>
              </a:xfrm>
            </p:grpSpPr>
            <p:pic>
              <p:nvPicPr>
                <p:cNvPr id="46" name="图片 45">
                  <a:extLst>
                    <a:ext uri="{FF2B5EF4-FFF2-40B4-BE49-F238E27FC236}">
                      <a16:creationId xmlns="" xmlns:a16="http://schemas.microsoft.com/office/drawing/2014/main" id="{9D37615F-8B52-48D2-83A6-738BD86EB362}"/>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611545" y="2267656"/>
                  <a:ext cx="4824536" cy="1643804"/>
                </a:xfrm>
                <a:prstGeom prst="rect">
                  <a:avLst/>
                </a:prstGeom>
              </p:spPr>
            </p:pic>
            <p:pic>
              <p:nvPicPr>
                <p:cNvPr id="47" name="图片 46">
                  <a:extLst>
                    <a:ext uri="{FF2B5EF4-FFF2-40B4-BE49-F238E27FC236}">
                      <a16:creationId xmlns="" xmlns:a16="http://schemas.microsoft.com/office/drawing/2014/main" id="{1E5124AA-9AD4-4269-BE8A-C20996520BA8}"/>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630142" y="3829205"/>
                  <a:ext cx="4677551" cy="660452"/>
                </a:xfrm>
                <a:prstGeom prst="rect">
                  <a:avLst/>
                </a:prstGeom>
                <a:ln w="15875">
                  <a:solidFill>
                    <a:srgbClr val="C00000"/>
                  </a:solidFill>
                </a:ln>
              </p:spPr>
            </p:pic>
            <p:sp>
              <p:nvSpPr>
                <p:cNvPr id="48" name="矩形 47">
                  <a:extLst>
                    <a:ext uri="{FF2B5EF4-FFF2-40B4-BE49-F238E27FC236}">
                      <a16:creationId xmlns="" xmlns:a16="http://schemas.microsoft.com/office/drawing/2014/main" id="{EE75DCD9-888E-4459-85D2-50573D0F3C77}"/>
                    </a:ext>
                  </a:extLst>
                </p:cNvPr>
                <p:cNvSpPr/>
                <p:nvPr/>
              </p:nvSpPr>
              <p:spPr>
                <a:xfrm>
                  <a:off x="450903" y="3807635"/>
                  <a:ext cx="1298820" cy="378871"/>
                </a:xfrm>
                <a:prstGeom prst="rect">
                  <a:avLst/>
                </a:prstGeom>
              </p:spPr>
              <p:txBody>
                <a:bodyPr wrap="none">
                  <a:spAutoFit/>
                </a:bodyPr>
                <a:lstStyle/>
                <a:p>
                  <a:r>
                    <a:rPr lang="en-US" altLang="zh-CN" sz="1400" b="1" dirty="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IF: 17.943</a:t>
                  </a:r>
                </a:p>
              </p:txBody>
            </p:sp>
            <p:pic>
              <p:nvPicPr>
                <p:cNvPr id="49" name="图片 48">
                  <a:extLst>
                    <a:ext uri="{FF2B5EF4-FFF2-40B4-BE49-F238E27FC236}">
                      <a16:creationId xmlns="" xmlns:a16="http://schemas.microsoft.com/office/drawing/2014/main" id="{9C728E6C-0FD4-432B-94C6-5EB2E4098885}"/>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48603" y="2371098"/>
                  <a:ext cx="1000324" cy="1332758"/>
                </a:xfrm>
                <a:prstGeom prst="rect">
                  <a:avLst/>
                </a:prstGeom>
              </p:spPr>
            </p:pic>
          </p:grpSp>
          <p:grpSp>
            <p:nvGrpSpPr>
              <p:cNvPr id="42" name="组合 41">
                <a:extLst>
                  <a:ext uri="{FF2B5EF4-FFF2-40B4-BE49-F238E27FC236}">
                    <a16:creationId xmlns="" xmlns:a16="http://schemas.microsoft.com/office/drawing/2014/main" id="{45C82B5E-F0D3-47B2-8EBB-CE75F26F36EE}"/>
                  </a:ext>
                </a:extLst>
              </p:cNvPr>
              <p:cNvGrpSpPr/>
              <p:nvPr/>
            </p:nvGrpSpPr>
            <p:grpSpPr>
              <a:xfrm>
                <a:off x="6820908" y="2479718"/>
                <a:ext cx="1237019" cy="1163330"/>
                <a:chOff x="7605548" y="2353221"/>
                <a:chExt cx="1522765" cy="1432054"/>
              </a:xfrm>
            </p:grpSpPr>
            <p:pic>
              <p:nvPicPr>
                <p:cNvPr id="44" name="图片 43">
                  <a:extLst>
                    <a:ext uri="{FF2B5EF4-FFF2-40B4-BE49-F238E27FC236}">
                      <a16:creationId xmlns="" xmlns:a16="http://schemas.microsoft.com/office/drawing/2014/main" id="{0F2631E4-5498-4AB5-9C1F-6097606A3628}"/>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605548" y="2353221"/>
                  <a:ext cx="1379076" cy="981114"/>
                </a:xfrm>
                <a:prstGeom prst="rect">
                  <a:avLst/>
                </a:prstGeom>
                <a:effectLst>
                  <a:outerShdw blurRad="50800" dist="38100" dir="2700000" algn="tl" rotWithShape="0">
                    <a:prstClr val="black">
                      <a:alpha val="40000"/>
                    </a:prstClr>
                  </a:outerShdw>
                </a:effectLst>
              </p:spPr>
            </p:pic>
            <p:sp>
              <p:nvSpPr>
                <p:cNvPr id="45" name="TextBox 14">
                  <a:extLst>
                    <a:ext uri="{FF2B5EF4-FFF2-40B4-BE49-F238E27FC236}">
                      <a16:creationId xmlns="" xmlns:a16="http://schemas.microsoft.com/office/drawing/2014/main" id="{EB67E3DA-CAD6-456D-9579-09CCCF904938}"/>
                    </a:ext>
                  </a:extLst>
                </p:cNvPr>
                <p:cNvSpPr txBox="1"/>
                <p:nvPr/>
              </p:nvSpPr>
              <p:spPr>
                <a:xfrm>
                  <a:off x="7859821" y="3369777"/>
                  <a:ext cx="1268492" cy="415498"/>
                </a:xfrm>
                <a:prstGeom prst="rect">
                  <a:avLst/>
                </a:prstGeom>
                <a:noFill/>
              </p:spPr>
              <p:txBody>
                <a:bodyPr wrap="square" rtlCol="0">
                  <a:spAutoFit/>
                </a:bodyPr>
                <a:lstStyle/>
                <a:p>
                  <a:pPr algn="just"/>
                  <a:r>
                    <a:rPr lang="zh-CN" altLang="en-US" sz="1050" b="1" dirty="0">
                      <a:solidFill>
                        <a:schemeClr val="tx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流式分选仪</a:t>
                  </a:r>
                  <a:endParaRPr lang="en-US" altLang="zh-CN" sz="1050" b="1" dirty="0">
                    <a:solidFill>
                      <a:schemeClr val="tx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en-US" altLang="zh-CN" sz="1050" b="1" dirty="0" err="1">
                      <a:solidFill>
                        <a:schemeClr val="tx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FACSAria</a:t>
                  </a:r>
                  <a:r>
                    <a:rPr lang="en-US" altLang="zh-CN" sz="1050" b="1" dirty="0">
                      <a:solidFill>
                        <a:schemeClr val="tx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 II</a:t>
                  </a:r>
                  <a:endParaRPr lang="zh-CN" altLang="en-US" sz="1050" b="1" dirty="0">
                    <a:solidFill>
                      <a:schemeClr val="tx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43" name="对话气泡: 椭圆形 2">
                <a:extLst>
                  <a:ext uri="{FF2B5EF4-FFF2-40B4-BE49-F238E27FC236}">
                    <a16:creationId xmlns="" xmlns:a16="http://schemas.microsoft.com/office/drawing/2014/main" id="{A462C627-7092-4275-81A0-C7A6EC4CE39B}"/>
                  </a:ext>
                </a:extLst>
              </p:cNvPr>
              <p:cNvSpPr/>
              <p:nvPr/>
            </p:nvSpPr>
            <p:spPr>
              <a:xfrm>
                <a:off x="5735739" y="2541405"/>
                <a:ext cx="1080120" cy="517977"/>
              </a:xfrm>
              <a:prstGeom prst="wedgeEllipseCallout">
                <a:avLst>
                  <a:gd name="adj1" fmla="val -92519"/>
                  <a:gd name="adj2" fmla="val 10521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900" b="1" dirty="0">
                    <a:solidFill>
                      <a:srgbClr val="C00000"/>
                    </a:solidFill>
                  </a:rPr>
                  <a:t>致谢平台申育萌老师</a:t>
                </a:r>
              </a:p>
            </p:txBody>
          </p:sp>
        </p:grpSp>
        <p:cxnSp>
          <p:nvCxnSpPr>
            <p:cNvPr id="40" name="直接连接符 39">
              <a:extLst>
                <a:ext uri="{FF2B5EF4-FFF2-40B4-BE49-F238E27FC236}">
                  <a16:creationId xmlns="" xmlns:a16="http://schemas.microsoft.com/office/drawing/2014/main" id="{05FA61B5-241E-4A87-9941-72C140DC3BCB}"/>
                </a:ext>
              </a:extLst>
            </p:cNvPr>
            <p:cNvCxnSpPr/>
            <p:nvPr/>
          </p:nvCxnSpPr>
          <p:spPr>
            <a:xfrm>
              <a:off x="4716016" y="3468189"/>
              <a:ext cx="64807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50" name="图片 49">
            <a:extLst>
              <a:ext uri="{FF2B5EF4-FFF2-40B4-BE49-F238E27FC236}">
                <a16:creationId xmlns="" xmlns:a16="http://schemas.microsoft.com/office/drawing/2014/main" id="{3CDA570F-4767-42CD-9E4B-1420A3AFE272}"/>
              </a:ext>
            </a:extLst>
          </p:cNvPr>
          <p:cNvPicPr>
            <a:picLocks noChangeAspect="1"/>
          </p:cNvPicPr>
          <p:nvPr/>
        </p:nvPicPr>
        <p:blipFill rotWithShape="1">
          <a:blip r:embed="rId9"/>
          <a:srcRect b="52298"/>
          <a:stretch/>
        </p:blipFill>
        <p:spPr>
          <a:xfrm>
            <a:off x="2000825" y="6105090"/>
            <a:ext cx="3964807" cy="564270"/>
          </a:xfrm>
          <a:prstGeom prst="rect">
            <a:avLst/>
          </a:prstGeom>
        </p:spPr>
      </p:pic>
      <p:sp>
        <p:nvSpPr>
          <p:cNvPr id="51" name="文本框 16">
            <a:extLst>
              <a:ext uri="{FF2B5EF4-FFF2-40B4-BE49-F238E27FC236}">
                <a16:creationId xmlns="" xmlns:a16="http://schemas.microsoft.com/office/drawing/2014/main" id="{AC45F95C-4107-4567-84E3-DBB961A1517D}"/>
              </a:ext>
            </a:extLst>
          </p:cNvPr>
          <p:cNvSpPr txBox="1"/>
          <p:nvPr/>
        </p:nvSpPr>
        <p:spPr>
          <a:xfrm>
            <a:off x="899592" y="6358775"/>
            <a:ext cx="1132926" cy="307777"/>
          </a:xfrm>
          <a:prstGeom prst="rect">
            <a:avLst/>
          </a:prstGeom>
          <a:noFill/>
        </p:spPr>
        <p:txBody>
          <a:bodyPr wrap="square" rtlCol="0">
            <a:spAutoFit/>
          </a:bodyPr>
          <a:lstStyle>
            <a:defPPr>
              <a:defRPr lang="zh-CN"/>
            </a:defPPr>
            <a:lvl1pPr>
              <a:defRPr sz="1000">
                <a:solidFill>
                  <a:prstClr val="black"/>
                </a:solidFill>
                <a:latin typeface="微软雅黑" panose="020B0503020204020204" pitchFamily="34" charset="-122"/>
                <a:ea typeface="微软雅黑" panose="020B0503020204020204" pitchFamily="34" charset="-122"/>
              </a:defRPr>
            </a:lvl1pPr>
          </a:lstStyle>
          <a:p>
            <a:r>
              <a:rPr lang="en-US" altLang="zh-CN" sz="1400" b="1" dirty="0">
                <a:solidFill>
                  <a:srgbClr val="C00000"/>
                </a:solidFill>
              </a:rPr>
              <a:t>IF=14.356</a:t>
            </a:r>
            <a:endParaRPr kumimoji="0" lang="en-US" altLang="zh-CN" sz="1400" b="1" i="0" u="none" strike="noStrike" kern="1200" cap="none" spc="0" normalizeH="0" baseline="0" noProof="0" dirty="0">
              <a:ln>
                <a:noFill/>
              </a:ln>
              <a:solidFill>
                <a:srgbClr val="C00000"/>
              </a:solidFill>
              <a:effectLst/>
              <a:uLnTx/>
              <a:uFillTx/>
            </a:endParaRPr>
          </a:p>
        </p:txBody>
      </p:sp>
      <p:grpSp>
        <p:nvGrpSpPr>
          <p:cNvPr id="52" name="组合 51">
            <a:extLst>
              <a:ext uri="{FF2B5EF4-FFF2-40B4-BE49-F238E27FC236}">
                <a16:creationId xmlns="" xmlns:a16="http://schemas.microsoft.com/office/drawing/2014/main" id="{9340E840-4BC4-4312-A7EA-5EA7D7644BE2}"/>
              </a:ext>
            </a:extLst>
          </p:cNvPr>
          <p:cNvGrpSpPr/>
          <p:nvPr/>
        </p:nvGrpSpPr>
        <p:grpSpPr>
          <a:xfrm>
            <a:off x="6876256" y="5309776"/>
            <a:ext cx="1602000" cy="1253990"/>
            <a:chOff x="6454865" y="2495341"/>
            <a:chExt cx="1602000" cy="1253990"/>
          </a:xfrm>
        </p:grpSpPr>
        <p:pic>
          <p:nvPicPr>
            <p:cNvPr id="53" name="图片 52">
              <a:extLst>
                <a:ext uri="{FF2B5EF4-FFF2-40B4-BE49-F238E27FC236}">
                  <a16:creationId xmlns="" xmlns:a16="http://schemas.microsoft.com/office/drawing/2014/main" id="{1056148C-0A59-4C85-A1A5-665A227EDD9A}"/>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l="2831" r="6751"/>
            <a:stretch/>
          </p:blipFill>
          <p:spPr>
            <a:xfrm>
              <a:off x="6705881" y="2495341"/>
              <a:ext cx="1080000" cy="846097"/>
            </a:xfrm>
            <a:prstGeom prst="rect">
              <a:avLst/>
            </a:prstGeom>
            <a:effectLst>
              <a:outerShdw blurRad="50800" dist="38100" dir="2700000" algn="tl" rotWithShape="0">
                <a:prstClr val="black">
                  <a:alpha val="40000"/>
                </a:prstClr>
              </a:outerShdw>
            </a:effectLst>
          </p:spPr>
        </p:pic>
        <p:sp>
          <p:nvSpPr>
            <p:cNvPr id="54" name="文本框 6149">
              <a:extLst>
                <a:ext uri="{FF2B5EF4-FFF2-40B4-BE49-F238E27FC236}">
                  <a16:creationId xmlns="" xmlns:a16="http://schemas.microsoft.com/office/drawing/2014/main" id="{9B4D4D55-A481-4603-A05B-7E4B6C31B8A7}"/>
                </a:ext>
              </a:extLst>
            </p:cNvPr>
            <p:cNvSpPr txBox="1"/>
            <p:nvPr/>
          </p:nvSpPr>
          <p:spPr>
            <a:xfrm>
              <a:off x="6454865" y="3380346"/>
              <a:ext cx="1602000" cy="3689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pPr algn="ctr">
                <a:spcAft>
                  <a:spcPts val="0"/>
                </a:spcAft>
              </a:pPr>
              <a:r>
                <a:rPr lang="zh-CN" altLang="en-US" sz="1050" b="1" dirty="0">
                  <a:solidFill>
                    <a:schemeClr val="tx2">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分析型液相色谱仪</a:t>
              </a:r>
            </a:p>
            <a:p>
              <a:pPr algn="ctr">
                <a:spcAft>
                  <a:spcPts val="0"/>
                </a:spcAft>
              </a:pPr>
              <a:r>
                <a:rPr lang="en-US" altLang="zh-CN" sz="1050" b="1" kern="100" dirty="0">
                  <a:solidFill>
                    <a:schemeClr val="tx2">
                      <a:lumMod val="50000"/>
                    </a:schemeClr>
                  </a:solidFill>
                  <a:latin typeface="Times New Roman" panose="02020603050405020304" pitchFamily="18" charset="0"/>
                  <a:ea typeface="等线"/>
                  <a:cs typeface="Times New Roman" panose="02020603050405020304" pitchFamily="18" charset="0"/>
                </a:rPr>
                <a:t>LC-20A</a:t>
              </a:r>
              <a:endParaRPr lang="en-US" altLang="zh-CN" sz="1050" b="1" dirty="0">
                <a:solidFill>
                  <a:schemeClr val="tx2">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65" name="图片 64">
            <a:extLst>
              <a:ext uri="{FF2B5EF4-FFF2-40B4-BE49-F238E27FC236}">
                <a16:creationId xmlns="" xmlns:a16="http://schemas.microsoft.com/office/drawing/2014/main" id="{7D40E80C-09DB-40EF-8A43-171580512FE0}"/>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020381" y="5213631"/>
            <a:ext cx="835364" cy="1099163"/>
          </a:xfrm>
          <a:prstGeom prst="rect">
            <a:avLst/>
          </a:prstGeom>
        </p:spPr>
      </p:pic>
      <p:grpSp>
        <p:nvGrpSpPr>
          <p:cNvPr id="66" name="组合 65">
            <a:extLst>
              <a:ext uri="{FF2B5EF4-FFF2-40B4-BE49-F238E27FC236}">
                <a16:creationId xmlns="" xmlns:a16="http://schemas.microsoft.com/office/drawing/2014/main" id="{06F0AB9C-7CF3-44F4-9EB5-7E7AC4C0D1B4}"/>
              </a:ext>
            </a:extLst>
          </p:cNvPr>
          <p:cNvGrpSpPr/>
          <p:nvPr/>
        </p:nvGrpSpPr>
        <p:grpSpPr>
          <a:xfrm>
            <a:off x="5580112" y="5320647"/>
            <a:ext cx="1491934" cy="1017256"/>
            <a:chOff x="1803716" y="3648197"/>
            <a:chExt cx="3143975" cy="2357981"/>
          </a:xfrm>
        </p:grpSpPr>
        <p:pic>
          <p:nvPicPr>
            <p:cNvPr id="67" name="图片 66">
              <a:extLst>
                <a:ext uri="{FF2B5EF4-FFF2-40B4-BE49-F238E27FC236}">
                  <a16:creationId xmlns="" xmlns:a16="http://schemas.microsoft.com/office/drawing/2014/main" id="{87B52578-D7B9-4816-AE6C-D3C1C2970D42}"/>
                </a:ext>
              </a:extLst>
            </p:cNvPr>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803716" y="3648197"/>
              <a:ext cx="3143975" cy="2357981"/>
            </a:xfrm>
            <a:prstGeom prst="rect">
              <a:avLst/>
            </a:prstGeom>
          </p:spPr>
        </p:pic>
        <p:sp>
          <p:nvSpPr>
            <p:cNvPr id="68" name="矩形 67">
              <a:extLst>
                <a:ext uri="{FF2B5EF4-FFF2-40B4-BE49-F238E27FC236}">
                  <a16:creationId xmlns="" xmlns:a16="http://schemas.microsoft.com/office/drawing/2014/main" id="{7B1AE137-B868-4BDC-AE66-066996F241CD}"/>
                </a:ext>
              </a:extLst>
            </p:cNvPr>
            <p:cNvSpPr/>
            <p:nvPr/>
          </p:nvSpPr>
          <p:spPr>
            <a:xfrm>
              <a:off x="1825214" y="4179497"/>
              <a:ext cx="2808313" cy="173979"/>
            </a:xfrm>
            <a:prstGeom prst="rect">
              <a:avLst/>
            </a:prstGeom>
            <a:noFill/>
            <a:ln w="9525">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 xmlns:a16="http://schemas.microsoft.com/office/drawing/2014/main" id="{BA69823A-0536-4097-BDF6-05C76764DB5E}"/>
                </a:ext>
              </a:extLst>
            </p:cNvPr>
            <p:cNvSpPr/>
            <p:nvPr/>
          </p:nvSpPr>
          <p:spPr>
            <a:xfrm>
              <a:off x="1825214" y="4690599"/>
              <a:ext cx="2808313" cy="173979"/>
            </a:xfrm>
            <a:prstGeom prst="rect">
              <a:avLst/>
            </a:prstGeom>
            <a:noFill/>
            <a:ln w="9525">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a:extLst>
                <a:ext uri="{FF2B5EF4-FFF2-40B4-BE49-F238E27FC236}">
                  <a16:creationId xmlns="" xmlns:a16="http://schemas.microsoft.com/office/drawing/2014/main" id="{0D322DC6-D4A3-4DA0-BBBC-2F9C743C4B87}"/>
                </a:ext>
              </a:extLst>
            </p:cNvPr>
            <p:cNvSpPr/>
            <p:nvPr/>
          </p:nvSpPr>
          <p:spPr>
            <a:xfrm>
              <a:off x="1842155" y="5051688"/>
              <a:ext cx="2808313" cy="173979"/>
            </a:xfrm>
            <a:prstGeom prst="rect">
              <a:avLst/>
            </a:prstGeom>
            <a:noFill/>
            <a:ln w="9525">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a:extLst>
                <a:ext uri="{FF2B5EF4-FFF2-40B4-BE49-F238E27FC236}">
                  <a16:creationId xmlns="" xmlns:a16="http://schemas.microsoft.com/office/drawing/2014/main" id="{3FEE6E71-78A1-4B1C-BADB-38A796A4C126}"/>
                </a:ext>
              </a:extLst>
            </p:cNvPr>
            <p:cNvSpPr/>
            <p:nvPr/>
          </p:nvSpPr>
          <p:spPr>
            <a:xfrm>
              <a:off x="1842155" y="5325787"/>
              <a:ext cx="2808313" cy="405169"/>
            </a:xfrm>
            <a:prstGeom prst="rect">
              <a:avLst/>
            </a:prstGeom>
            <a:noFill/>
            <a:ln w="9525">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文本框 71">
            <a:extLst>
              <a:ext uri="{FF2B5EF4-FFF2-40B4-BE49-F238E27FC236}">
                <a16:creationId xmlns="" xmlns:a16="http://schemas.microsoft.com/office/drawing/2014/main" id="{E0D216FF-1C6D-427D-A7E9-47F0516CC1FE}"/>
              </a:ext>
            </a:extLst>
          </p:cNvPr>
          <p:cNvSpPr txBox="1"/>
          <p:nvPr/>
        </p:nvSpPr>
        <p:spPr>
          <a:xfrm>
            <a:off x="5724128" y="6351141"/>
            <a:ext cx="1415772" cy="215444"/>
          </a:xfrm>
          <a:prstGeom prst="rect">
            <a:avLst/>
          </a:prstGeom>
          <a:noFill/>
        </p:spPr>
        <p:txBody>
          <a:bodyPr wrap="none" rtlCol="0">
            <a:spAutoFit/>
          </a:bodyPr>
          <a:lstStyle/>
          <a:p>
            <a:r>
              <a:rPr lang="zh-CN" altLang="en-US" sz="800" dirty="0">
                <a:solidFill>
                  <a:srgbClr val="C00000"/>
                </a:solidFill>
                <a:latin typeface="微软雅黑" panose="020B0503020204020204" pitchFamily="34" charset="-122"/>
                <a:ea typeface="微软雅黑" panose="020B0503020204020204" pitchFamily="34" charset="-122"/>
              </a:rPr>
              <a:t>本文作者使用机时原始记录</a:t>
            </a:r>
          </a:p>
        </p:txBody>
      </p:sp>
      <p:pic>
        <p:nvPicPr>
          <p:cNvPr id="73" name="图片 72" descr="9B%Y]_WWXYGP%L]R8BOQ~9X"/>
          <p:cNvPicPr>
            <a:picLocks noChangeAspect="1"/>
          </p:cNvPicPr>
          <p:nvPr/>
        </p:nvPicPr>
        <p:blipFill>
          <a:blip r:embed="rId13"/>
          <a:stretch>
            <a:fillRect/>
          </a:stretch>
        </p:blipFill>
        <p:spPr>
          <a:xfrm>
            <a:off x="1896713" y="1993017"/>
            <a:ext cx="3533350" cy="1118519"/>
          </a:xfrm>
          <a:prstGeom prst="rect">
            <a:avLst/>
          </a:prstGeom>
        </p:spPr>
      </p:pic>
      <p:pic>
        <p:nvPicPr>
          <p:cNvPr id="74" name="图片 73"/>
          <p:cNvPicPr>
            <a:picLocks noChangeAspect="1"/>
          </p:cNvPicPr>
          <p:nvPr/>
        </p:nvPicPr>
        <p:blipFill>
          <a:blip r:embed="rId14" cstate="print"/>
          <a:stretch>
            <a:fillRect/>
          </a:stretch>
        </p:blipFill>
        <p:spPr>
          <a:xfrm>
            <a:off x="1049924" y="2074069"/>
            <a:ext cx="805821" cy="1059366"/>
          </a:xfrm>
          <a:prstGeom prst="rect">
            <a:avLst/>
          </a:prstGeom>
        </p:spPr>
      </p:pic>
      <p:sp>
        <p:nvSpPr>
          <p:cNvPr id="75" name="矩形 74"/>
          <p:cNvSpPr/>
          <p:nvPr/>
        </p:nvSpPr>
        <p:spPr>
          <a:xfrm>
            <a:off x="941086" y="3337430"/>
            <a:ext cx="1045210" cy="306705"/>
          </a:xfrm>
          <a:prstGeom prst="rect">
            <a:avLst/>
          </a:prstGeom>
        </p:spPr>
        <p:txBody>
          <a:bodyPr wrap="none">
            <a:spAutoFit/>
          </a:bodyPr>
          <a:lstStyle/>
          <a:p>
            <a:r>
              <a:rPr lang="en-US" altLang="zh-CN" sz="1400" b="1" dirty="0">
                <a:solidFill>
                  <a:srgbClr val="C00000"/>
                </a:solidFill>
                <a:latin typeface="微软雅黑" panose="020B0503020204020204" charset="-122"/>
                <a:ea typeface="微软雅黑" panose="020B0503020204020204" charset="-122"/>
                <a:sym typeface="方正兰亭黑_GBK" panose="02000000000000000000" pitchFamily="2" charset="-122"/>
              </a:rPr>
              <a:t>IF: 25.809</a:t>
            </a:r>
          </a:p>
        </p:txBody>
      </p:sp>
      <p:sp>
        <p:nvSpPr>
          <p:cNvPr id="79" name="对话气泡: 椭圆形 2">
            <a:extLst>
              <a:ext uri="{FF2B5EF4-FFF2-40B4-BE49-F238E27FC236}">
                <a16:creationId xmlns="" xmlns:a16="http://schemas.microsoft.com/office/drawing/2014/main" id="{A462C627-7092-4275-81A0-C7A6EC4CE39B}"/>
              </a:ext>
            </a:extLst>
          </p:cNvPr>
          <p:cNvSpPr/>
          <p:nvPr/>
        </p:nvSpPr>
        <p:spPr>
          <a:xfrm>
            <a:off x="6531167" y="2357960"/>
            <a:ext cx="1080120" cy="517977"/>
          </a:xfrm>
          <a:prstGeom prst="wedgeEllipseCallout">
            <a:avLst>
              <a:gd name="adj1" fmla="val -92519"/>
              <a:gd name="adj2" fmla="val 10521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900" b="1" dirty="0">
                <a:solidFill>
                  <a:srgbClr val="C00000"/>
                </a:solidFill>
              </a:rPr>
              <a:t>致谢</a:t>
            </a:r>
            <a:r>
              <a:rPr lang="zh-CN" altLang="en-US" sz="900" b="1" dirty="0" smtClean="0">
                <a:solidFill>
                  <a:srgbClr val="C00000"/>
                </a:solidFill>
              </a:rPr>
              <a:t>平台</a:t>
            </a:r>
            <a:endParaRPr lang="zh-CN" altLang="en-US" sz="900" b="1" dirty="0">
              <a:solidFill>
                <a:srgbClr val="C00000"/>
              </a:solidFill>
            </a:endParaRPr>
          </a:p>
        </p:txBody>
      </p:sp>
    </p:spTree>
    <p:extLst>
      <p:ext uri="{BB962C8B-B14F-4D97-AF65-F5344CB8AC3E}">
        <p14:creationId xmlns:p14="http://schemas.microsoft.com/office/powerpoint/2010/main" xmlns="" val="1330184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文本框 6149">
            <a:extLst>
              <a:ext uri="{FF2B5EF4-FFF2-40B4-BE49-F238E27FC236}">
                <a16:creationId xmlns="" xmlns:a16="http://schemas.microsoft.com/office/drawing/2014/main" id="{AE243427-884F-4304-9E7A-02F88DB3792C}"/>
              </a:ext>
            </a:extLst>
          </p:cNvPr>
          <p:cNvSpPr txBox="1"/>
          <p:nvPr/>
        </p:nvSpPr>
        <p:spPr>
          <a:xfrm>
            <a:off x="1162642" y="354386"/>
            <a:ext cx="6818716" cy="652486"/>
          </a:xfrm>
          <a:prstGeom prst="rect">
            <a:avLst/>
          </a:prstGeom>
        </p:spPr>
        <p:txBody>
          <a:bodyPr wrap="square">
            <a:spAutoFit/>
          </a:bodyPr>
          <a:lstStyle>
            <a:defPPr>
              <a:defRPr lang="zh-CN"/>
            </a:defPPr>
            <a:lvl1pPr>
              <a:lnSpc>
                <a:spcPct val="130000"/>
              </a:lnSpc>
              <a:defRPr b="1">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sz="2800" dirty="0" smtClean="0"/>
              <a:t>四、</a:t>
            </a:r>
            <a:r>
              <a:rPr lang="zh-CN" altLang="en-US" sz="2800" dirty="0"/>
              <a:t>平台为高水平论文助力</a:t>
            </a:r>
            <a:endParaRPr lang="en-US" altLang="zh-CN" sz="2800" dirty="0"/>
          </a:p>
        </p:txBody>
      </p:sp>
      <p:grpSp>
        <p:nvGrpSpPr>
          <p:cNvPr id="73" name="组合 72">
            <a:extLst>
              <a:ext uri="{FF2B5EF4-FFF2-40B4-BE49-F238E27FC236}">
                <a16:creationId xmlns="" xmlns:a16="http://schemas.microsoft.com/office/drawing/2014/main" id="{4FD632D6-F2E6-4F6B-AAB8-E32AF6198155}"/>
              </a:ext>
            </a:extLst>
          </p:cNvPr>
          <p:cNvGrpSpPr/>
          <p:nvPr/>
        </p:nvGrpSpPr>
        <p:grpSpPr>
          <a:xfrm>
            <a:off x="1878074" y="6017883"/>
            <a:ext cx="3558022" cy="579469"/>
            <a:chOff x="1838190" y="4437112"/>
            <a:chExt cx="4261985" cy="694118"/>
          </a:xfrm>
        </p:grpSpPr>
        <p:pic>
          <p:nvPicPr>
            <p:cNvPr id="74" name="图片 73" descr="]WB}[X@T$Y0HV()642]42VP">
              <a:extLst>
                <a:ext uri="{FF2B5EF4-FFF2-40B4-BE49-F238E27FC236}">
                  <a16:creationId xmlns="" xmlns:a16="http://schemas.microsoft.com/office/drawing/2014/main" id="{B4A470B2-ACFA-4F01-A2B6-2077F3A45EE6}"/>
                </a:ext>
              </a:extLst>
            </p:cNvPr>
            <p:cNvPicPr>
              <a:picLocks noChangeAspect="1"/>
            </p:cNvPicPr>
            <p:nvPr/>
          </p:nvPicPr>
          <p:blipFill rotWithShape="1">
            <a:blip r:embed="rId3"/>
            <a:srcRect b="85952"/>
            <a:stretch/>
          </p:blipFill>
          <p:spPr>
            <a:xfrm>
              <a:off x="1852025" y="4437112"/>
              <a:ext cx="4248150" cy="220785"/>
            </a:xfrm>
            <a:prstGeom prst="rect">
              <a:avLst/>
            </a:prstGeom>
          </p:spPr>
        </p:pic>
        <p:pic>
          <p:nvPicPr>
            <p:cNvPr id="75" name="图片 74" descr="]WB}[X@T$Y0HV()642]42VP">
              <a:extLst>
                <a:ext uri="{FF2B5EF4-FFF2-40B4-BE49-F238E27FC236}">
                  <a16:creationId xmlns="" xmlns:a16="http://schemas.microsoft.com/office/drawing/2014/main" id="{2E3B58F8-06E7-46DB-B442-66E34348B1D3}"/>
                </a:ext>
              </a:extLst>
            </p:cNvPr>
            <p:cNvPicPr>
              <a:picLocks noChangeAspect="1"/>
            </p:cNvPicPr>
            <p:nvPr/>
          </p:nvPicPr>
          <p:blipFill rotWithShape="1">
            <a:blip r:embed="rId3"/>
            <a:srcRect t="65848" b="4619"/>
            <a:stretch/>
          </p:blipFill>
          <p:spPr>
            <a:xfrm>
              <a:off x="1838190" y="4667090"/>
              <a:ext cx="4248150" cy="464140"/>
            </a:xfrm>
            <a:prstGeom prst="rect">
              <a:avLst/>
            </a:prstGeom>
          </p:spPr>
        </p:pic>
      </p:grpSp>
      <p:grpSp>
        <p:nvGrpSpPr>
          <p:cNvPr id="86" name="组合 85">
            <a:extLst>
              <a:ext uri="{FF2B5EF4-FFF2-40B4-BE49-F238E27FC236}">
                <a16:creationId xmlns="" xmlns:a16="http://schemas.microsoft.com/office/drawing/2014/main" id="{99B99585-1DBA-4C6C-BDEF-9EC59A13A40B}"/>
              </a:ext>
            </a:extLst>
          </p:cNvPr>
          <p:cNvGrpSpPr/>
          <p:nvPr/>
        </p:nvGrpSpPr>
        <p:grpSpPr>
          <a:xfrm>
            <a:off x="811252" y="3273909"/>
            <a:ext cx="7521496" cy="1659601"/>
            <a:chOff x="938936" y="4066071"/>
            <a:chExt cx="7521496" cy="1659601"/>
          </a:xfrm>
        </p:grpSpPr>
        <p:pic>
          <p:nvPicPr>
            <p:cNvPr id="87" name="图片 86">
              <a:extLst>
                <a:ext uri="{FF2B5EF4-FFF2-40B4-BE49-F238E27FC236}">
                  <a16:creationId xmlns="" xmlns:a16="http://schemas.microsoft.com/office/drawing/2014/main" id="{B0B42C93-4B89-44A6-8136-0EF60D2728C9}"/>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982284" y="5085184"/>
              <a:ext cx="4065373" cy="640488"/>
            </a:xfrm>
            <a:prstGeom prst="rect">
              <a:avLst/>
            </a:prstGeom>
          </p:spPr>
        </p:pic>
        <p:grpSp>
          <p:nvGrpSpPr>
            <p:cNvPr id="88" name="组合 87">
              <a:extLst>
                <a:ext uri="{FF2B5EF4-FFF2-40B4-BE49-F238E27FC236}">
                  <a16:creationId xmlns="" xmlns:a16="http://schemas.microsoft.com/office/drawing/2014/main" id="{E6FAE6DF-5B22-4BC4-B176-943FD843882D}"/>
                </a:ext>
              </a:extLst>
            </p:cNvPr>
            <p:cNvGrpSpPr/>
            <p:nvPr/>
          </p:nvGrpSpPr>
          <p:grpSpPr>
            <a:xfrm>
              <a:off x="7144423" y="4435655"/>
              <a:ext cx="1316009" cy="1153585"/>
              <a:chOff x="7072127" y="4882272"/>
              <a:chExt cx="1620000" cy="1420058"/>
            </a:xfrm>
          </p:grpSpPr>
          <p:pic>
            <p:nvPicPr>
              <p:cNvPr id="96" name="图片 95">
                <a:extLst>
                  <a:ext uri="{FF2B5EF4-FFF2-40B4-BE49-F238E27FC236}">
                    <a16:creationId xmlns="" xmlns:a16="http://schemas.microsoft.com/office/drawing/2014/main" id="{36D8A1D9-FBBD-4A1C-83B1-FF61CB12E74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072127" y="4882272"/>
                <a:ext cx="1374060" cy="983163"/>
              </a:xfrm>
              <a:prstGeom prst="rect">
                <a:avLst/>
              </a:prstGeom>
              <a:effectLst>
                <a:outerShdw blurRad="50800" dist="38100" dir="2700000" algn="tl" rotWithShape="0">
                  <a:prstClr val="black">
                    <a:alpha val="40000"/>
                  </a:prstClr>
                </a:outerShdw>
              </a:effectLst>
            </p:spPr>
          </p:pic>
          <p:sp>
            <p:nvSpPr>
              <p:cNvPr id="97" name="TextBox 14">
                <a:extLst>
                  <a:ext uri="{FF2B5EF4-FFF2-40B4-BE49-F238E27FC236}">
                    <a16:creationId xmlns="" xmlns:a16="http://schemas.microsoft.com/office/drawing/2014/main" id="{097C40C9-A846-41F4-BF57-B79240047997}"/>
                  </a:ext>
                </a:extLst>
              </p:cNvPr>
              <p:cNvSpPr txBox="1"/>
              <p:nvPr/>
            </p:nvSpPr>
            <p:spPr>
              <a:xfrm>
                <a:off x="7072127" y="5886832"/>
                <a:ext cx="1620000" cy="415498"/>
              </a:xfrm>
              <a:prstGeom prst="rect">
                <a:avLst/>
              </a:prstGeom>
              <a:noFill/>
            </p:spPr>
            <p:txBody>
              <a:bodyPr wrap="square" rtlCol="0">
                <a:spAutoFit/>
              </a:bodyPr>
              <a:lstStyle/>
              <a:p>
                <a:r>
                  <a:rPr lang="zh-CN" altLang="en-US" sz="1050" b="1" dirty="0">
                    <a:solidFill>
                      <a:schemeClr val="tx2">
                        <a:lumMod val="75000"/>
                      </a:schemeClr>
                    </a:solidFill>
                    <a:latin typeface="微软雅黑" panose="020B0503020204020204" pitchFamily="34" charset="-122"/>
                    <a:ea typeface="微软雅黑" panose="020B0503020204020204" pitchFamily="34" charset="-122"/>
                  </a:rPr>
                  <a:t>细胞能量代谢仪</a:t>
                </a:r>
                <a:endParaRPr lang="en-US" altLang="zh-CN" sz="1050" b="1" dirty="0">
                  <a:solidFill>
                    <a:schemeClr val="tx2">
                      <a:lumMod val="75000"/>
                    </a:schemeClr>
                  </a:solidFill>
                  <a:latin typeface="微软雅黑" panose="020B0503020204020204" pitchFamily="34" charset="-122"/>
                  <a:ea typeface="微软雅黑" panose="020B0503020204020204" pitchFamily="34" charset="-122"/>
                </a:endParaRPr>
              </a:p>
              <a:p>
                <a:r>
                  <a:rPr lang="en-US" altLang="zh-CN" sz="1050" b="1" dirty="0">
                    <a:solidFill>
                      <a:schemeClr val="tx2">
                        <a:lumMod val="75000"/>
                      </a:schemeClr>
                    </a:solidFill>
                    <a:latin typeface="微软雅黑" panose="020B0503020204020204" pitchFamily="34" charset="-122"/>
                    <a:ea typeface="微软雅黑" panose="020B0503020204020204" pitchFamily="34" charset="-122"/>
                  </a:rPr>
                  <a:t>Seahorse XFe96</a:t>
                </a:r>
              </a:p>
            </p:txBody>
          </p:sp>
        </p:grpSp>
        <p:grpSp>
          <p:nvGrpSpPr>
            <p:cNvPr id="89" name="组合 88">
              <a:extLst>
                <a:ext uri="{FF2B5EF4-FFF2-40B4-BE49-F238E27FC236}">
                  <a16:creationId xmlns="" xmlns:a16="http://schemas.microsoft.com/office/drawing/2014/main" id="{7E39F3D0-A9FF-4D0D-B179-608EBB61FEFA}"/>
                </a:ext>
              </a:extLst>
            </p:cNvPr>
            <p:cNvGrpSpPr/>
            <p:nvPr/>
          </p:nvGrpSpPr>
          <p:grpSpPr>
            <a:xfrm>
              <a:off x="938936" y="4066071"/>
              <a:ext cx="4929208" cy="1622134"/>
              <a:chOff x="938936" y="4066071"/>
              <a:chExt cx="4929208" cy="1622134"/>
            </a:xfrm>
          </p:grpSpPr>
          <p:pic>
            <p:nvPicPr>
              <p:cNvPr id="92" name="图片 91">
                <a:extLst>
                  <a:ext uri="{FF2B5EF4-FFF2-40B4-BE49-F238E27FC236}">
                    <a16:creationId xmlns="" xmlns:a16="http://schemas.microsoft.com/office/drawing/2014/main" id="{147E29DF-55EC-4C3C-9D8F-C51588427927}"/>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951333" y="4066071"/>
                <a:ext cx="3916811" cy="1163129"/>
              </a:xfrm>
              <a:prstGeom prst="rect">
                <a:avLst/>
              </a:prstGeom>
            </p:spPr>
          </p:pic>
          <p:grpSp>
            <p:nvGrpSpPr>
              <p:cNvPr id="93" name="组合 92">
                <a:extLst>
                  <a:ext uri="{FF2B5EF4-FFF2-40B4-BE49-F238E27FC236}">
                    <a16:creationId xmlns="" xmlns:a16="http://schemas.microsoft.com/office/drawing/2014/main" id="{E9B7772D-B090-485B-94D4-E06388F08104}"/>
                  </a:ext>
                </a:extLst>
              </p:cNvPr>
              <p:cNvGrpSpPr/>
              <p:nvPr/>
            </p:nvGrpSpPr>
            <p:grpSpPr>
              <a:xfrm>
                <a:off x="938936" y="4150936"/>
                <a:ext cx="1066822" cy="1537269"/>
                <a:chOff x="408144" y="4832791"/>
                <a:chExt cx="1066822" cy="1537269"/>
              </a:xfrm>
            </p:grpSpPr>
            <p:sp>
              <p:nvSpPr>
                <p:cNvPr id="94" name="矩形 93">
                  <a:extLst>
                    <a:ext uri="{FF2B5EF4-FFF2-40B4-BE49-F238E27FC236}">
                      <a16:creationId xmlns="" xmlns:a16="http://schemas.microsoft.com/office/drawing/2014/main" id="{8B9D73C6-BEFD-43DD-8646-D4EB6152DAD2}"/>
                    </a:ext>
                  </a:extLst>
                </p:cNvPr>
                <p:cNvSpPr/>
                <p:nvPr/>
              </p:nvSpPr>
              <p:spPr>
                <a:xfrm>
                  <a:off x="408144" y="6062283"/>
                  <a:ext cx="1066822" cy="307777"/>
                </a:xfrm>
                <a:prstGeom prst="rect">
                  <a:avLst/>
                </a:prstGeom>
              </p:spPr>
              <p:txBody>
                <a:bodyPr wrap="square">
                  <a:spAutoFit/>
                </a:bodyPr>
                <a:lstStyle/>
                <a:p>
                  <a:r>
                    <a:rPr lang="en-US" altLang="zh-CN" sz="1400" b="1" dirty="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IF: 11.878</a:t>
                  </a:r>
                </a:p>
              </p:txBody>
            </p:sp>
            <p:pic>
              <p:nvPicPr>
                <p:cNvPr id="95" name="图片 94">
                  <a:extLst>
                    <a:ext uri="{FF2B5EF4-FFF2-40B4-BE49-F238E27FC236}">
                      <a16:creationId xmlns="" xmlns:a16="http://schemas.microsoft.com/office/drawing/2014/main" id="{3AB4B189-E5FD-42D7-99F9-55AD0807AE5E}"/>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94685" y="4832791"/>
                  <a:ext cx="810720" cy="1128034"/>
                </a:xfrm>
                <a:prstGeom prst="rect">
                  <a:avLst/>
                </a:prstGeom>
              </p:spPr>
            </p:pic>
          </p:grpSp>
        </p:grpSp>
        <p:pic>
          <p:nvPicPr>
            <p:cNvPr id="90" name="图片 89">
              <a:extLst>
                <a:ext uri="{FF2B5EF4-FFF2-40B4-BE49-F238E27FC236}">
                  <a16:creationId xmlns="" xmlns:a16="http://schemas.microsoft.com/office/drawing/2014/main" id="{2400270B-A8AC-4888-9B60-5ABC4FD3210B}"/>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l="4078" t="6077" r="2833" b="6077"/>
            <a:stretch/>
          </p:blipFill>
          <p:spPr>
            <a:xfrm>
              <a:off x="5095984" y="4220088"/>
              <a:ext cx="1965248" cy="1390941"/>
            </a:xfrm>
            <a:prstGeom prst="rect">
              <a:avLst/>
            </a:prstGeom>
          </p:spPr>
        </p:pic>
        <p:sp>
          <p:nvSpPr>
            <p:cNvPr id="91" name="文本框 90">
              <a:extLst>
                <a:ext uri="{FF2B5EF4-FFF2-40B4-BE49-F238E27FC236}">
                  <a16:creationId xmlns="" xmlns:a16="http://schemas.microsoft.com/office/drawing/2014/main" id="{9A9D2029-ECE2-4FAD-AC5C-B5BB1CA8260B}"/>
                </a:ext>
              </a:extLst>
            </p:cNvPr>
            <p:cNvSpPr txBox="1"/>
            <p:nvPr/>
          </p:nvSpPr>
          <p:spPr>
            <a:xfrm>
              <a:off x="5370722" y="4235183"/>
              <a:ext cx="1415772" cy="215444"/>
            </a:xfrm>
            <a:prstGeom prst="rect">
              <a:avLst/>
            </a:prstGeom>
            <a:noFill/>
          </p:spPr>
          <p:txBody>
            <a:bodyPr wrap="none" rtlCol="0">
              <a:spAutoFit/>
            </a:bodyPr>
            <a:lstStyle/>
            <a:p>
              <a:r>
                <a:rPr lang="zh-CN" altLang="en-US" sz="800" dirty="0">
                  <a:solidFill>
                    <a:srgbClr val="C00000"/>
                  </a:solidFill>
                  <a:latin typeface="微软雅黑" panose="020B0503020204020204" pitchFamily="34" charset="-122"/>
                  <a:ea typeface="微软雅黑" panose="020B0503020204020204" pitchFamily="34" charset="-122"/>
                </a:rPr>
                <a:t>本文作者使用机时原始记录</a:t>
              </a:r>
            </a:p>
          </p:txBody>
        </p:sp>
      </p:grpSp>
      <p:pic>
        <p:nvPicPr>
          <p:cNvPr id="98" name="图片 97" descr="O8HMRLI@MYQ7~}C(Y{GF32S">
            <a:extLst>
              <a:ext uri="{FF2B5EF4-FFF2-40B4-BE49-F238E27FC236}">
                <a16:creationId xmlns="" xmlns:a16="http://schemas.microsoft.com/office/drawing/2014/main" id="{135E759D-3AD0-4854-9D8B-19597F422E89}"/>
              </a:ext>
            </a:extLst>
          </p:cNvPr>
          <p:cNvPicPr>
            <a:picLocks noChangeAspect="1"/>
          </p:cNvPicPr>
          <p:nvPr/>
        </p:nvPicPr>
        <p:blipFill rotWithShape="1">
          <a:blip r:embed="rId9"/>
          <a:srcRect t="37317"/>
          <a:stretch/>
        </p:blipFill>
        <p:spPr>
          <a:xfrm>
            <a:off x="1679873" y="5009498"/>
            <a:ext cx="3493807" cy="1056618"/>
          </a:xfrm>
          <a:prstGeom prst="rect">
            <a:avLst/>
          </a:prstGeom>
        </p:spPr>
      </p:pic>
      <p:pic>
        <p:nvPicPr>
          <p:cNvPr id="99" name="图片 98" descr="O8HMRLI@MYQ7~}C(Y{GF32S">
            <a:extLst>
              <a:ext uri="{FF2B5EF4-FFF2-40B4-BE49-F238E27FC236}">
                <a16:creationId xmlns="" xmlns:a16="http://schemas.microsoft.com/office/drawing/2014/main" id="{F0703730-5DB0-4CBE-8273-D8A05983C67F}"/>
              </a:ext>
            </a:extLst>
          </p:cNvPr>
          <p:cNvPicPr>
            <a:picLocks noChangeAspect="1"/>
          </p:cNvPicPr>
          <p:nvPr/>
        </p:nvPicPr>
        <p:blipFill rotWithShape="1">
          <a:blip r:embed="rId9"/>
          <a:srcRect r="68146" b="73264"/>
          <a:stretch/>
        </p:blipFill>
        <p:spPr>
          <a:xfrm>
            <a:off x="874439" y="5007868"/>
            <a:ext cx="857427" cy="458155"/>
          </a:xfrm>
          <a:prstGeom prst="rect">
            <a:avLst/>
          </a:prstGeom>
        </p:spPr>
      </p:pic>
      <p:sp>
        <p:nvSpPr>
          <p:cNvPr id="100" name="矩形 99">
            <a:extLst>
              <a:ext uri="{FF2B5EF4-FFF2-40B4-BE49-F238E27FC236}">
                <a16:creationId xmlns="" xmlns:a16="http://schemas.microsoft.com/office/drawing/2014/main" id="{6AA955A7-60B7-4096-ACFF-901702260F56}"/>
              </a:ext>
            </a:extLst>
          </p:cNvPr>
          <p:cNvSpPr/>
          <p:nvPr/>
        </p:nvSpPr>
        <p:spPr>
          <a:xfrm>
            <a:off x="811252" y="6066116"/>
            <a:ext cx="1066822" cy="307777"/>
          </a:xfrm>
          <a:prstGeom prst="rect">
            <a:avLst/>
          </a:prstGeom>
        </p:spPr>
        <p:txBody>
          <a:bodyPr wrap="square">
            <a:spAutoFit/>
          </a:bodyPr>
          <a:lstStyle/>
          <a:p>
            <a:r>
              <a:rPr lang="en-US" altLang="zh-CN" sz="1400" b="1" dirty="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IF: 11.878</a:t>
            </a:r>
          </a:p>
        </p:txBody>
      </p:sp>
      <p:cxnSp>
        <p:nvCxnSpPr>
          <p:cNvPr id="101" name="直接连接符 100">
            <a:extLst>
              <a:ext uri="{FF2B5EF4-FFF2-40B4-BE49-F238E27FC236}">
                <a16:creationId xmlns="" xmlns:a16="http://schemas.microsoft.com/office/drawing/2014/main" id="{4D04C7BD-F952-46A3-84D2-FB3A8B631879}"/>
              </a:ext>
            </a:extLst>
          </p:cNvPr>
          <p:cNvCxnSpPr>
            <a:cxnSpLocks/>
          </p:cNvCxnSpPr>
          <p:nvPr/>
        </p:nvCxnSpPr>
        <p:spPr>
          <a:xfrm>
            <a:off x="4150216" y="6331442"/>
            <a:ext cx="1092822"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103" name="对话气泡: 椭圆形 101">
            <a:extLst>
              <a:ext uri="{FF2B5EF4-FFF2-40B4-BE49-F238E27FC236}">
                <a16:creationId xmlns="" xmlns:a16="http://schemas.microsoft.com/office/drawing/2014/main" id="{578F1A2B-3906-40CB-A274-35B208122BFD}"/>
              </a:ext>
            </a:extLst>
          </p:cNvPr>
          <p:cNvSpPr/>
          <p:nvPr/>
        </p:nvSpPr>
        <p:spPr>
          <a:xfrm>
            <a:off x="5683159" y="5525999"/>
            <a:ext cx="1164038" cy="487006"/>
          </a:xfrm>
          <a:prstGeom prst="wedgeEllipseCallout">
            <a:avLst>
              <a:gd name="adj1" fmla="val -92519"/>
              <a:gd name="adj2" fmla="val 10521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900" b="1" dirty="0">
                <a:solidFill>
                  <a:srgbClr val="C00000"/>
                </a:solidFill>
              </a:rPr>
              <a:t>  致谢平台</a:t>
            </a:r>
          </a:p>
        </p:txBody>
      </p:sp>
      <p:cxnSp>
        <p:nvCxnSpPr>
          <p:cNvPr id="134" name="直接连接符 133">
            <a:extLst>
              <a:ext uri="{FF2B5EF4-FFF2-40B4-BE49-F238E27FC236}">
                <a16:creationId xmlns="" xmlns:a16="http://schemas.microsoft.com/office/drawing/2014/main" id="{957F667D-769B-45FC-917F-AC447012EF9A}"/>
              </a:ext>
            </a:extLst>
          </p:cNvPr>
          <p:cNvCxnSpPr>
            <a:cxnSpLocks/>
          </p:cNvCxnSpPr>
          <p:nvPr/>
        </p:nvCxnSpPr>
        <p:spPr>
          <a:xfrm>
            <a:off x="1930437" y="6459033"/>
            <a:ext cx="3263326"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grpSp>
        <p:nvGrpSpPr>
          <p:cNvPr id="135" name="组合 134">
            <a:extLst>
              <a:ext uri="{FF2B5EF4-FFF2-40B4-BE49-F238E27FC236}">
                <a16:creationId xmlns="" xmlns:a16="http://schemas.microsoft.com/office/drawing/2014/main" id="{8DD208C3-DF7C-4707-A5ED-D9A7973DC542}"/>
              </a:ext>
            </a:extLst>
          </p:cNvPr>
          <p:cNvGrpSpPr/>
          <p:nvPr/>
        </p:nvGrpSpPr>
        <p:grpSpPr>
          <a:xfrm>
            <a:off x="811252" y="1694461"/>
            <a:ext cx="7512019" cy="1455472"/>
            <a:chOff x="852493" y="3432429"/>
            <a:chExt cx="7512019" cy="1455472"/>
          </a:xfrm>
        </p:grpSpPr>
        <p:pic>
          <p:nvPicPr>
            <p:cNvPr id="136" name="图片 135" descr="QX`$$)D_XS``P1Z)B]T2~6B">
              <a:extLst>
                <a:ext uri="{FF2B5EF4-FFF2-40B4-BE49-F238E27FC236}">
                  <a16:creationId xmlns="" xmlns:a16="http://schemas.microsoft.com/office/drawing/2014/main" id="{3B1590C8-07DF-43A6-B177-C1E53EE315A4}"/>
                </a:ext>
              </a:extLst>
            </p:cNvPr>
            <p:cNvPicPr>
              <a:picLocks noChangeAspect="1"/>
            </p:cNvPicPr>
            <p:nvPr/>
          </p:nvPicPr>
          <p:blipFill>
            <a:blip r:embed="rId10"/>
            <a:stretch>
              <a:fillRect/>
            </a:stretch>
          </p:blipFill>
          <p:spPr>
            <a:xfrm>
              <a:off x="1693675" y="3432429"/>
              <a:ext cx="4065372" cy="918818"/>
            </a:xfrm>
            <a:prstGeom prst="rect">
              <a:avLst/>
            </a:prstGeom>
          </p:spPr>
        </p:pic>
        <p:pic>
          <p:nvPicPr>
            <p:cNvPr id="137" name="图片 136" descr="VRICIZB22PRGF5OR[TZGJ93">
              <a:extLst>
                <a:ext uri="{FF2B5EF4-FFF2-40B4-BE49-F238E27FC236}">
                  <a16:creationId xmlns="" xmlns:a16="http://schemas.microsoft.com/office/drawing/2014/main" id="{FCF7C504-FA5C-4362-838C-0C6794079A39}"/>
                </a:ext>
              </a:extLst>
            </p:cNvPr>
            <p:cNvPicPr>
              <a:picLocks noChangeAspect="1"/>
            </p:cNvPicPr>
            <p:nvPr/>
          </p:nvPicPr>
          <p:blipFill rotWithShape="1">
            <a:blip r:embed="rId11"/>
            <a:srcRect t="74503" b="3892"/>
            <a:stretch/>
          </p:blipFill>
          <p:spPr>
            <a:xfrm>
              <a:off x="1870256" y="4395256"/>
              <a:ext cx="3712210" cy="448636"/>
            </a:xfrm>
            <a:prstGeom prst="rect">
              <a:avLst/>
            </a:prstGeom>
          </p:spPr>
        </p:pic>
        <p:cxnSp>
          <p:nvCxnSpPr>
            <p:cNvPr id="138" name="直接连接符 137">
              <a:extLst>
                <a:ext uri="{FF2B5EF4-FFF2-40B4-BE49-F238E27FC236}">
                  <a16:creationId xmlns="" xmlns:a16="http://schemas.microsoft.com/office/drawing/2014/main" id="{F8DAD367-F833-44A6-8FAA-4D6CFBF7B9A6}"/>
                </a:ext>
              </a:extLst>
            </p:cNvPr>
            <p:cNvCxnSpPr>
              <a:cxnSpLocks/>
            </p:cNvCxnSpPr>
            <p:nvPr/>
          </p:nvCxnSpPr>
          <p:spPr>
            <a:xfrm>
              <a:off x="3635896" y="4551632"/>
              <a:ext cx="1607142"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39" name="直接连接符 138">
              <a:extLst>
                <a:ext uri="{FF2B5EF4-FFF2-40B4-BE49-F238E27FC236}">
                  <a16:creationId xmlns="" xmlns:a16="http://schemas.microsoft.com/office/drawing/2014/main" id="{049C8F52-7D41-45E5-849E-A8A354DF7377}"/>
                </a:ext>
              </a:extLst>
            </p:cNvPr>
            <p:cNvCxnSpPr>
              <a:cxnSpLocks/>
            </p:cNvCxnSpPr>
            <p:nvPr/>
          </p:nvCxnSpPr>
          <p:spPr>
            <a:xfrm>
              <a:off x="2003884" y="4703022"/>
              <a:ext cx="3239154"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40" name="直接连接符 139">
              <a:extLst>
                <a:ext uri="{FF2B5EF4-FFF2-40B4-BE49-F238E27FC236}">
                  <a16:creationId xmlns="" xmlns:a16="http://schemas.microsoft.com/office/drawing/2014/main" id="{E63D8311-1C2F-46C7-9E79-4F81EB589175}"/>
                </a:ext>
              </a:extLst>
            </p:cNvPr>
            <p:cNvCxnSpPr>
              <a:cxnSpLocks/>
            </p:cNvCxnSpPr>
            <p:nvPr/>
          </p:nvCxnSpPr>
          <p:spPr>
            <a:xfrm>
              <a:off x="2003884" y="4861843"/>
              <a:ext cx="2240466"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141" name="对话气泡: 椭圆形 59">
              <a:extLst>
                <a:ext uri="{FF2B5EF4-FFF2-40B4-BE49-F238E27FC236}">
                  <a16:creationId xmlns="" xmlns:a16="http://schemas.microsoft.com/office/drawing/2014/main" id="{B05C2C8E-83A7-4A4A-B1AC-C1A4060D9011}"/>
                </a:ext>
              </a:extLst>
            </p:cNvPr>
            <p:cNvSpPr/>
            <p:nvPr/>
          </p:nvSpPr>
          <p:spPr>
            <a:xfrm>
              <a:off x="5769510" y="3846723"/>
              <a:ext cx="1164038" cy="487006"/>
            </a:xfrm>
            <a:prstGeom prst="wedgeEllipseCallout">
              <a:avLst>
                <a:gd name="adj1" fmla="val -92519"/>
                <a:gd name="adj2" fmla="val 10521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900" b="1" dirty="0">
                  <a:solidFill>
                    <a:srgbClr val="C00000"/>
                  </a:solidFill>
                </a:rPr>
                <a:t>  致谢平台</a:t>
              </a:r>
            </a:p>
          </p:txBody>
        </p:sp>
        <p:sp>
          <p:nvSpPr>
            <p:cNvPr id="142" name="矩形 141">
              <a:extLst>
                <a:ext uri="{FF2B5EF4-FFF2-40B4-BE49-F238E27FC236}">
                  <a16:creationId xmlns="" xmlns:a16="http://schemas.microsoft.com/office/drawing/2014/main" id="{E0DE9264-E0CA-42F4-B8CD-244F06F0B02B}"/>
                </a:ext>
              </a:extLst>
            </p:cNvPr>
            <p:cNvSpPr/>
            <p:nvPr/>
          </p:nvSpPr>
          <p:spPr>
            <a:xfrm>
              <a:off x="852493" y="4580124"/>
              <a:ext cx="1017763" cy="307777"/>
            </a:xfrm>
            <a:prstGeom prst="rect">
              <a:avLst/>
            </a:prstGeom>
          </p:spPr>
          <p:txBody>
            <a:bodyPr wrap="square">
              <a:spAutoFit/>
            </a:bodyPr>
            <a:lstStyle/>
            <a:p>
              <a:r>
                <a:rPr lang="en-US" altLang="zh-CN" sz="1400" b="1" dirty="0">
                  <a:solidFill>
                    <a:srgbClr val="C00000"/>
                  </a:solidFill>
                  <a:latin typeface="微软雅黑" panose="020B0503020204020204" pitchFamily="34" charset="-122"/>
                  <a:ea typeface="微软雅黑" panose="020B0503020204020204" pitchFamily="34" charset="-122"/>
                </a:rPr>
                <a:t>IF:</a:t>
              </a:r>
              <a:r>
                <a:rPr lang="zh-CN" altLang="en-US" sz="1400" b="1" dirty="0">
                  <a:solidFill>
                    <a:srgbClr val="C00000"/>
                  </a:solidFill>
                  <a:latin typeface="微软雅黑" panose="020B0503020204020204" pitchFamily="34" charset="-122"/>
                  <a:ea typeface="微软雅黑" panose="020B0503020204020204" pitchFamily="34" charset="-122"/>
                </a:rPr>
                <a:t>12.279</a:t>
              </a:r>
            </a:p>
          </p:txBody>
        </p:sp>
        <p:pic>
          <p:nvPicPr>
            <p:cNvPr id="143" name="图片 142">
              <a:extLst>
                <a:ext uri="{FF2B5EF4-FFF2-40B4-BE49-F238E27FC236}">
                  <a16:creationId xmlns="" xmlns:a16="http://schemas.microsoft.com/office/drawing/2014/main" id="{BD958F83-2753-4B1C-AE88-0F4E7FC332FA}"/>
                </a:ext>
              </a:extLst>
            </p:cNvPr>
            <p:cNvPicPr>
              <a:picLocks noChangeAspect="1"/>
            </p:cNvPicPr>
            <p:nvPr/>
          </p:nvPicPr>
          <p:blipFill rotWithShape="1">
            <a:blip r:embed="rId12" cstate="print"/>
            <a:srcRect l="13775" r="22438"/>
            <a:stretch/>
          </p:blipFill>
          <p:spPr>
            <a:xfrm>
              <a:off x="7105499" y="3536418"/>
              <a:ext cx="938697" cy="858838"/>
            </a:xfrm>
            <a:prstGeom prst="rect">
              <a:avLst/>
            </a:prstGeom>
            <a:effectLst>
              <a:outerShdw blurRad="50800" dist="38100" dir="2700000" algn="tl" rotWithShape="0">
                <a:prstClr val="black">
                  <a:alpha val="40000"/>
                </a:prstClr>
              </a:outerShdw>
            </a:effectLst>
          </p:spPr>
        </p:pic>
        <p:sp>
          <p:nvSpPr>
            <p:cNvPr id="144" name="文本框 6149">
              <a:extLst>
                <a:ext uri="{FF2B5EF4-FFF2-40B4-BE49-F238E27FC236}">
                  <a16:creationId xmlns="" xmlns:a16="http://schemas.microsoft.com/office/drawing/2014/main" id="{0BD6EC8E-AACB-4E9E-8167-E64AF11628B2}"/>
                </a:ext>
              </a:extLst>
            </p:cNvPr>
            <p:cNvSpPr txBox="1"/>
            <p:nvPr/>
          </p:nvSpPr>
          <p:spPr bwMode="auto">
            <a:xfrm>
              <a:off x="6984974" y="4453957"/>
              <a:ext cx="1379538" cy="381000"/>
            </a:xfrm>
            <a:prstGeom prst="rect">
              <a:avLst/>
            </a:prstGeom>
            <a:solidFill>
              <a:schemeClr val="lt1"/>
            </a:solidFill>
            <a:ln w="6350">
              <a:noFill/>
            </a:ln>
          </p:spPr>
          <p:txBody>
            <a:bodyPr/>
            <a:lstStyle/>
            <a:p>
              <a:pPr algn="just" eaLnBrk="1" hangingPunct="1">
                <a:defRPr/>
              </a:pPr>
              <a:r>
                <a:rPr lang="zh-CN" altLang="en-US"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激光共聚焦显微镜</a:t>
              </a:r>
              <a:endParaRPr lang="en-US" altLang="zh-CN"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defRPr/>
              </a:pPr>
              <a:r>
                <a:rPr lang="en-US" altLang="zh-CN"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FV3000</a:t>
              </a:r>
            </a:p>
          </p:txBody>
        </p:sp>
      </p:grpSp>
    </p:spTree>
    <p:extLst>
      <p:ext uri="{BB962C8B-B14F-4D97-AF65-F5344CB8AC3E}">
        <p14:creationId xmlns:p14="http://schemas.microsoft.com/office/powerpoint/2010/main" xmlns="" val="1956512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文本框 6149">
            <a:extLst>
              <a:ext uri="{FF2B5EF4-FFF2-40B4-BE49-F238E27FC236}">
                <a16:creationId xmlns="" xmlns:a16="http://schemas.microsoft.com/office/drawing/2014/main" id="{AE243427-884F-4304-9E7A-02F88DB3792C}"/>
              </a:ext>
            </a:extLst>
          </p:cNvPr>
          <p:cNvSpPr txBox="1"/>
          <p:nvPr/>
        </p:nvSpPr>
        <p:spPr>
          <a:xfrm>
            <a:off x="1162642" y="354386"/>
            <a:ext cx="6818716" cy="652486"/>
          </a:xfrm>
          <a:prstGeom prst="rect">
            <a:avLst/>
          </a:prstGeom>
        </p:spPr>
        <p:txBody>
          <a:bodyPr wrap="square">
            <a:spAutoFit/>
          </a:bodyPr>
          <a:lstStyle>
            <a:defPPr>
              <a:defRPr lang="zh-CN"/>
            </a:defPPr>
            <a:lvl1pPr>
              <a:lnSpc>
                <a:spcPct val="130000"/>
              </a:lnSpc>
              <a:defRPr b="1">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sz="2800" dirty="0" smtClean="0"/>
              <a:t>四、</a:t>
            </a:r>
            <a:r>
              <a:rPr lang="zh-CN" altLang="en-US" sz="2800" dirty="0"/>
              <a:t>平台为高水平论文助力</a:t>
            </a:r>
            <a:endParaRPr lang="en-US" altLang="zh-CN" sz="2800" dirty="0"/>
          </a:p>
        </p:txBody>
      </p:sp>
      <p:grpSp>
        <p:nvGrpSpPr>
          <p:cNvPr id="49" name="组合 48">
            <a:extLst>
              <a:ext uri="{FF2B5EF4-FFF2-40B4-BE49-F238E27FC236}">
                <a16:creationId xmlns="" xmlns:a16="http://schemas.microsoft.com/office/drawing/2014/main" id="{6F586A47-0E42-4E27-BFFA-02C2513A3C88}"/>
              </a:ext>
            </a:extLst>
          </p:cNvPr>
          <p:cNvGrpSpPr/>
          <p:nvPr/>
        </p:nvGrpSpPr>
        <p:grpSpPr>
          <a:xfrm>
            <a:off x="612366" y="1558625"/>
            <a:ext cx="6503014" cy="1503124"/>
            <a:chOff x="1043608" y="1646771"/>
            <a:chExt cx="6503014" cy="1503124"/>
          </a:xfrm>
        </p:grpSpPr>
        <p:grpSp>
          <p:nvGrpSpPr>
            <p:cNvPr id="50" name="组合 49">
              <a:extLst>
                <a:ext uri="{FF2B5EF4-FFF2-40B4-BE49-F238E27FC236}">
                  <a16:creationId xmlns="" xmlns:a16="http://schemas.microsoft.com/office/drawing/2014/main" id="{83AC0C6B-2221-4B88-A0BE-E2B2484D072A}"/>
                </a:ext>
              </a:extLst>
            </p:cNvPr>
            <p:cNvGrpSpPr/>
            <p:nvPr/>
          </p:nvGrpSpPr>
          <p:grpSpPr>
            <a:xfrm>
              <a:off x="1043608" y="1646771"/>
              <a:ext cx="4885903" cy="1503124"/>
              <a:chOff x="922878" y="5373216"/>
              <a:chExt cx="4885903" cy="1503124"/>
            </a:xfrm>
          </p:grpSpPr>
          <p:pic>
            <p:nvPicPr>
              <p:cNvPr id="55" name="图片 54" descr="CE)5[79@]AIL@Q4P4QVNLS9">
                <a:extLst>
                  <a:ext uri="{FF2B5EF4-FFF2-40B4-BE49-F238E27FC236}">
                    <a16:creationId xmlns="" xmlns:a16="http://schemas.microsoft.com/office/drawing/2014/main" id="{48EFB430-FE78-4964-A153-AA2274411128}"/>
                  </a:ext>
                </a:extLst>
              </p:cNvPr>
              <p:cNvPicPr>
                <a:picLocks noChangeAspect="1"/>
              </p:cNvPicPr>
              <p:nvPr/>
            </p:nvPicPr>
            <p:blipFill rotWithShape="1">
              <a:blip r:embed="rId3"/>
              <a:srcRect t="21424" r="24088" b="54260"/>
              <a:stretch/>
            </p:blipFill>
            <p:spPr>
              <a:xfrm>
                <a:off x="1691680" y="5373216"/>
                <a:ext cx="4117101" cy="599136"/>
              </a:xfrm>
              <a:prstGeom prst="rect">
                <a:avLst/>
              </a:prstGeom>
            </p:spPr>
          </p:pic>
          <p:pic>
            <p:nvPicPr>
              <p:cNvPr id="56" name="图片 55" descr="CE)5[79@]AIL@Q4P4QVNLS9">
                <a:extLst>
                  <a:ext uri="{FF2B5EF4-FFF2-40B4-BE49-F238E27FC236}">
                    <a16:creationId xmlns="" xmlns:a16="http://schemas.microsoft.com/office/drawing/2014/main" id="{4705128D-9158-425E-8EB8-385E434990FF}"/>
                  </a:ext>
                </a:extLst>
              </p:cNvPr>
              <p:cNvPicPr>
                <a:picLocks noChangeAspect="1"/>
              </p:cNvPicPr>
              <p:nvPr/>
            </p:nvPicPr>
            <p:blipFill rotWithShape="1">
              <a:blip r:embed="rId3"/>
              <a:srcRect l="76184" t="5531" r="6640" b="55356"/>
              <a:stretch/>
            </p:blipFill>
            <p:spPr>
              <a:xfrm>
                <a:off x="994657" y="5373216"/>
                <a:ext cx="889219" cy="1196993"/>
              </a:xfrm>
              <a:prstGeom prst="rect">
                <a:avLst/>
              </a:prstGeom>
            </p:spPr>
          </p:pic>
          <p:sp>
            <p:nvSpPr>
              <p:cNvPr id="57" name="矩形 56">
                <a:extLst>
                  <a:ext uri="{FF2B5EF4-FFF2-40B4-BE49-F238E27FC236}">
                    <a16:creationId xmlns="" xmlns:a16="http://schemas.microsoft.com/office/drawing/2014/main" id="{6519393A-6247-4560-B871-E0EED093C540}"/>
                  </a:ext>
                </a:extLst>
              </p:cNvPr>
              <p:cNvSpPr/>
              <p:nvPr/>
            </p:nvSpPr>
            <p:spPr>
              <a:xfrm>
                <a:off x="922878" y="6568563"/>
                <a:ext cx="1066822" cy="307777"/>
              </a:xfrm>
              <a:prstGeom prst="rect">
                <a:avLst/>
              </a:prstGeom>
            </p:spPr>
            <p:txBody>
              <a:bodyPr wrap="square">
                <a:spAutoFit/>
              </a:bodyPr>
              <a:lstStyle/>
              <a:p>
                <a:r>
                  <a:rPr lang="en-US" altLang="zh-CN" sz="1400" b="1" dirty="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IF: 11.5</a:t>
                </a:r>
              </a:p>
            </p:txBody>
          </p:sp>
        </p:grpSp>
        <p:pic>
          <p:nvPicPr>
            <p:cNvPr id="51" name="图片 50" descr="DA5_LB7(S2{3]5ITXBW7(51">
              <a:extLst>
                <a:ext uri="{FF2B5EF4-FFF2-40B4-BE49-F238E27FC236}">
                  <a16:creationId xmlns="" xmlns:a16="http://schemas.microsoft.com/office/drawing/2014/main" id="{85E44F9E-0094-4E6A-9AA7-33CA8059DFC2}"/>
                </a:ext>
              </a:extLst>
            </p:cNvPr>
            <p:cNvPicPr>
              <a:picLocks noChangeAspect="1"/>
            </p:cNvPicPr>
            <p:nvPr/>
          </p:nvPicPr>
          <p:blipFill rotWithShape="1">
            <a:blip r:embed="rId4"/>
            <a:srcRect l="8506" r="5339" b="60532"/>
            <a:stretch/>
          </p:blipFill>
          <p:spPr>
            <a:xfrm>
              <a:off x="2103014" y="2212737"/>
              <a:ext cx="3860777" cy="918818"/>
            </a:xfrm>
            <a:prstGeom prst="rect">
              <a:avLst/>
            </a:prstGeom>
          </p:spPr>
        </p:pic>
        <p:sp>
          <p:nvSpPr>
            <p:cNvPr id="52" name="矩形 51">
              <a:extLst>
                <a:ext uri="{FF2B5EF4-FFF2-40B4-BE49-F238E27FC236}">
                  <a16:creationId xmlns="" xmlns:a16="http://schemas.microsoft.com/office/drawing/2014/main" id="{00ECE8CF-B3E2-4A98-B38A-4E87170F1C00}"/>
                </a:ext>
              </a:extLst>
            </p:cNvPr>
            <p:cNvSpPr/>
            <p:nvPr/>
          </p:nvSpPr>
          <p:spPr>
            <a:xfrm>
              <a:off x="2126488" y="2482650"/>
              <a:ext cx="3718370" cy="56904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对话气泡: 椭圆形 48">
              <a:extLst>
                <a:ext uri="{FF2B5EF4-FFF2-40B4-BE49-F238E27FC236}">
                  <a16:creationId xmlns="" xmlns:a16="http://schemas.microsoft.com/office/drawing/2014/main" id="{A044E3B6-C4F2-414B-A0EF-BF6744A1D954}"/>
                </a:ext>
              </a:extLst>
            </p:cNvPr>
            <p:cNvSpPr/>
            <p:nvPr/>
          </p:nvSpPr>
          <p:spPr>
            <a:xfrm>
              <a:off x="6382584" y="1906696"/>
              <a:ext cx="1164038" cy="487006"/>
            </a:xfrm>
            <a:prstGeom prst="wedgeEllipseCallout">
              <a:avLst>
                <a:gd name="adj1" fmla="val -92519"/>
                <a:gd name="adj2" fmla="val 10521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900" b="1" dirty="0">
                  <a:solidFill>
                    <a:srgbClr val="C00000"/>
                  </a:solidFill>
                </a:rPr>
                <a:t>  致谢平台</a:t>
              </a:r>
            </a:p>
          </p:txBody>
        </p:sp>
        <p:cxnSp>
          <p:nvCxnSpPr>
            <p:cNvPr id="54" name="直接连接符 53">
              <a:extLst>
                <a:ext uri="{FF2B5EF4-FFF2-40B4-BE49-F238E27FC236}">
                  <a16:creationId xmlns="" xmlns:a16="http://schemas.microsoft.com/office/drawing/2014/main" id="{39B20A13-BBAD-4A96-AEE8-3D2A1F10C415}"/>
                </a:ext>
              </a:extLst>
            </p:cNvPr>
            <p:cNvCxnSpPr/>
            <p:nvPr/>
          </p:nvCxnSpPr>
          <p:spPr>
            <a:xfrm>
              <a:off x="3828634" y="2764942"/>
              <a:ext cx="1296144"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grpSp>
      <p:pic>
        <p:nvPicPr>
          <p:cNvPr id="59" name="图片 58" descr="N7X)@XF3AZQKK{)TJRY_{~Y"/>
          <p:cNvPicPr>
            <a:picLocks noChangeAspect="1"/>
          </p:cNvPicPr>
          <p:nvPr/>
        </p:nvPicPr>
        <p:blipFill>
          <a:blip r:embed="rId5"/>
          <a:stretch>
            <a:fillRect/>
          </a:stretch>
        </p:blipFill>
        <p:spPr>
          <a:xfrm>
            <a:off x="1615957" y="3154225"/>
            <a:ext cx="4036163" cy="1067624"/>
          </a:xfrm>
          <a:prstGeom prst="rect">
            <a:avLst/>
          </a:prstGeom>
        </p:spPr>
      </p:pic>
      <p:pic>
        <p:nvPicPr>
          <p:cNvPr id="60" name="图片 59"/>
          <p:cNvPicPr>
            <a:picLocks noChangeAspect="1"/>
          </p:cNvPicPr>
          <p:nvPr/>
        </p:nvPicPr>
        <p:blipFill>
          <a:blip r:embed="rId6" cstate="print"/>
          <a:stretch>
            <a:fillRect/>
          </a:stretch>
        </p:blipFill>
        <p:spPr>
          <a:xfrm>
            <a:off x="689815" y="3234601"/>
            <a:ext cx="859519" cy="1130503"/>
          </a:xfrm>
          <a:prstGeom prst="rect">
            <a:avLst/>
          </a:prstGeom>
        </p:spPr>
      </p:pic>
      <p:pic>
        <p:nvPicPr>
          <p:cNvPr id="61" name="图片 60" descr="{FQIPFPM7HON960}1`684U3"/>
          <p:cNvPicPr>
            <a:picLocks noChangeAspect="1"/>
          </p:cNvPicPr>
          <p:nvPr/>
        </p:nvPicPr>
        <p:blipFill rotWithShape="1">
          <a:blip r:embed="rId7"/>
          <a:srcRect t="71355"/>
          <a:stretch/>
        </p:blipFill>
        <p:spPr>
          <a:xfrm>
            <a:off x="1573364" y="4239217"/>
            <a:ext cx="5352415" cy="639907"/>
          </a:xfrm>
          <a:prstGeom prst="rect">
            <a:avLst/>
          </a:prstGeom>
        </p:spPr>
      </p:pic>
      <p:sp>
        <p:nvSpPr>
          <p:cNvPr id="62" name="矩形 61"/>
          <p:cNvSpPr/>
          <p:nvPr/>
        </p:nvSpPr>
        <p:spPr>
          <a:xfrm>
            <a:off x="612366" y="4437112"/>
            <a:ext cx="1097915" cy="306705"/>
          </a:xfrm>
          <a:prstGeom prst="rect">
            <a:avLst/>
          </a:prstGeom>
        </p:spPr>
        <p:txBody>
          <a:bodyPr wrap="none">
            <a:spAutoFit/>
          </a:bodyPr>
          <a:lstStyle/>
          <a:p>
            <a:r>
              <a:rPr lang="en-US" altLang="zh-CN" sz="1400" b="1" dirty="0">
                <a:solidFill>
                  <a:srgbClr val="C00000"/>
                </a:solidFill>
                <a:latin typeface="微软雅黑" panose="020B0503020204020204" charset="-122"/>
                <a:ea typeface="微软雅黑" panose="020B0503020204020204" charset="-122"/>
                <a:sym typeface="方正兰亭黑_GBK" panose="02000000000000000000" pitchFamily="2" charset="-122"/>
              </a:rPr>
              <a:t>IF:  10.856</a:t>
            </a:r>
          </a:p>
        </p:txBody>
      </p:sp>
      <p:cxnSp>
        <p:nvCxnSpPr>
          <p:cNvPr id="63" name="直接连接符 62">
            <a:extLst>
              <a:ext uri="{FF2B5EF4-FFF2-40B4-BE49-F238E27FC236}">
                <a16:creationId xmlns="" xmlns:a16="http://schemas.microsoft.com/office/drawing/2014/main" id="{39B20A13-BBAD-4A96-AEE8-3D2A1F10C415}"/>
              </a:ext>
            </a:extLst>
          </p:cNvPr>
          <p:cNvCxnSpPr/>
          <p:nvPr/>
        </p:nvCxnSpPr>
        <p:spPr>
          <a:xfrm>
            <a:off x="3707904" y="4440977"/>
            <a:ext cx="252028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65" name="直接连接符 64">
            <a:extLst>
              <a:ext uri="{FF2B5EF4-FFF2-40B4-BE49-F238E27FC236}">
                <a16:creationId xmlns="" xmlns:a16="http://schemas.microsoft.com/office/drawing/2014/main" id="{39B20A13-BBAD-4A96-AEE8-3D2A1F10C415}"/>
              </a:ext>
            </a:extLst>
          </p:cNvPr>
          <p:cNvCxnSpPr/>
          <p:nvPr/>
        </p:nvCxnSpPr>
        <p:spPr>
          <a:xfrm>
            <a:off x="1835696" y="4591498"/>
            <a:ext cx="4464496"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67" name="直接连接符 66">
            <a:extLst>
              <a:ext uri="{FF2B5EF4-FFF2-40B4-BE49-F238E27FC236}">
                <a16:creationId xmlns="" xmlns:a16="http://schemas.microsoft.com/office/drawing/2014/main" id="{39B20A13-BBAD-4A96-AEE8-3D2A1F10C415}"/>
              </a:ext>
            </a:extLst>
          </p:cNvPr>
          <p:cNvCxnSpPr/>
          <p:nvPr/>
        </p:nvCxnSpPr>
        <p:spPr>
          <a:xfrm>
            <a:off x="1835696" y="4797152"/>
            <a:ext cx="576064"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69" name="对话气泡: 椭圆形 48">
            <a:extLst>
              <a:ext uri="{FF2B5EF4-FFF2-40B4-BE49-F238E27FC236}">
                <a16:creationId xmlns="" xmlns:a16="http://schemas.microsoft.com/office/drawing/2014/main" id="{A044E3B6-C4F2-414B-A0EF-BF6744A1D954}"/>
              </a:ext>
            </a:extLst>
          </p:cNvPr>
          <p:cNvSpPr/>
          <p:nvPr/>
        </p:nvSpPr>
        <p:spPr>
          <a:xfrm>
            <a:off x="6817320" y="3645024"/>
            <a:ext cx="1164038" cy="487006"/>
          </a:xfrm>
          <a:prstGeom prst="wedgeEllipseCallout">
            <a:avLst>
              <a:gd name="adj1" fmla="val -92519"/>
              <a:gd name="adj2" fmla="val 10521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900" b="1" dirty="0">
                <a:solidFill>
                  <a:srgbClr val="C00000"/>
                </a:solidFill>
              </a:rPr>
              <a:t>  致谢平台</a:t>
            </a:r>
          </a:p>
        </p:txBody>
      </p:sp>
      <p:pic>
        <p:nvPicPr>
          <p:cNvPr id="70" name="图片 69" descr="DS}_0_]U3_I@8L2LPA]KTMC"/>
          <p:cNvPicPr>
            <a:picLocks noChangeAspect="1"/>
          </p:cNvPicPr>
          <p:nvPr/>
        </p:nvPicPr>
        <p:blipFill>
          <a:blip r:embed="rId8"/>
          <a:stretch>
            <a:fillRect/>
          </a:stretch>
        </p:blipFill>
        <p:spPr>
          <a:xfrm>
            <a:off x="1585538" y="4877991"/>
            <a:ext cx="3994574" cy="1502805"/>
          </a:xfrm>
          <a:prstGeom prst="rect">
            <a:avLst/>
          </a:prstGeom>
        </p:spPr>
      </p:pic>
      <p:pic>
        <p:nvPicPr>
          <p:cNvPr id="71" name="图片 70"/>
          <p:cNvPicPr>
            <a:picLocks noChangeAspect="1"/>
          </p:cNvPicPr>
          <p:nvPr/>
        </p:nvPicPr>
        <p:blipFill>
          <a:blip r:embed="rId9"/>
          <a:stretch>
            <a:fillRect/>
          </a:stretch>
        </p:blipFill>
        <p:spPr>
          <a:xfrm>
            <a:off x="677956" y="4956197"/>
            <a:ext cx="876114" cy="1162983"/>
          </a:xfrm>
          <a:prstGeom prst="rect">
            <a:avLst/>
          </a:prstGeom>
        </p:spPr>
      </p:pic>
      <p:sp>
        <p:nvSpPr>
          <p:cNvPr id="72" name="矩形 71"/>
          <p:cNvSpPr/>
          <p:nvPr/>
        </p:nvSpPr>
        <p:spPr>
          <a:xfrm>
            <a:off x="613979" y="6178207"/>
            <a:ext cx="935355" cy="306705"/>
          </a:xfrm>
          <a:prstGeom prst="rect">
            <a:avLst/>
          </a:prstGeom>
        </p:spPr>
        <p:txBody>
          <a:bodyPr wrap="none">
            <a:spAutoFit/>
          </a:bodyPr>
          <a:lstStyle/>
          <a:p>
            <a:r>
              <a:rPr lang="en-US" altLang="zh-CN" sz="1400" b="1" dirty="0">
                <a:solidFill>
                  <a:srgbClr val="C00000"/>
                </a:solidFill>
                <a:latin typeface="微软雅黑" panose="020B0503020204020204" charset="-122"/>
                <a:ea typeface="微软雅黑" panose="020B0503020204020204" charset="-122"/>
                <a:sym typeface="方正兰亭黑_GBK" panose="02000000000000000000" pitchFamily="2" charset="-122"/>
              </a:rPr>
              <a:t>IF: 7.901</a:t>
            </a:r>
          </a:p>
        </p:txBody>
      </p:sp>
      <p:pic>
        <p:nvPicPr>
          <p:cNvPr id="104" name="图片 103" descr=")S)NE0C9$WU]4H]9PB156)Q"/>
          <p:cNvPicPr>
            <a:picLocks noChangeAspect="1"/>
          </p:cNvPicPr>
          <p:nvPr/>
        </p:nvPicPr>
        <p:blipFill rotWithShape="1">
          <a:blip r:embed="rId10"/>
          <a:srcRect t="74421"/>
          <a:stretch/>
        </p:blipFill>
        <p:spPr>
          <a:xfrm>
            <a:off x="1475656" y="6113308"/>
            <a:ext cx="4545330" cy="594003"/>
          </a:xfrm>
          <a:prstGeom prst="rect">
            <a:avLst/>
          </a:prstGeom>
        </p:spPr>
      </p:pic>
      <p:cxnSp>
        <p:nvCxnSpPr>
          <p:cNvPr id="105" name="直接连接符 104">
            <a:extLst>
              <a:ext uri="{FF2B5EF4-FFF2-40B4-BE49-F238E27FC236}">
                <a16:creationId xmlns="" xmlns:a16="http://schemas.microsoft.com/office/drawing/2014/main" id="{39B20A13-BBAD-4A96-AEE8-3D2A1F10C415}"/>
              </a:ext>
            </a:extLst>
          </p:cNvPr>
          <p:cNvCxnSpPr/>
          <p:nvPr/>
        </p:nvCxnSpPr>
        <p:spPr>
          <a:xfrm>
            <a:off x="3320116" y="6309320"/>
            <a:ext cx="252028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06" name="直接连接符 105">
            <a:extLst>
              <a:ext uri="{FF2B5EF4-FFF2-40B4-BE49-F238E27FC236}">
                <a16:creationId xmlns="" xmlns:a16="http://schemas.microsoft.com/office/drawing/2014/main" id="{39B20A13-BBAD-4A96-AEE8-3D2A1F10C415}"/>
              </a:ext>
            </a:extLst>
          </p:cNvPr>
          <p:cNvCxnSpPr/>
          <p:nvPr/>
        </p:nvCxnSpPr>
        <p:spPr>
          <a:xfrm>
            <a:off x="1835696" y="6484912"/>
            <a:ext cx="3816424"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07" name="直接连接符 106">
            <a:extLst>
              <a:ext uri="{FF2B5EF4-FFF2-40B4-BE49-F238E27FC236}">
                <a16:creationId xmlns="" xmlns:a16="http://schemas.microsoft.com/office/drawing/2014/main" id="{39B20A13-BBAD-4A96-AEE8-3D2A1F10C415}"/>
              </a:ext>
            </a:extLst>
          </p:cNvPr>
          <p:cNvCxnSpPr/>
          <p:nvPr/>
        </p:nvCxnSpPr>
        <p:spPr>
          <a:xfrm>
            <a:off x="1835696" y="6664575"/>
            <a:ext cx="2376264"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108" name="对话气泡: 椭圆形 48">
            <a:extLst>
              <a:ext uri="{FF2B5EF4-FFF2-40B4-BE49-F238E27FC236}">
                <a16:creationId xmlns="" xmlns:a16="http://schemas.microsoft.com/office/drawing/2014/main" id="{A044E3B6-C4F2-414B-A0EF-BF6744A1D954}"/>
              </a:ext>
            </a:extLst>
          </p:cNvPr>
          <p:cNvSpPr/>
          <p:nvPr/>
        </p:nvSpPr>
        <p:spPr>
          <a:xfrm>
            <a:off x="6300192" y="5537077"/>
            <a:ext cx="1164038" cy="487006"/>
          </a:xfrm>
          <a:prstGeom prst="wedgeEllipseCallout">
            <a:avLst>
              <a:gd name="adj1" fmla="val -92519"/>
              <a:gd name="adj2" fmla="val 10521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900" b="1" dirty="0">
                <a:solidFill>
                  <a:srgbClr val="C00000"/>
                </a:solidFill>
              </a:rPr>
              <a:t>  致谢平台</a:t>
            </a:r>
          </a:p>
        </p:txBody>
      </p:sp>
    </p:spTree>
    <p:extLst>
      <p:ext uri="{BB962C8B-B14F-4D97-AF65-F5344CB8AC3E}">
        <p14:creationId xmlns:p14="http://schemas.microsoft.com/office/powerpoint/2010/main" xmlns="" val="2126064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文本框 6149">
            <a:extLst>
              <a:ext uri="{FF2B5EF4-FFF2-40B4-BE49-F238E27FC236}">
                <a16:creationId xmlns="" xmlns:a16="http://schemas.microsoft.com/office/drawing/2014/main" id="{AE243427-884F-4304-9E7A-02F88DB3792C}"/>
              </a:ext>
            </a:extLst>
          </p:cNvPr>
          <p:cNvSpPr txBox="1"/>
          <p:nvPr/>
        </p:nvSpPr>
        <p:spPr>
          <a:xfrm>
            <a:off x="1162642" y="354386"/>
            <a:ext cx="6818716" cy="652486"/>
          </a:xfrm>
          <a:prstGeom prst="rect">
            <a:avLst/>
          </a:prstGeom>
        </p:spPr>
        <p:txBody>
          <a:bodyPr wrap="square">
            <a:spAutoFit/>
          </a:bodyPr>
          <a:lstStyle>
            <a:defPPr>
              <a:defRPr lang="zh-CN"/>
            </a:defPPr>
            <a:lvl1pPr>
              <a:lnSpc>
                <a:spcPct val="130000"/>
              </a:lnSpc>
              <a:defRPr b="1">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sz="2800" dirty="0" smtClean="0"/>
              <a:t>四、</a:t>
            </a:r>
            <a:r>
              <a:rPr lang="zh-CN" altLang="en-US" sz="2800" dirty="0"/>
              <a:t>平台为高水平论文助力</a:t>
            </a:r>
            <a:endParaRPr lang="en-US" altLang="zh-CN" sz="2800" dirty="0"/>
          </a:p>
        </p:txBody>
      </p:sp>
      <p:pic>
        <p:nvPicPr>
          <p:cNvPr id="3" name="图片 2" descr="Y0903PQ$HC7`R(WRV2IH9IK">
            <a:extLst>
              <a:ext uri="{FF2B5EF4-FFF2-40B4-BE49-F238E27FC236}">
                <a16:creationId xmlns="" xmlns:a16="http://schemas.microsoft.com/office/drawing/2014/main" id="{35E611C1-FE31-432E-B1D1-B916474EA572}"/>
              </a:ext>
            </a:extLst>
          </p:cNvPr>
          <p:cNvPicPr>
            <a:picLocks noChangeAspect="1"/>
          </p:cNvPicPr>
          <p:nvPr/>
        </p:nvPicPr>
        <p:blipFill>
          <a:blip r:embed="rId3"/>
          <a:srcRect r="-2244" b="47841"/>
          <a:stretch>
            <a:fillRect/>
          </a:stretch>
        </p:blipFill>
        <p:spPr>
          <a:xfrm>
            <a:off x="1652866" y="1640093"/>
            <a:ext cx="5079374" cy="1012751"/>
          </a:xfrm>
          <a:prstGeom prst="rect">
            <a:avLst/>
          </a:prstGeom>
        </p:spPr>
      </p:pic>
      <p:sp>
        <p:nvSpPr>
          <p:cNvPr id="4" name="矩形 3">
            <a:extLst>
              <a:ext uri="{FF2B5EF4-FFF2-40B4-BE49-F238E27FC236}">
                <a16:creationId xmlns="" xmlns:a16="http://schemas.microsoft.com/office/drawing/2014/main" id="{9D124BAF-A3AC-4C30-AB85-5BB2C7547FCD}"/>
              </a:ext>
            </a:extLst>
          </p:cNvPr>
          <p:cNvSpPr/>
          <p:nvPr/>
        </p:nvSpPr>
        <p:spPr>
          <a:xfrm>
            <a:off x="612366" y="2929821"/>
            <a:ext cx="1053494" cy="338554"/>
          </a:xfrm>
          <a:prstGeom prst="rect">
            <a:avLst/>
          </a:prstGeom>
        </p:spPr>
        <p:txBody>
          <a:bodyPr wrap="none">
            <a:spAutoFit/>
          </a:bodyPr>
          <a:lstStyle/>
          <a:p>
            <a:r>
              <a:rPr lang="en-US" altLang="zh-CN" sz="1600" b="1" dirty="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IF: 6.164</a:t>
            </a:r>
          </a:p>
        </p:txBody>
      </p:sp>
      <p:pic>
        <p:nvPicPr>
          <p:cNvPr id="5" name="图片 4" descr="NBJ[M3)9)UF7V~NK]%_`JQW">
            <a:extLst>
              <a:ext uri="{FF2B5EF4-FFF2-40B4-BE49-F238E27FC236}">
                <a16:creationId xmlns="" xmlns:a16="http://schemas.microsoft.com/office/drawing/2014/main" id="{C61C0453-D092-4A09-B984-ED78D49646D2}"/>
              </a:ext>
            </a:extLst>
          </p:cNvPr>
          <p:cNvPicPr>
            <a:picLocks noChangeAspect="1"/>
          </p:cNvPicPr>
          <p:nvPr/>
        </p:nvPicPr>
        <p:blipFill>
          <a:blip r:embed="rId4"/>
          <a:stretch>
            <a:fillRect/>
          </a:stretch>
        </p:blipFill>
        <p:spPr>
          <a:xfrm>
            <a:off x="1617941" y="2621485"/>
            <a:ext cx="4658995" cy="383540"/>
          </a:xfrm>
          <a:prstGeom prst="rect">
            <a:avLst/>
          </a:prstGeom>
        </p:spPr>
      </p:pic>
      <p:pic>
        <p:nvPicPr>
          <p:cNvPr id="6" name="图片 5" descr="IO@}5M(~7Y``@M7@GBUGTM4">
            <a:extLst>
              <a:ext uri="{FF2B5EF4-FFF2-40B4-BE49-F238E27FC236}">
                <a16:creationId xmlns="" xmlns:a16="http://schemas.microsoft.com/office/drawing/2014/main" id="{4B497090-AAE4-45CE-988A-1D9789638449}"/>
              </a:ext>
            </a:extLst>
          </p:cNvPr>
          <p:cNvPicPr>
            <a:picLocks noChangeAspect="1"/>
          </p:cNvPicPr>
          <p:nvPr/>
        </p:nvPicPr>
        <p:blipFill>
          <a:blip r:embed="rId5" cstate="print"/>
          <a:stretch>
            <a:fillRect/>
          </a:stretch>
        </p:blipFill>
        <p:spPr>
          <a:xfrm>
            <a:off x="5292080" y="1987845"/>
            <a:ext cx="1739861" cy="953830"/>
          </a:xfrm>
          <a:prstGeom prst="rect">
            <a:avLst/>
          </a:prstGeom>
        </p:spPr>
      </p:pic>
      <p:sp>
        <p:nvSpPr>
          <p:cNvPr id="7" name="文本框 6">
            <a:extLst>
              <a:ext uri="{FF2B5EF4-FFF2-40B4-BE49-F238E27FC236}">
                <a16:creationId xmlns="" xmlns:a16="http://schemas.microsoft.com/office/drawing/2014/main" id="{515A4059-0E3E-4586-A67F-C89CFF0D6217}"/>
              </a:ext>
            </a:extLst>
          </p:cNvPr>
          <p:cNvSpPr txBox="1"/>
          <p:nvPr/>
        </p:nvSpPr>
        <p:spPr>
          <a:xfrm>
            <a:off x="5345708" y="2944215"/>
            <a:ext cx="1862455" cy="245110"/>
          </a:xfrm>
          <a:prstGeom prst="rect">
            <a:avLst/>
          </a:prstGeom>
          <a:noFill/>
        </p:spPr>
        <p:txBody>
          <a:bodyPr wrap="square" rtlCol="0">
            <a:spAutoFit/>
          </a:bodyPr>
          <a:lstStyle/>
          <a:p>
            <a:r>
              <a:rPr lang="zh-CN" altLang="en-US" sz="1000" b="1" dirty="0">
                <a:solidFill>
                  <a:srgbClr val="C00000"/>
                </a:solidFill>
              </a:rPr>
              <a:t>本文作者使用机时原始记录</a:t>
            </a:r>
          </a:p>
        </p:txBody>
      </p:sp>
      <p:pic>
        <p:nvPicPr>
          <p:cNvPr id="8" name="图片 7" descr="L5R1EH~VTU1DXC2R0LBWKSH">
            <a:extLst>
              <a:ext uri="{FF2B5EF4-FFF2-40B4-BE49-F238E27FC236}">
                <a16:creationId xmlns="" xmlns:a16="http://schemas.microsoft.com/office/drawing/2014/main" id="{14BEEBBD-880C-4124-BB49-7A3323E812C4}"/>
              </a:ext>
            </a:extLst>
          </p:cNvPr>
          <p:cNvPicPr>
            <a:picLocks noChangeAspect="1"/>
          </p:cNvPicPr>
          <p:nvPr/>
        </p:nvPicPr>
        <p:blipFill>
          <a:blip r:embed="rId6"/>
          <a:srcRect t="40806" r="-582" b="10422"/>
          <a:stretch>
            <a:fillRect/>
          </a:stretch>
        </p:blipFill>
        <p:spPr>
          <a:xfrm>
            <a:off x="1688427" y="3429752"/>
            <a:ext cx="4035702" cy="882568"/>
          </a:xfrm>
          <a:prstGeom prst="rect">
            <a:avLst/>
          </a:prstGeom>
        </p:spPr>
      </p:pic>
      <p:sp>
        <p:nvSpPr>
          <p:cNvPr id="9" name="矩形 8">
            <a:extLst>
              <a:ext uri="{FF2B5EF4-FFF2-40B4-BE49-F238E27FC236}">
                <a16:creationId xmlns="" xmlns:a16="http://schemas.microsoft.com/office/drawing/2014/main" id="{3FE67C9F-CFD7-4FC6-A979-CDFABDD83666}"/>
              </a:ext>
            </a:extLst>
          </p:cNvPr>
          <p:cNvSpPr/>
          <p:nvPr/>
        </p:nvSpPr>
        <p:spPr>
          <a:xfrm>
            <a:off x="606016" y="4802029"/>
            <a:ext cx="1053494" cy="338554"/>
          </a:xfrm>
          <a:prstGeom prst="rect">
            <a:avLst/>
          </a:prstGeom>
        </p:spPr>
        <p:txBody>
          <a:bodyPr wrap="none">
            <a:spAutoFit/>
          </a:bodyPr>
          <a:lstStyle/>
          <a:p>
            <a:r>
              <a:rPr lang="en-US" altLang="zh-CN" sz="1600" b="1" dirty="0">
                <a:solidFill>
                  <a:srgbClr val="C00000"/>
                </a:solidFill>
                <a:latin typeface="微软雅黑" panose="020B0503020204020204" pitchFamily="34" charset="-122"/>
                <a:ea typeface="微软雅黑" panose="020B0503020204020204" pitchFamily="34" charset="-122"/>
                <a:sym typeface="方正兰亭黑_GBK" panose="02000000000000000000" pitchFamily="2" charset="-122"/>
              </a:rPr>
              <a:t>IF: 5.256</a:t>
            </a:r>
          </a:p>
        </p:txBody>
      </p:sp>
      <p:pic>
        <p:nvPicPr>
          <p:cNvPr id="10" name="图片 9" descr="~(MVL2Y3GBD852`DN]I513E">
            <a:extLst>
              <a:ext uri="{FF2B5EF4-FFF2-40B4-BE49-F238E27FC236}">
                <a16:creationId xmlns="" xmlns:a16="http://schemas.microsoft.com/office/drawing/2014/main" id="{2873EEB6-1867-4416-B1FD-1C7EDD27CDAC}"/>
              </a:ext>
            </a:extLst>
          </p:cNvPr>
          <p:cNvPicPr>
            <a:picLocks noChangeAspect="1"/>
          </p:cNvPicPr>
          <p:nvPr/>
        </p:nvPicPr>
        <p:blipFill>
          <a:blip r:embed="rId7"/>
          <a:stretch>
            <a:fillRect/>
          </a:stretch>
        </p:blipFill>
        <p:spPr>
          <a:xfrm>
            <a:off x="1652866" y="4332253"/>
            <a:ext cx="3602355" cy="748665"/>
          </a:xfrm>
          <a:prstGeom prst="rect">
            <a:avLst/>
          </a:prstGeom>
        </p:spPr>
      </p:pic>
      <p:pic>
        <p:nvPicPr>
          <p:cNvPr id="11" name="图片 10" descr="W1B10O`$_RJD9F{6MOG)DRM">
            <a:extLst>
              <a:ext uri="{FF2B5EF4-FFF2-40B4-BE49-F238E27FC236}">
                <a16:creationId xmlns="" xmlns:a16="http://schemas.microsoft.com/office/drawing/2014/main" id="{FC429072-6C8D-4D18-AFAB-EA6ED25527BB}"/>
              </a:ext>
            </a:extLst>
          </p:cNvPr>
          <p:cNvPicPr>
            <a:picLocks noChangeAspect="1"/>
          </p:cNvPicPr>
          <p:nvPr/>
        </p:nvPicPr>
        <p:blipFill>
          <a:blip r:embed="rId8" cstate="print"/>
          <a:stretch>
            <a:fillRect/>
          </a:stretch>
        </p:blipFill>
        <p:spPr>
          <a:xfrm>
            <a:off x="5302079" y="3700499"/>
            <a:ext cx="1729237" cy="959871"/>
          </a:xfrm>
          <a:prstGeom prst="rect">
            <a:avLst/>
          </a:prstGeom>
        </p:spPr>
      </p:pic>
      <p:sp>
        <p:nvSpPr>
          <p:cNvPr id="12" name="文本框 11">
            <a:extLst>
              <a:ext uri="{FF2B5EF4-FFF2-40B4-BE49-F238E27FC236}">
                <a16:creationId xmlns="" xmlns:a16="http://schemas.microsoft.com/office/drawing/2014/main" id="{F9989C6C-A127-483D-807D-FAF5B26378AE}"/>
              </a:ext>
            </a:extLst>
          </p:cNvPr>
          <p:cNvSpPr txBox="1"/>
          <p:nvPr/>
        </p:nvSpPr>
        <p:spPr>
          <a:xfrm>
            <a:off x="5293530" y="4726196"/>
            <a:ext cx="1862455" cy="245110"/>
          </a:xfrm>
          <a:prstGeom prst="rect">
            <a:avLst/>
          </a:prstGeom>
          <a:noFill/>
        </p:spPr>
        <p:txBody>
          <a:bodyPr wrap="square" rtlCol="0">
            <a:spAutoFit/>
          </a:bodyPr>
          <a:lstStyle/>
          <a:p>
            <a:r>
              <a:rPr lang="zh-CN" altLang="en-US" sz="1000" b="1">
                <a:solidFill>
                  <a:srgbClr val="C00000"/>
                </a:solidFill>
              </a:rPr>
              <a:t>本文作者使用机时原始记录</a:t>
            </a:r>
          </a:p>
        </p:txBody>
      </p:sp>
      <p:pic>
        <p:nvPicPr>
          <p:cNvPr id="13" name="图片 12">
            <a:extLst>
              <a:ext uri="{FF2B5EF4-FFF2-40B4-BE49-F238E27FC236}">
                <a16:creationId xmlns="" xmlns:a16="http://schemas.microsoft.com/office/drawing/2014/main" id="{5F318437-5C1B-4C4D-A419-5E6EBC06374C}"/>
              </a:ext>
            </a:extLst>
          </p:cNvPr>
          <p:cNvPicPr>
            <a:picLocks noChangeAspect="1"/>
          </p:cNvPicPr>
          <p:nvPr/>
        </p:nvPicPr>
        <p:blipFill rotWithShape="1">
          <a:blip r:embed="rId9"/>
          <a:srcRect l="1176" t="6295" r="51381"/>
          <a:stretch>
            <a:fillRect/>
          </a:stretch>
        </p:blipFill>
        <p:spPr>
          <a:xfrm>
            <a:off x="7155527" y="3302503"/>
            <a:ext cx="820738" cy="1079500"/>
          </a:xfrm>
          <a:prstGeom prst="rect">
            <a:avLst/>
          </a:prstGeom>
          <a:effectLst>
            <a:outerShdw blurRad="50800" dist="38100" dir="2700000" algn="tl" rotWithShape="0">
              <a:prstClr val="black">
                <a:alpha val="40000"/>
              </a:prstClr>
            </a:outerShdw>
          </a:effectLst>
        </p:spPr>
      </p:pic>
      <p:pic>
        <p:nvPicPr>
          <p:cNvPr id="14" name="图片 13">
            <a:extLst>
              <a:ext uri="{FF2B5EF4-FFF2-40B4-BE49-F238E27FC236}">
                <a16:creationId xmlns="" xmlns:a16="http://schemas.microsoft.com/office/drawing/2014/main" id="{6CB25D64-DAA7-4F38-AD36-65FF62BD7392}"/>
              </a:ext>
            </a:extLst>
          </p:cNvPr>
          <p:cNvPicPr>
            <a:picLocks noChangeAspect="1"/>
          </p:cNvPicPr>
          <p:nvPr/>
        </p:nvPicPr>
        <p:blipFill>
          <a:blip r:embed="rId10"/>
          <a:stretch>
            <a:fillRect/>
          </a:stretch>
        </p:blipFill>
        <p:spPr>
          <a:xfrm>
            <a:off x="704176" y="1640093"/>
            <a:ext cx="913765" cy="1205230"/>
          </a:xfrm>
          <a:prstGeom prst="rect">
            <a:avLst/>
          </a:prstGeom>
        </p:spPr>
      </p:pic>
      <p:pic>
        <p:nvPicPr>
          <p:cNvPr id="15" name="图片 14">
            <a:extLst>
              <a:ext uri="{FF2B5EF4-FFF2-40B4-BE49-F238E27FC236}">
                <a16:creationId xmlns="" xmlns:a16="http://schemas.microsoft.com/office/drawing/2014/main" id="{3887E66E-A84B-4E10-B657-3E8B4F7E1094}"/>
              </a:ext>
            </a:extLst>
          </p:cNvPr>
          <p:cNvPicPr>
            <a:picLocks noChangeAspect="1"/>
          </p:cNvPicPr>
          <p:nvPr/>
        </p:nvPicPr>
        <p:blipFill>
          <a:blip r:embed="rId11"/>
          <a:stretch>
            <a:fillRect/>
          </a:stretch>
        </p:blipFill>
        <p:spPr>
          <a:xfrm>
            <a:off x="633691" y="3429751"/>
            <a:ext cx="984250" cy="1306830"/>
          </a:xfrm>
          <a:prstGeom prst="rect">
            <a:avLst/>
          </a:prstGeom>
        </p:spPr>
      </p:pic>
      <p:sp>
        <p:nvSpPr>
          <p:cNvPr id="16" name="文本框 6149">
            <a:extLst>
              <a:ext uri="{FF2B5EF4-FFF2-40B4-BE49-F238E27FC236}">
                <a16:creationId xmlns="" xmlns:a16="http://schemas.microsoft.com/office/drawing/2014/main" id="{096C9DF4-D990-47B6-9757-44F5FCEFF4A0}"/>
              </a:ext>
            </a:extLst>
          </p:cNvPr>
          <p:cNvSpPr txBox="1"/>
          <p:nvPr/>
        </p:nvSpPr>
        <p:spPr bwMode="auto">
          <a:xfrm>
            <a:off x="7031316" y="2652844"/>
            <a:ext cx="1535515" cy="231775"/>
          </a:xfrm>
          <a:prstGeom prst="rect">
            <a:avLst/>
          </a:prstGeom>
          <a:solidFill>
            <a:schemeClr val="lt1"/>
          </a:solidFill>
          <a:ln w="6350">
            <a:noFill/>
          </a:ln>
        </p:spPr>
        <p:txBody>
          <a:bodyPr/>
          <a:lstStyle/>
          <a:p>
            <a:pPr>
              <a:spcBef>
                <a:spcPct val="0"/>
              </a:spcBef>
            </a:pPr>
            <a:r>
              <a:rPr lang="zh-CN" altLang="en-US" sz="1050" b="1" noProof="1">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分子间相互作用仪</a:t>
            </a:r>
            <a:endParaRPr lang="en-US" altLang="zh-CN" sz="1050" b="1" noProof="1">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endParaRPr>
          </a:p>
          <a:p>
            <a:pPr>
              <a:spcBef>
                <a:spcPct val="0"/>
              </a:spcBef>
            </a:pPr>
            <a:r>
              <a:rPr lang="en-US" altLang="zh-CN" sz="1050" b="1" noProof="1">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Fortebio Octet Red96e</a:t>
            </a:r>
          </a:p>
        </p:txBody>
      </p:sp>
      <p:sp>
        <p:nvSpPr>
          <p:cNvPr id="17" name="文本框 6149">
            <a:extLst>
              <a:ext uri="{FF2B5EF4-FFF2-40B4-BE49-F238E27FC236}">
                <a16:creationId xmlns="" xmlns:a16="http://schemas.microsoft.com/office/drawing/2014/main" id="{7F63F809-E284-44B2-B388-27D1E76EB46F}"/>
              </a:ext>
            </a:extLst>
          </p:cNvPr>
          <p:cNvSpPr txBox="1"/>
          <p:nvPr/>
        </p:nvSpPr>
        <p:spPr bwMode="auto">
          <a:xfrm>
            <a:off x="7031715" y="4470594"/>
            <a:ext cx="1332182" cy="220663"/>
          </a:xfrm>
          <a:prstGeom prst="rect">
            <a:avLst/>
          </a:prstGeom>
          <a:solidFill>
            <a:schemeClr val="lt1"/>
          </a:solidFill>
          <a:ln w="6350">
            <a:noFill/>
          </a:ln>
        </p:spPr>
        <p:txBody>
          <a:bodyPr/>
          <a:lstStyle/>
          <a:p>
            <a:pPr algn="just">
              <a:spcBef>
                <a:spcPct val="0"/>
              </a:spcBef>
              <a:spcAft>
                <a:spcPct val="0"/>
              </a:spcAft>
            </a:pPr>
            <a:r>
              <a:rPr lang="zh-CN" altLang="en-US" sz="1050" b="1" noProof="1">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分子间相互作用仪</a:t>
            </a:r>
            <a:endParaRPr lang="en-US" altLang="zh-CN" sz="1050" b="1" noProof="1">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spcBef>
                <a:spcPct val="0"/>
              </a:spcBef>
              <a:spcAft>
                <a:spcPct val="0"/>
              </a:spcAft>
            </a:pPr>
            <a:r>
              <a:rPr lang="en-US" altLang="zh-CN" sz="1050" b="1" noProof="1">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Monolith NT.115</a:t>
            </a:r>
          </a:p>
        </p:txBody>
      </p:sp>
      <p:pic>
        <p:nvPicPr>
          <p:cNvPr id="18" name="图片 17">
            <a:extLst>
              <a:ext uri="{FF2B5EF4-FFF2-40B4-BE49-F238E27FC236}">
                <a16:creationId xmlns="" xmlns:a16="http://schemas.microsoft.com/office/drawing/2014/main" id="{22758F90-E6DE-41A8-9B58-10FB970052DE}"/>
              </a:ext>
            </a:extLst>
          </p:cNvPr>
          <p:cNvPicPr>
            <a:picLocks noChangeAspect="1"/>
          </p:cNvPicPr>
          <p:nvPr/>
        </p:nvPicPr>
        <p:blipFill rotWithShape="1">
          <a:blip r:embed="rId12"/>
          <a:srcRect l="2872" t="16926" r="59451" b="8657"/>
          <a:stretch>
            <a:fillRect/>
          </a:stretch>
        </p:blipFill>
        <p:spPr>
          <a:xfrm>
            <a:off x="7120618" y="1484784"/>
            <a:ext cx="856063" cy="10795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190832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6149">
            <a:extLst>
              <a:ext uri="{FF2B5EF4-FFF2-40B4-BE49-F238E27FC236}">
                <a16:creationId xmlns="" xmlns:a16="http://schemas.microsoft.com/office/drawing/2014/main" id="{AE243427-884F-4304-9E7A-02F88DB3792C}"/>
              </a:ext>
            </a:extLst>
          </p:cNvPr>
          <p:cNvSpPr txBox="1"/>
          <p:nvPr/>
        </p:nvSpPr>
        <p:spPr>
          <a:xfrm>
            <a:off x="1074816" y="1499667"/>
            <a:ext cx="3738881" cy="417165"/>
          </a:xfrm>
          <a:prstGeom prst="rect">
            <a:avLst/>
          </a:prstGeom>
        </p:spPr>
        <p:txBody>
          <a:bodyPr wrap="square">
            <a:spAutoFit/>
          </a:bodyPr>
          <a:lstStyle>
            <a:defPPr>
              <a:defRPr lang="zh-CN"/>
            </a:defPPr>
            <a:lvl1pPr algn="ctr">
              <a:lnSpc>
                <a:spcPct val="130000"/>
              </a:lnSpc>
              <a:defRPr sz="3600" b="1" kern="10">
                <a:ln w="9525">
                  <a:noFill/>
                  <a:round/>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atin typeface="微软雅黑" panose="020B0503020204020204" pitchFamily="34" charset="-122"/>
                <a:ea typeface="微软雅黑" panose="020B0503020204020204" pitchFamily="34" charset="-122"/>
                <a:cs typeface="Times New Roman" panose="02020603050405020304" pitchFamily="18" charset="0"/>
              </a:defRPr>
            </a:lvl1pPr>
          </a:lstStyle>
          <a:p>
            <a:pPr algn="l"/>
            <a:r>
              <a:rPr lang="zh-CN" altLang="en-US" sz="1800" kern="1200" dirty="0">
                <a:solidFill>
                  <a:srgbClr val="1F497D"/>
                </a:solidFill>
                <a:latin typeface="Times New Roman" panose="02020603050405020304" pitchFamily="18" charset="0"/>
              </a:rPr>
              <a:t>一、公共平台总体介绍</a:t>
            </a:r>
            <a:endParaRPr lang="en-US" altLang="zh-CN" sz="1800" kern="1200" dirty="0">
              <a:solidFill>
                <a:srgbClr val="1F497D"/>
              </a:solidFill>
              <a:latin typeface="Times New Roman" panose="02020603050405020304" pitchFamily="18" charset="0"/>
            </a:endParaRPr>
          </a:p>
        </p:txBody>
      </p:sp>
      <p:sp>
        <p:nvSpPr>
          <p:cNvPr id="10" name="文本框 6149">
            <a:extLst>
              <a:ext uri="{FF2B5EF4-FFF2-40B4-BE49-F238E27FC236}">
                <a16:creationId xmlns="" xmlns:a16="http://schemas.microsoft.com/office/drawing/2014/main" id="{AE243427-884F-4304-9E7A-02F88DB3792C}"/>
              </a:ext>
            </a:extLst>
          </p:cNvPr>
          <p:cNvSpPr txBox="1"/>
          <p:nvPr/>
        </p:nvSpPr>
        <p:spPr>
          <a:xfrm>
            <a:off x="1074816" y="2250314"/>
            <a:ext cx="4716088" cy="452432"/>
          </a:xfrm>
          <a:prstGeom prst="rect">
            <a:avLst/>
          </a:prstGeom>
        </p:spPr>
        <p:txBody>
          <a:bodyPr wrap="square">
            <a:spAutoFit/>
          </a:bodyPr>
          <a:lstStyle>
            <a:defPPr>
              <a:defRPr lang="zh-CN"/>
            </a:defPPr>
            <a:lvl1pPr>
              <a:lnSpc>
                <a:spcPct val="130000"/>
              </a:lnSpc>
              <a:defRPr b="1">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smtClean="0"/>
              <a:t>二、各分平台及运行情况</a:t>
            </a:r>
            <a:endParaRPr lang="en-US" altLang="zh-CN" dirty="0"/>
          </a:p>
        </p:txBody>
      </p:sp>
      <p:grpSp>
        <p:nvGrpSpPr>
          <p:cNvPr id="3" name="组合 2"/>
          <p:cNvGrpSpPr/>
          <p:nvPr/>
        </p:nvGrpSpPr>
        <p:grpSpPr>
          <a:xfrm>
            <a:off x="1619672" y="2797244"/>
            <a:ext cx="4727974" cy="2191157"/>
            <a:chOff x="1572218" y="3204680"/>
            <a:chExt cx="4727974" cy="2191157"/>
          </a:xfrm>
        </p:grpSpPr>
        <p:sp>
          <p:nvSpPr>
            <p:cNvPr id="11" name="文本框 6149">
              <a:extLst>
                <a:ext uri="{FF2B5EF4-FFF2-40B4-BE49-F238E27FC236}">
                  <a16:creationId xmlns="" xmlns:a16="http://schemas.microsoft.com/office/drawing/2014/main" id="{AE243427-884F-4304-9E7A-02F88DB3792C}"/>
                </a:ext>
              </a:extLst>
            </p:cNvPr>
            <p:cNvSpPr txBox="1"/>
            <p:nvPr/>
          </p:nvSpPr>
          <p:spPr>
            <a:xfrm>
              <a:off x="1572218" y="3204680"/>
              <a:ext cx="4716088" cy="452432"/>
            </a:xfrm>
            <a:prstGeom prst="rect">
              <a:avLst/>
            </a:prstGeom>
          </p:spPr>
          <p:txBody>
            <a:bodyPr wrap="square">
              <a:spAutoFit/>
            </a:bodyPr>
            <a:lstStyle>
              <a:defPPr>
                <a:defRPr lang="zh-CN"/>
              </a:defPPr>
              <a:lvl1pPr>
                <a:lnSpc>
                  <a:spcPct val="130000"/>
                </a:lnSpc>
                <a:defRPr b="1">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smtClean="0"/>
                <a:t>1</a:t>
              </a:r>
              <a:r>
                <a:rPr lang="zh-CN" altLang="en-US" dirty="0" smtClean="0"/>
                <a:t>、显微成像分平台</a:t>
              </a:r>
              <a:endParaRPr lang="en-US" altLang="zh-CN" dirty="0"/>
            </a:p>
          </p:txBody>
        </p:sp>
        <p:sp>
          <p:nvSpPr>
            <p:cNvPr id="12" name="文本框 6149">
              <a:extLst>
                <a:ext uri="{FF2B5EF4-FFF2-40B4-BE49-F238E27FC236}">
                  <a16:creationId xmlns="" xmlns:a16="http://schemas.microsoft.com/office/drawing/2014/main" id="{AE243427-884F-4304-9E7A-02F88DB3792C}"/>
                </a:ext>
              </a:extLst>
            </p:cNvPr>
            <p:cNvSpPr txBox="1"/>
            <p:nvPr/>
          </p:nvSpPr>
          <p:spPr>
            <a:xfrm>
              <a:off x="1572218" y="3596802"/>
              <a:ext cx="4716088" cy="452432"/>
            </a:xfrm>
            <a:prstGeom prst="rect">
              <a:avLst/>
            </a:prstGeom>
          </p:spPr>
          <p:txBody>
            <a:bodyPr wrap="square">
              <a:spAutoFit/>
            </a:bodyPr>
            <a:lstStyle>
              <a:defPPr>
                <a:defRPr lang="zh-CN"/>
              </a:defPPr>
              <a:lvl1pPr>
                <a:lnSpc>
                  <a:spcPct val="130000"/>
                </a:lnSpc>
                <a:defRPr b="1">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smtClean="0"/>
                <a:t>2</a:t>
              </a:r>
              <a:r>
                <a:rPr lang="zh-CN" altLang="en-US" dirty="0" smtClean="0"/>
                <a:t>、分子互作研究分平台</a:t>
              </a:r>
              <a:endParaRPr lang="en-US" altLang="zh-CN" dirty="0"/>
            </a:p>
          </p:txBody>
        </p:sp>
        <p:sp>
          <p:nvSpPr>
            <p:cNvPr id="13" name="文本框 6149">
              <a:extLst>
                <a:ext uri="{FF2B5EF4-FFF2-40B4-BE49-F238E27FC236}">
                  <a16:creationId xmlns="" xmlns:a16="http://schemas.microsoft.com/office/drawing/2014/main" id="{AE243427-884F-4304-9E7A-02F88DB3792C}"/>
                </a:ext>
              </a:extLst>
            </p:cNvPr>
            <p:cNvSpPr txBox="1"/>
            <p:nvPr/>
          </p:nvSpPr>
          <p:spPr>
            <a:xfrm>
              <a:off x="1584104" y="4057769"/>
              <a:ext cx="4716088" cy="452432"/>
            </a:xfrm>
            <a:prstGeom prst="rect">
              <a:avLst/>
            </a:prstGeom>
          </p:spPr>
          <p:txBody>
            <a:bodyPr wrap="square">
              <a:spAutoFit/>
            </a:bodyPr>
            <a:lstStyle>
              <a:defPPr>
                <a:defRPr lang="zh-CN"/>
              </a:defPPr>
              <a:lvl1pPr>
                <a:lnSpc>
                  <a:spcPct val="130000"/>
                </a:lnSpc>
                <a:defRPr b="1">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smtClean="0"/>
                <a:t>3</a:t>
              </a:r>
              <a:r>
                <a:rPr lang="zh-CN" altLang="en-US" dirty="0" smtClean="0"/>
                <a:t>、活体动物影像分平台</a:t>
              </a:r>
              <a:endParaRPr lang="en-US" altLang="zh-CN" dirty="0"/>
            </a:p>
          </p:txBody>
        </p:sp>
        <p:sp>
          <p:nvSpPr>
            <p:cNvPr id="14" name="文本框 6149">
              <a:extLst>
                <a:ext uri="{FF2B5EF4-FFF2-40B4-BE49-F238E27FC236}">
                  <a16:creationId xmlns="" xmlns:a16="http://schemas.microsoft.com/office/drawing/2014/main" id="{AE243427-884F-4304-9E7A-02F88DB3792C}"/>
                </a:ext>
              </a:extLst>
            </p:cNvPr>
            <p:cNvSpPr txBox="1"/>
            <p:nvPr/>
          </p:nvSpPr>
          <p:spPr>
            <a:xfrm>
              <a:off x="1584104" y="4492387"/>
              <a:ext cx="4716088" cy="452432"/>
            </a:xfrm>
            <a:prstGeom prst="rect">
              <a:avLst/>
            </a:prstGeom>
          </p:spPr>
          <p:txBody>
            <a:bodyPr wrap="square">
              <a:spAutoFit/>
            </a:bodyPr>
            <a:lstStyle>
              <a:defPPr>
                <a:defRPr lang="zh-CN"/>
              </a:defPPr>
              <a:lvl1pPr>
                <a:lnSpc>
                  <a:spcPct val="130000"/>
                </a:lnSpc>
                <a:defRPr b="1">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smtClean="0"/>
                <a:t>4</a:t>
              </a:r>
              <a:r>
                <a:rPr lang="zh-CN" altLang="en-US" dirty="0" smtClean="0"/>
                <a:t>、色谱质谱分析分平台</a:t>
              </a:r>
              <a:endParaRPr lang="en-US" altLang="zh-CN" dirty="0"/>
            </a:p>
          </p:txBody>
        </p:sp>
        <p:sp>
          <p:nvSpPr>
            <p:cNvPr id="15" name="文本框 6149">
              <a:extLst>
                <a:ext uri="{FF2B5EF4-FFF2-40B4-BE49-F238E27FC236}">
                  <a16:creationId xmlns="" xmlns:a16="http://schemas.microsoft.com/office/drawing/2014/main" id="{AE243427-884F-4304-9E7A-02F88DB3792C}"/>
                </a:ext>
              </a:extLst>
            </p:cNvPr>
            <p:cNvSpPr txBox="1"/>
            <p:nvPr/>
          </p:nvSpPr>
          <p:spPr>
            <a:xfrm>
              <a:off x="1584104" y="4943405"/>
              <a:ext cx="4716088" cy="452432"/>
            </a:xfrm>
            <a:prstGeom prst="rect">
              <a:avLst/>
            </a:prstGeom>
          </p:spPr>
          <p:txBody>
            <a:bodyPr wrap="square">
              <a:spAutoFit/>
            </a:bodyPr>
            <a:lstStyle>
              <a:defPPr>
                <a:defRPr lang="zh-CN"/>
              </a:defPPr>
              <a:lvl1pPr>
                <a:lnSpc>
                  <a:spcPct val="130000"/>
                </a:lnSpc>
                <a:defRPr b="1">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smtClean="0"/>
                <a:t>5</a:t>
              </a:r>
              <a:r>
                <a:rPr lang="zh-CN" altLang="en-US" dirty="0" smtClean="0"/>
                <a:t>、生化与分子生物学分平台</a:t>
              </a:r>
              <a:endParaRPr lang="en-US" altLang="zh-CN" dirty="0"/>
            </a:p>
          </p:txBody>
        </p:sp>
      </p:grpSp>
      <p:sp>
        <p:nvSpPr>
          <p:cNvPr id="16" name="文本框 6149">
            <a:extLst>
              <a:ext uri="{FF2B5EF4-FFF2-40B4-BE49-F238E27FC236}">
                <a16:creationId xmlns="" xmlns:a16="http://schemas.microsoft.com/office/drawing/2014/main" id="{AE243427-884F-4304-9E7A-02F88DB3792C}"/>
              </a:ext>
            </a:extLst>
          </p:cNvPr>
          <p:cNvSpPr txBox="1"/>
          <p:nvPr/>
        </p:nvSpPr>
        <p:spPr>
          <a:xfrm>
            <a:off x="1071538" y="5000636"/>
            <a:ext cx="4716088" cy="417165"/>
          </a:xfrm>
          <a:prstGeom prst="rect">
            <a:avLst/>
          </a:prstGeom>
        </p:spPr>
        <p:txBody>
          <a:bodyPr wrap="square">
            <a:spAutoFit/>
          </a:bodyPr>
          <a:lstStyle>
            <a:defPPr>
              <a:defRPr lang="zh-CN"/>
            </a:defPPr>
            <a:lvl1pPr>
              <a:lnSpc>
                <a:spcPct val="130000"/>
              </a:lnSpc>
              <a:defRPr b="1">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smtClean="0"/>
              <a:t>三</a:t>
            </a:r>
            <a:r>
              <a:rPr lang="zh-CN" altLang="en-US" dirty="0" smtClean="0"/>
              <a:t>、培训情况</a:t>
            </a:r>
            <a:endParaRPr lang="en-US" altLang="zh-CN" dirty="0"/>
          </a:p>
        </p:txBody>
      </p:sp>
      <p:sp>
        <p:nvSpPr>
          <p:cNvPr id="17" name="矩形 16"/>
          <p:cNvSpPr/>
          <p:nvPr/>
        </p:nvSpPr>
        <p:spPr>
          <a:xfrm>
            <a:off x="1071538" y="5572140"/>
            <a:ext cx="2954655" cy="369332"/>
          </a:xfrm>
          <a:prstGeom prst="rect">
            <a:avLst/>
          </a:prstGeom>
        </p:spPr>
        <p:txBody>
          <a:bodyPr wrap="none">
            <a:spAutoFit/>
          </a:bodyPr>
          <a:lstStyle/>
          <a:p>
            <a:r>
              <a:rPr lang="zh-CN" altLang="en-US" b="1" dirty="0" smtClean="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四、平台为高水平论文助力</a:t>
            </a:r>
            <a:endParaRPr lang="en-US" altLang="zh-CN" b="1" dirty="0" smtClean="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xmlns="" val="792935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51518" y="1047663"/>
            <a:ext cx="7888807" cy="2308324"/>
          </a:xfrm>
          <a:prstGeom prst="rect">
            <a:avLst/>
          </a:prstGeom>
          <a:noFill/>
        </p:spPr>
        <p:txBody>
          <a:bodyPr wrap="square" rtlCol="0">
            <a:spAutoFit/>
          </a:bodyPr>
          <a:lstStyle/>
          <a:p>
            <a:pPr algn="just">
              <a:lnSpc>
                <a:spcPct val="150000"/>
              </a:lnSpc>
            </a:pPr>
            <a:r>
              <a:rPr lang="zh-CN" altLang="en-US" sz="1600" b="1"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6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天然药物活性组分与药效国家重点</a:t>
            </a:r>
            <a:r>
              <a:rPr lang="zh-CN" altLang="en-US" sz="1600" b="1"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实验室</a:t>
            </a:r>
            <a:r>
              <a:rPr lang="zh-CN" altLang="en-US" sz="16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自 </a:t>
            </a:r>
            <a:r>
              <a:rPr lang="en-US" altLang="zh-CN" sz="16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2011 </a:t>
            </a:r>
            <a:r>
              <a:rPr lang="zh-CN" altLang="en-US" sz="16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年获批建设后，在依托</a:t>
            </a:r>
            <a:r>
              <a:rPr lang="zh-CN" altLang="en-US" sz="1600" b="1"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单位中国药科大学的</a:t>
            </a:r>
            <a:r>
              <a:rPr lang="zh-CN" altLang="en-US" sz="16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大力支持下，于玄武门校</a:t>
            </a:r>
            <a:r>
              <a:rPr lang="zh-CN" altLang="en-US" sz="1600" b="1"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区</a:t>
            </a:r>
            <a:r>
              <a:rPr lang="zh-CN" altLang="en-US" sz="16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建设</a:t>
            </a:r>
            <a:r>
              <a:rPr lang="zh-CN" altLang="en-US" sz="1600" b="1"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公共</a:t>
            </a:r>
            <a:r>
              <a:rPr lang="zh-CN" altLang="en-US" sz="16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平台，围绕天然活性物质（群）的发现、生物功能与成</a:t>
            </a:r>
            <a:r>
              <a:rPr lang="zh-CN" altLang="en-US" sz="1600" b="1"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药性</a:t>
            </a:r>
            <a:r>
              <a:rPr lang="zh-CN" altLang="en-US" sz="16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三个</a:t>
            </a:r>
            <a:r>
              <a:rPr lang="zh-CN" altLang="en-US" sz="1600" b="1"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研究</a:t>
            </a:r>
            <a:r>
              <a:rPr lang="zh-CN" altLang="en-US" sz="16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方向</a:t>
            </a:r>
            <a:r>
              <a:rPr lang="zh-CN" altLang="en-US" sz="1600" b="1"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，建设了</a:t>
            </a:r>
            <a:r>
              <a:rPr lang="zh-CN" altLang="en-US" sz="16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显微</a:t>
            </a:r>
            <a:r>
              <a:rPr lang="zh-CN" altLang="en-US"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成像</a:t>
            </a:r>
            <a:r>
              <a:rPr lang="zh-CN" altLang="en-US" sz="1600" b="1"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分子间</a:t>
            </a:r>
            <a:r>
              <a:rPr lang="zh-CN" altLang="en-US" sz="16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相互作用</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活体</a:t>
            </a:r>
            <a:r>
              <a:rPr lang="zh-CN" altLang="en-US"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动物影像、色谱质谱分析</a:t>
            </a:r>
            <a:r>
              <a:rPr lang="zh-CN" altLang="en-US" sz="1600" b="1"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及</a:t>
            </a:r>
            <a:r>
              <a:rPr lang="zh-CN" altLang="en-US"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生化与</a:t>
            </a:r>
            <a:r>
              <a:rPr lang="zh-CN" altLang="en-US" sz="16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分子生物学</a:t>
            </a:r>
            <a:r>
              <a:rPr lang="zh-CN" altLang="en-US" sz="1600" b="1"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五个分平台。实验室</a:t>
            </a:r>
            <a:r>
              <a:rPr lang="zh-CN" altLang="en-US" sz="16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逐步建立了</a:t>
            </a:r>
            <a:r>
              <a:rPr lang="zh-CN" altLang="en-US" sz="1600" b="1"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专职</a:t>
            </a:r>
            <a:r>
              <a:rPr lang="zh-CN" altLang="en-US" sz="16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技术</a:t>
            </a:r>
            <a:r>
              <a:rPr lang="zh-CN" altLang="en-US" sz="1600" b="1"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管理</a:t>
            </a:r>
            <a:r>
              <a:rPr lang="zh-CN" altLang="en-US" sz="16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团队，通过网络化、数字化开放预约体系，实现了公共平台的高效、统一管理，推动了平台资源共享</a:t>
            </a:r>
            <a:r>
              <a:rPr lang="zh-CN" altLang="en-US" sz="1600" b="1"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6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1" name="组合 40">
            <a:extLst>
              <a:ext uri="{FF2B5EF4-FFF2-40B4-BE49-F238E27FC236}">
                <a16:creationId xmlns="" xmlns:a16="http://schemas.microsoft.com/office/drawing/2014/main" id="{043CF078-22F4-4EBA-A703-CB9F70FEFBA5}"/>
              </a:ext>
            </a:extLst>
          </p:cNvPr>
          <p:cNvGrpSpPr/>
          <p:nvPr/>
        </p:nvGrpSpPr>
        <p:grpSpPr>
          <a:xfrm>
            <a:off x="1028548" y="3399767"/>
            <a:ext cx="6999836" cy="1080811"/>
            <a:chOff x="1072067" y="3710114"/>
            <a:chExt cx="6999836" cy="1080811"/>
          </a:xfrm>
        </p:grpSpPr>
        <p:pic>
          <p:nvPicPr>
            <p:cNvPr id="36" name="图片 35">
              <a:extLst>
                <a:ext uri="{FF2B5EF4-FFF2-40B4-BE49-F238E27FC236}">
                  <a16:creationId xmlns="" xmlns:a16="http://schemas.microsoft.com/office/drawing/2014/main" id="{FA7EC1B7-666F-4AEA-905B-52C00607B3C3}"/>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9445" r="7067"/>
            <a:stretch/>
          </p:blipFill>
          <p:spPr>
            <a:xfrm>
              <a:off x="1072067" y="3710114"/>
              <a:ext cx="1440000" cy="1080000"/>
            </a:xfrm>
            <a:prstGeom prst="rect">
              <a:avLst/>
            </a:prstGeom>
          </p:spPr>
        </p:pic>
        <p:pic>
          <p:nvPicPr>
            <p:cNvPr id="9" name="图片 8">
              <a:extLst>
                <a:ext uri="{FF2B5EF4-FFF2-40B4-BE49-F238E27FC236}">
                  <a16:creationId xmlns="" xmlns:a16="http://schemas.microsoft.com/office/drawing/2014/main" id="{A57EB677-6D3B-4DEC-ABED-EF4661B6C3B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15976" y="3710925"/>
              <a:ext cx="1440000" cy="1080000"/>
            </a:xfrm>
            <a:prstGeom prst="rect">
              <a:avLst/>
            </a:prstGeom>
          </p:spPr>
        </p:pic>
        <p:pic>
          <p:nvPicPr>
            <p:cNvPr id="31" name="图片 30">
              <a:extLst>
                <a:ext uri="{FF2B5EF4-FFF2-40B4-BE49-F238E27FC236}">
                  <a16:creationId xmlns="" xmlns:a16="http://schemas.microsoft.com/office/drawing/2014/main" id="{1A278A46-2C58-4B0B-BCEA-2C3BFA83A7AC}"/>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93209" y="3710925"/>
              <a:ext cx="1440000" cy="1080000"/>
            </a:xfrm>
            <a:prstGeom prst="rect">
              <a:avLst/>
            </a:prstGeom>
            <a:noFill/>
            <a:ln>
              <a:noFill/>
            </a:ln>
          </p:spPr>
        </p:pic>
        <p:pic>
          <p:nvPicPr>
            <p:cNvPr id="32" name="图片 31">
              <a:extLst>
                <a:ext uri="{FF2B5EF4-FFF2-40B4-BE49-F238E27FC236}">
                  <a16:creationId xmlns="" xmlns:a16="http://schemas.microsoft.com/office/drawing/2014/main" id="{3621F8DC-8B5E-49CB-A2D8-B85A011F5F3E}"/>
                </a:ext>
              </a:extLst>
            </p:cNvPr>
            <p:cNvPicPr>
              <a:picLocks/>
            </p:cNvPicPr>
            <p:nvPr/>
          </p:nvPicPr>
          <p:blipFill>
            <a:blip r:embed="rId6" cstate="print"/>
            <a:stretch>
              <a:fillRect/>
            </a:stretch>
          </p:blipFill>
          <p:spPr>
            <a:xfrm>
              <a:off x="6631903" y="3710114"/>
              <a:ext cx="1440000" cy="1080000"/>
            </a:xfrm>
            <a:prstGeom prst="rect">
              <a:avLst/>
            </a:prstGeom>
            <a:ln>
              <a:solidFill>
                <a:schemeClr val="accent1"/>
              </a:solidFill>
            </a:ln>
          </p:spPr>
        </p:pic>
      </p:grpSp>
      <p:sp>
        <p:nvSpPr>
          <p:cNvPr id="42" name="文本框 6149">
            <a:extLst>
              <a:ext uri="{FF2B5EF4-FFF2-40B4-BE49-F238E27FC236}">
                <a16:creationId xmlns="" xmlns:a16="http://schemas.microsoft.com/office/drawing/2014/main" id="{9534ECF6-398D-4945-9311-4340E7452105}"/>
              </a:ext>
            </a:extLst>
          </p:cNvPr>
          <p:cNvSpPr txBox="1"/>
          <p:nvPr/>
        </p:nvSpPr>
        <p:spPr>
          <a:xfrm>
            <a:off x="1033248" y="4519582"/>
            <a:ext cx="1369133" cy="397156"/>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algn="ctr">
              <a:spcAft>
                <a:spcPts val="0"/>
              </a:spcAft>
            </a:pPr>
            <a:r>
              <a:rPr lang="zh-CN" altLang="en-US" b="1" dirty="0">
                <a:solidFill>
                  <a:schemeClr val="tx2"/>
                </a:solidFill>
                <a:latin typeface="微软雅黑" panose="020B0503020204020204" pitchFamily="34" charset="-122"/>
                <a:ea typeface="微软雅黑" panose="020B0503020204020204" pitchFamily="34" charset="-122"/>
              </a:rPr>
              <a:t>平台环境</a:t>
            </a:r>
            <a:endParaRPr lang="en-US" altLang="zh-CN" b="1" dirty="0">
              <a:solidFill>
                <a:schemeClr val="tx2"/>
              </a:solidFill>
              <a:latin typeface="微软雅黑" panose="020B0503020204020204" pitchFamily="34" charset="-122"/>
              <a:ea typeface="微软雅黑" panose="020B0503020204020204" pitchFamily="34" charset="-122"/>
            </a:endParaRPr>
          </a:p>
        </p:txBody>
      </p:sp>
      <p:sp>
        <p:nvSpPr>
          <p:cNvPr id="43" name="文本框 42">
            <a:extLst>
              <a:ext uri="{FF2B5EF4-FFF2-40B4-BE49-F238E27FC236}">
                <a16:creationId xmlns="" xmlns:a16="http://schemas.microsoft.com/office/drawing/2014/main" id="{BCF05B25-6FC7-46B0-931F-94EA807995AB}"/>
              </a:ext>
            </a:extLst>
          </p:cNvPr>
          <p:cNvSpPr txBox="1"/>
          <p:nvPr/>
        </p:nvSpPr>
        <p:spPr>
          <a:xfrm>
            <a:off x="919958" y="4929921"/>
            <a:ext cx="1620000" cy="1600438"/>
          </a:xfrm>
          <a:prstGeom prst="rect">
            <a:avLst/>
          </a:prstGeom>
          <a:noFill/>
        </p:spPr>
        <p:txBody>
          <a:bodyPr wrap="square" rtlCol="0">
            <a:spAutoFit/>
          </a:bodyPr>
          <a:lstStyle/>
          <a:p>
            <a:pPr algn="just"/>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总面积</a:t>
            </a:r>
            <a:r>
              <a:rPr lang="en-US" altLang="zh-CN"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1330</a:t>
            </a: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平米</a:t>
            </a:r>
            <a:r>
              <a:rPr lang="zh-CN" altLang="en-US" sz="14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4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2013</a:t>
            </a:r>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年玄武校区科研楼</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12</a:t>
            </a:r>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层公共平台建成总面积</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1300</a:t>
            </a:r>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平方米，</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年玄武校区新增动物实验用房</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30</a:t>
            </a:r>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平米。</a:t>
            </a:r>
          </a:p>
        </p:txBody>
      </p:sp>
      <p:sp>
        <p:nvSpPr>
          <p:cNvPr id="44" name="文本框 43">
            <a:extLst>
              <a:ext uri="{FF2B5EF4-FFF2-40B4-BE49-F238E27FC236}">
                <a16:creationId xmlns="" xmlns:a16="http://schemas.microsoft.com/office/drawing/2014/main" id="{4831E947-39FB-4DA3-98F9-8EB6110E7678}"/>
              </a:ext>
            </a:extLst>
          </p:cNvPr>
          <p:cNvSpPr txBox="1"/>
          <p:nvPr/>
        </p:nvSpPr>
        <p:spPr>
          <a:xfrm>
            <a:off x="2609699" y="4945717"/>
            <a:ext cx="2075026" cy="1600438"/>
          </a:xfrm>
          <a:prstGeom prst="rect">
            <a:avLst/>
          </a:prstGeom>
          <a:noFill/>
        </p:spPr>
        <p:txBody>
          <a:bodyPr wrap="square" rtlCol="0">
            <a:spAutoFit/>
          </a:bodyPr>
          <a:lstStyle/>
          <a:p>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开放设备总值</a:t>
            </a:r>
            <a:r>
              <a:rPr lang="en-US" altLang="zh-CN"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7403.52</a:t>
            </a: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万</a:t>
            </a:r>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元，共</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185</a:t>
            </a:r>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台套，其中：</a:t>
            </a:r>
            <a:endPar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100</a:t>
            </a:r>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万元仪器</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21</a:t>
            </a:r>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台；</a:t>
            </a:r>
            <a:endPar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20-100</a:t>
            </a:r>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万元仪器</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32</a:t>
            </a:r>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台。</a:t>
            </a:r>
            <a:endPar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2018-2019</a:t>
            </a:r>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年国重科研设备购置专项投入</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5504</a:t>
            </a:r>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万元。</a:t>
            </a:r>
          </a:p>
        </p:txBody>
      </p:sp>
      <p:sp>
        <p:nvSpPr>
          <p:cNvPr id="45" name="文本框 6149">
            <a:extLst>
              <a:ext uri="{FF2B5EF4-FFF2-40B4-BE49-F238E27FC236}">
                <a16:creationId xmlns="" xmlns:a16="http://schemas.microsoft.com/office/drawing/2014/main" id="{43E6C87C-AB8E-4DF6-9039-A391CE9CE7A0}"/>
              </a:ext>
            </a:extLst>
          </p:cNvPr>
          <p:cNvSpPr txBox="1"/>
          <p:nvPr/>
        </p:nvSpPr>
        <p:spPr>
          <a:xfrm>
            <a:off x="2914835" y="4519582"/>
            <a:ext cx="1369133" cy="219491"/>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algn="ctr"/>
            <a:r>
              <a:rPr lang="zh-CN" altLang="en-US" b="1" dirty="0">
                <a:solidFill>
                  <a:schemeClr val="tx2"/>
                </a:solidFill>
                <a:latin typeface="微软雅黑" panose="020B0503020204020204" pitchFamily="34" charset="-122"/>
                <a:ea typeface="微软雅黑" panose="020B0503020204020204" pitchFamily="34" charset="-122"/>
              </a:rPr>
              <a:t>仪器设备</a:t>
            </a:r>
            <a:endParaRPr lang="en-US" altLang="zh-CN" b="1" dirty="0">
              <a:solidFill>
                <a:schemeClr val="tx2"/>
              </a:solidFill>
              <a:latin typeface="微软雅黑" panose="020B0503020204020204" pitchFamily="34" charset="-122"/>
              <a:ea typeface="微软雅黑" panose="020B0503020204020204" pitchFamily="34" charset="-122"/>
            </a:endParaRPr>
          </a:p>
        </p:txBody>
      </p:sp>
      <p:sp>
        <p:nvSpPr>
          <p:cNvPr id="46" name="文本框 45">
            <a:extLst>
              <a:ext uri="{FF2B5EF4-FFF2-40B4-BE49-F238E27FC236}">
                <a16:creationId xmlns="" xmlns:a16="http://schemas.microsoft.com/office/drawing/2014/main" id="{00137F28-6C29-4D7A-838F-AF5B931335A4}"/>
              </a:ext>
            </a:extLst>
          </p:cNvPr>
          <p:cNvSpPr txBox="1"/>
          <p:nvPr/>
        </p:nvSpPr>
        <p:spPr>
          <a:xfrm>
            <a:off x="4754466" y="4929921"/>
            <a:ext cx="1620000" cy="1031051"/>
          </a:xfrm>
          <a:prstGeom prst="rect">
            <a:avLst/>
          </a:prstGeom>
          <a:noFill/>
        </p:spPr>
        <p:txBody>
          <a:bodyPr wrap="square" rtlCol="0">
            <a:spAutoFit/>
          </a:bodyPr>
          <a:lstStyle/>
          <a:p>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共有</a:t>
            </a:r>
            <a:r>
              <a:rPr lang="en-US" altLang="zh-CN"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名</a:t>
            </a:r>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专职技术人员，均为硕士学历，男女比例</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1:4</a:t>
            </a:r>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95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endParaRPr lang="zh-CN" altLang="en-US" sz="95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7" name="文本框 6149">
            <a:extLst>
              <a:ext uri="{FF2B5EF4-FFF2-40B4-BE49-F238E27FC236}">
                <a16:creationId xmlns="" xmlns:a16="http://schemas.microsoft.com/office/drawing/2014/main" id="{0AE613E5-E396-4499-9AC9-7D24E64F68B3}"/>
              </a:ext>
            </a:extLst>
          </p:cNvPr>
          <p:cNvSpPr txBox="1"/>
          <p:nvPr/>
        </p:nvSpPr>
        <p:spPr>
          <a:xfrm>
            <a:off x="4595732" y="4519582"/>
            <a:ext cx="1776468" cy="348077"/>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defPPr>
              <a:defRPr lang="zh-CN"/>
            </a:defPPr>
            <a:lvl1pPr algn="ctr">
              <a:defRPr sz="2000" b="1">
                <a:latin typeface="微软雅黑" panose="020B0503020204020204" pitchFamily="34" charset="-122"/>
                <a:ea typeface="微软雅黑" panose="020B0503020204020204" pitchFamily="34" charset="-122"/>
              </a:defRPr>
            </a:lvl1pPr>
          </a:lstStyle>
          <a:p>
            <a:r>
              <a:rPr lang="zh-CN" altLang="en-US" sz="1800" dirty="0">
                <a:solidFill>
                  <a:schemeClr val="tx2"/>
                </a:solidFill>
              </a:rPr>
              <a:t>技术</a:t>
            </a:r>
            <a:r>
              <a:rPr lang="zh-CN" altLang="en-US" sz="1800" dirty="0" smtClean="0">
                <a:solidFill>
                  <a:schemeClr val="tx2"/>
                </a:solidFill>
              </a:rPr>
              <a:t>团队支撑 </a:t>
            </a:r>
            <a:endParaRPr lang="en-US" altLang="zh-CN" sz="1800" dirty="0">
              <a:solidFill>
                <a:schemeClr val="tx2"/>
              </a:solidFill>
            </a:endParaRPr>
          </a:p>
        </p:txBody>
      </p:sp>
      <p:sp>
        <p:nvSpPr>
          <p:cNvPr id="48" name="文本框 47">
            <a:extLst>
              <a:ext uri="{FF2B5EF4-FFF2-40B4-BE49-F238E27FC236}">
                <a16:creationId xmlns="" xmlns:a16="http://schemas.microsoft.com/office/drawing/2014/main" id="{38D04DBF-05F0-4FDB-AA7D-9C299B5CEB0A}"/>
              </a:ext>
            </a:extLst>
          </p:cNvPr>
          <p:cNvSpPr txBox="1"/>
          <p:nvPr/>
        </p:nvSpPr>
        <p:spPr>
          <a:xfrm>
            <a:off x="6444208" y="4920550"/>
            <a:ext cx="1986957" cy="1892826"/>
          </a:xfrm>
          <a:prstGeom prst="rect">
            <a:avLst/>
          </a:prstGeom>
          <a:noFill/>
        </p:spPr>
        <p:txBody>
          <a:bodyPr wrap="square" rtlCol="0">
            <a:spAutoFit/>
          </a:bodyPr>
          <a:lstStyle/>
          <a:p>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周一至周日</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8:30-21:00</a:t>
            </a: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全天服务</a:t>
            </a:r>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LIMS</a:t>
            </a:r>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在线预约；实时远程监控；网络、微信、</a:t>
            </a:r>
            <a:r>
              <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QQ</a:t>
            </a:r>
            <a:r>
              <a:rPr lang="zh-CN" altLang="en-US"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管理群提供便捷、高效的管理咨询服务和信息分享渠道。</a:t>
            </a:r>
            <a:endParaRPr lang="en-US" altLang="zh-CN" sz="1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95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a:p>
            <a:endParaRPr lang="zh-CN" altLang="en-US" sz="95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9" name="文本框 6149">
            <a:extLst>
              <a:ext uri="{FF2B5EF4-FFF2-40B4-BE49-F238E27FC236}">
                <a16:creationId xmlns="" xmlns:a16="http://schemas.microsoft.com/office/drawing/2014/main" id="{38454A52-D59F-498D-87FB-8D50153589DC}"/>
              </a:ext>
            </a:extLst>
          </p:cNvPr>
          <p:cNvSpPr txBox="1"/>
          <p:nvPr/>
        </p:nvSpPr>
        <p:spPr>
          <a:xfrm>
            <a:off x="6300192" y="4519582"/>
            <a:ext cx="2016224" cy="361055"/>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algn="ctr">
              <a:spcAft>
                <a:spcPts val="0"/>
              </a:spcAft>
            </a:pPr>
            <a:r>
              <a:rPr lang="zh-CN" altLang="en-US" b="1" dirty="0" smtClean="0">
                <a:solidFill>
                  <a:schemeClr val="tx2"/>
                </a:solidFill>
                <a:latin typeface="微软雅黑" panose="020B0503020204020204" pitchFamily="34" charset="-122"/>
                <a:ea typeface="微软雅黑" panose="020B0503020204020204" pitchFamily="34" charset="-122"/>
              </a:rPr>
              <a:t>数字化开放</a:t>
            </a:r>
            <a:r>
              <a:rPr lang="zh-CN" altLang="en-US" b="1" dirty="0">
                <a:solidFill>
                  <a:schemeClr val="tx2"/>
                </a:solidFill>
                <a:latin typeface="微软雅黑" panose="020B0503020204020204" pitchFamily="34" charset="-122"/>
                <a:ea typeface="微软雅黑" panose="020B0503020204020204" pitchFamily="34" charset="-122"/>
              </a:rPr>
              <a:t>管理</a:t>
            </a:r>
            <a:endParaRPr lang="en-US" altLang="zh-CN" b="1" dirty="0">
              <a:solidFill>
                <a:schemeClr val="tx2"/>
              </a:solidFill>
              <a:latin typeface="微软雅黑" panose="020B0503020204020204" pitchFamily="34" charset="-122"/>
              <a:ea typeface="微软雅黑" panose="020B0503020204020204" pitchFamily="34" charset="-122"/>
            </a:endParaRPr>
          </a:p>
        </p:txBody>
      </p:sp>
      <p:sp>
        <p:nvSpPr>
          <p:cNvPr id="25" name="文本框 6149">
            <a:extLst>
              <a:ext uri="{FF2B5EF4-FFF2-40B4-BE49-F238E27FC236}">
                <a16:creationId xmlns="" xmlns:a16="http://schemas.microsoft.com/office/drawing/2014/main" id="{AE243427-884F-4304-9E7A-02F88DB3792C}"/>
              </a:ext>
            </a:extLst>
          </p:cNvPr>
          <p:cNvSpPr txBox="1"/>
          <p:nvPr/>
        </p:nvSpPr>
        <p:spPr>
          <a:xfrm>
            <a:off x="2606433" y="463921"/>
            <a:ext cx="3738881" cy="652486"/>
          </a:xfrm>
          <a:prstGeom prst="rect">
            <a:avLst/>
          </a:prstGeom>
        </p:spPr>
        <p:txBody>
          <a:bodyPr wrap="square">
            <a:spAutoFit/>
          </a:bodyPr>
          <a:lstStyle>
            <a:defPPr>
              <a:defRPr lang="zh-CN"/>
            </a:defPPr>
            <a:lvl1pPr algn="ctr">
              <a:lnSpc>
                <a:spcPct val="130000"/>
              </a:lnSpc>
              <a:defRPr sz="3600" b="1" kern="10">
                <a:ln w="9525">
                  <a:noFill/>
                  <a:round/>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atin typeface="微软雅黑" panose="020B0503020204020204" pitchFamily="34" charset="-122"/>
                <a:ea typeface="微软雅黑" panose="020B0503020204020204" pitchFamily="34" charset="-122"/>
                <a:cs typeface="Times New Roman" panose="02020603050405020304" pitchFamily="18" charset="0"/>
              </a:defRPr>
            </a:lvl1pPr>
          </a:lstStyle>
          <a:p>
            <a:pPr algn="l"/>
            <a:r>
              <a:rPr lang="zh-CN" altLang="en-US" sz="2800" kern="1200" dirty="0">
                <a:solidFill>
                  <a:srgbClr val="1F497D"/>
                </a:solidFill>
                <a:latin typeface="Times New Roman" panose="02020603050405020304" pitchFamily="18" charset="0"/>
              </a:rPr>
              <a:t>一、公共平台总体介绍</a:t>
            </a:r>
            <a:endParaRPr lang="en-US" altLang="zh-CN" sz="2800" kern="1200" dirty="0">
              <a:solidFill>
                <a:srgbClr val="1F497D"/>
              </a:solidFill>
              <a:latin typeface="Times New Roman" panose="02020603050405020304" pitchFamily="18" charset="0"/>
            </a:endParaRPr>
          </a:p>
        </p:txBody>
      </p:sp>
      <p:pic>
        <p:nvPicPr>
          <p:cNvPr id="4" name="图片 3"/>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922867" y="152294"/>
            <a:ext cx="1113629" cy="96411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3">
            <a:extLst>
              <a:ext uri="{FF2B5EF4-FFF2-40B4-BE49-F238E27FC236}">
                <a16:creationId xmlns="" xmlns:a16="http://schemas.microsoft.com/office/drawing/2014/main" id="{C1B3AE49-FD23-4D38-A19F-005BFDF2BCB0}"/>
              </a:ext>
            </a:extLst>
          </p:cNvPr>
          <p:cNvSpPr txBox="1">
            <a:spLocks noChangeArrowheads="1"/>
          </p:cNvSpPr>
          <p:nvPr/>
        </p:nvSpPr>
        <p:spPr bwMode="auto">
          <a:xfrm>
            <a:off x="477885" y="1757613"/>
            <a:ext cx="8188231"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rgbClr val="1F497D"/>
                </a:solidFill>
                <a:latin typeface="微软雅黑" panose="020B0503020204020204" pitchFamily="34" charset="-122"/>
                <a:ea typeface="微软雅黑" panose="020B0503020204020204" pitchFamily="34" charset="-122"/>
              </a:rPr>
              <a:t>     显微成像分</a:t>
            </a:r>
            <a:r>
              <a:rPr lang="zh-CN" altLang="en-US" sz="1400" b="1" dirty="0" smtClean="0">
                <a:solidFill>
                  <a:srgbClr val="1F497D"/>
                </a:solidFill>
                <a:latin typeface="微软雅黑" panose="020B0503020204020204" pitchFamily="34" charset="-122"/>
                <a:ea typeface="微软雅黑" panose="020B0503020204020204" pitchFamily="34" charset="-122"/>
              </a:rPr>
              <a:t>平台目前</a:t>
            </a:r>
            <a:r>
              <a:rPr lang="zh-CN" altLang="en-US" sz="1400" b="1" dirty="0">
                <a:solidFill>
                  <a:srgbClr val="1F497D"/>
                </a:solidFill>
                <a:latin typeface="微软雅黑" panose="020B0503020204020204" pitchFamily="34" charset="-122"/>
                <a:ea typeface="微软雅黑" panose="020B0503020204020204" pitchFamily="34" charset="-122"/>
              </a:rPr>
              <a:t>共有设备</a:t>
            </a:r>
            <a:r>
              <a:rPr lang="en-US" altLang="zh-CN" sz="1400" b="1" dirty="0">
                <a:solidFill>
                  <a:srgbClr val="1F497D"/>
                </a:solidFill>
                <a:latin typeface="微软雅黑" panose="020B0503020204020204" pitchFamily="34" charset="-122"/>
                <a:ea typeface="微软雅黑" panose="020B0503020204020204" pitchFamily="34" charset="-122"/>
              </a:rPr>
              <a:t>8</a:t>
            </a:r>
            <a:r>
              <a:rPr lang="zh-CN" altLang="en-US" sz="1400" b="1" dirty="0">
                <a:solidFill>
                  <a:srgbClr val="1F497D"/>
                </a:solidFill>
                <a:latin typeface="微软雅黑" panose="020B0503020204020204" pitchFamily="34" charset="-122"/>
                <a:ea typeface="微软雅黑" panose="020B0503020204020204" pitchFamily="34" charset="-122"/>
              </a:rPr>
              <a:t>台套，设备总值</a:t>
            </a:r>
            <a:r>
              <a:rPr lang="en-US" altLang="zh-CN" sz="1400" b="1" dirty="0">
                <a:solidFill>
                  <a:srgbClr val="1F497D"/>
                </a:solidFill>
                <a:latin typeface="微软雅黑" panose="020B0503020204020204" pitchFamily="34" charset="-122"/>
                <a:ea typeface="微软雅黑" panose="020B0503020204020204" pitchFamily="34" charset="-122"/>
              </a:rPr>
              <a:t>1442.72</a:t>
            </a:r>
            <a:r>
              <a:rPr lang="zh-CN" altLang="en-US" sz="1400" b="1" dirty="0">
                <a:solidFill>
                  <a:srgbClr val="1F497D"/>
                </a:solidFill>
                <a:latin typeface="微软雅黑" panose="020B0503020204020204" pitchFamily="34" charset="-122"/>
                <a:ea typeface="微软雅黑" panose="020B0503020204020204" pitchFamily="34" charset="-122"/>
              </a:rPr>
              <a:t>万元，其中</a:t>
            </a:r>
            <a:r>
              <a:rPr lang="en-US" altLang="zh-CN" sz="1400" b="1" dirty="0">
                <a:solidFill>
                  <a:srgbClr val="1F497D"/>
                </a:solidFill>
                <a:latin typeface="微软雅黑" panose="020B0503020204020204" pitchFamily="34" charset="-122"/>
                <a:ea typeface="微软雅黑" panose="020B0503020204020204" pitchFamily="34" charset="-122"/>
              </a:rPr>
              <a:t>100</a:t>
            </a:r>
            <a:r>
              <a:rPr lang="zh-CN" altLang="en-US" sz="1400" b="1" dirty="0">
                <a:solidFill>
                  <a:srgbClr val="1F497D"/>
                </a:solidFill>
                <a:latin typeface="微软雅黑" panose="020B0503020204020204" pitchFamily="34" charset="-122"/>
                <a:ea typeface="微软雅黑" panose="020B0503020204020204" pitchFamily="34" charset="-122"/>
              </a:rPr>
              <a:t>万元以上设备</a:t>
            </a:r>
            <a:r>
              <a:rPr lang="en-US" altLang="zh-CN" sz="1400" b="1" dirty="0">
                <a:solidFill>
                  <a:srgbClr val="1F497D"/>
                </a:solidFill>
                <a:latin typeface="微软雅黑" panose="020B0503020204020204" pitchFamily="34" charset="-122"/>
                <a:ea typeface="微软雅黑" panose="020B0503020204020204" pitchFamily="34" charset="-122"/>
              </a:rPr>
              <a:t>4</a:t>
            </a:r>
            <a:r>
              <a:rPr lang="zh-CN" altLang="en-US" sz="1400" b="1" dirty="0">
                <a:solidFill>
                  <a:srgbClr val="1F497D"/>
                </a:solidFill>
                <a:latin typeface="微软雅黑" panose="020B0503020204020204" pitchFamily="34" charset="-122"/>
                <a:ea typeface="微软雅黑" panose="020B0503020204020204" pitchFamily="34" charset="-122"/>
              </a:rPr>
              <a:t>台，包括：双色活体高速双光子成像系统、高内涵成像定量分析系统、激光共聚焦显微镜以及活细胞动态观察分析系统。另配有</a:t>
            </a:r>
            <a:r>
              <a:rPr lang="en-US" altLang="zh-CN" sz="1400" b="1" dirty="0" err="1">
                <a:solidFill>
                  <a:srgbClr val="1F497D"/>
                </a:solidFill>
                <a:latin typeface="微软雅黑" panose="020B0503020204020204" pitchFamily="34" charset="-122"/>
                <a:ea typeface="微软雅黑" panose="020B0503020204020204" pitchFamily="34" charset="-122"/>
              </a:rPr>
              <a:t>Imaris</a:t>
            </a:r>
            <a:r>
              <a:rPr lang="zh-CN" altLang="en-US" sz="1400" b="1" dirty="0">
                <a:solidFill>
                  <a:srgbClr val="1F497D"/>
                </a:solidFill>
                <a:latin typeface="微软雅黑" panose="020B0503020204020204" pitchFamily="34" charset="-122"/>
                <a:ea typeface="微软雅黑" panose="020B0503020204020204" pitchFamily="34" charset="-122"/>
              </a:rPr>
              <a:t>专业三维图像处理软件；</a:t>
            </a:r>
            <a:r>
              <a:rPr lang="en-US" altLang="zh-CN" sz="1400" b="1" dirty="0">
                <a:solidFill>
                  <a:srgbClr val="1F497D"/>
                </a:solidFill>
                <a:latin typeface="微软雅黑" panose="020B0503020204020204" pitchFamily="34" charset="-122"/>
                <a:ea typeface="微软雅黑" panose="020B0503020204020204" pitchFamily="34" charset="-122"/>
              </a:rPr>
              <a:t>Harmony</a:t>
            </a:r>
            <a:r>
              <a:rPr lang="zh-CN" altLang="en-US" sz="1400" b="1" dirty="0">
                <a:solidFill>
                  <a:srgbClr val="1F497D"/>
                </a:solidFill>
                <a:latin typeface="微软雅黑" panose="020B0503020204020204" pitchFamily="34" charset="-122"/>
                <a:ea typeface="微软雅黑" panose="020B0503020204020204" pitchFamily="34" charset="-122"/>
              </a:rPr>
              <a:t>高内涵软件实现数据自动采集、管理和分析以及</a:t>
            </a:r>
            <a:r>
              <a:rPr lang="en-US" altLang="zh-CN" sz="1400" b="1" dirty="0">
                <a:solidFill>
                  <a:srgbClr val="1F497D"/>
                </a:solidFill>
                <a:latin typeface="微软雅黑" panose="020B0503020204020204" pitchFamily="34" charset="-122"/>
                <a:ea typeface="微软雅黑" panose="020B0503020204020204" pitchFamily="34" charset="-122"/>
              </a:rPr>
              <a:t>IN Cell Investigator</a:t>
            </a:r>
            <a:r>
              <a:rPr lang="zh-CN" altLang="en-US" sz="1400" b="1" dirty="0">
                <a:solidFill>
                  <a:srgbClr val="1F497D"/>
                </a:solidFill>
                <a:latin typeface="微软雅黑" panose="020B0503020204020204" pitchFamily="34" charset="-122"/>
                <a:ea typeface="微软雅黑" panose="020B0503020204020204" pitchFamily="34" charset="-122"/>
              </a:rPr>
              <a:t>高内涵细胞学分析软件。涵盖从细胞、组织到活体动物三个不同层面研究对象的多维研究完备硬件链。</a:t>
            </a:r>
          </a:p>
        </p:txBody>
      </p:sp>
      <p:grpSp>
        <p:nvGrpSpPr>
          <p:cNvPr id="26" name="组合 25">
            <a:extLst>
              <a:ext uri="{FF2B5EF4-FFF2-40B4-BE49-F238E27FC236}">
                <a16:creationId xmlns="" xmlns:a16="http://schemas.microsoft.com/office/drawing/2014/main" id="{9159A836-B4C0-4BA4-85A2-44433135E4A4}"/>
              </a:ext>
            </a:extLst>
          </p:cNvPr>
          <p:cNvGrpSpPr/>
          <p:nvPr/>
        </p:nvGrpSpPr>
        <p:grpSpPr>
          <a:xfrm>
            <a:off x="1143931" y="5807161"/>
            <a:ext cx="7151804" cy="757950"/>
            <a:chOff x="1252596" y="5826760"/>
            <a:chExt cx="7151804" cy="757950"/>
          </a:xfrm>
        </p:grpSpPr>
        <p:grpSp>
          <p:nvGrpSpPr>
            <p:cNvPr id="27" name="组合 26">
              <a:extLst>
                <a:ext uri="{FF2B5EF4-FFF2-40B4-BE49-F238E27FC236}">
                  <a16:creationId xmlns="" xmlns:a16="http://schemas.microsoft.com/office/drawing/2014/main" id="{BC70C131-0E81-4BBC-B491-582CBE296D20}"/>
                </a:ext>
              </a:extLst>
            </p:cNvPr>
            <p:cNvGrpSpPr/>
            <p:nvPr/>
          </p:nvGrpSpPr>
          <p:grpSpPr>
            <a:xfrm>
              <a:off x="1252596" y="5826760"/>
              <a:ext cx="1625600" cy="695105"/>
              <a:chOff x="1157288" y="5699490"/>
              <a:chExt cx="1625600" cy="695105"/>
            </a:xfrm>
          </p:grpSpPr>
          <p:sp>
            <p:nvSpPr>
              <p:cNvPr id="45" name="文本框 6265">
                <a:extLst>
                  <a:ext uri="{FF2B5EF4-FFF2-40B4-BE49-F238E27FC236}">
                    <a16:creationId xmlns="" xmlns:a16="http://schemas.microsoft.com/office/drawing/2014/main" id="{CCD97591-CFB1-4539-84AE-7A0144A8FD6A}"/>
                  </a:ext>
                </a:extLst>
              </p:cNvPr>
              <p:cNvSpPr txBox="1"/>
              <p:nvPr/>
            </p:nvSpPr>
            <p:spPr>
              <a:xfrm>
                <a:off x="1157288" y="5699490"/>
                <a:ext cx="1254125" cy="358775"/>
              </a:xfrm>
              <a:prstGeom prst="rect">
                <a:avLst/>
              </a:prstGeom>
              <a:solidFill>
                <a:schemeClr val="lt1"/>
              </a:solidFill>
              <a:ln w="6350">
                <a:noFill/>
              </a:ln>
            </p:spPr>
            <p:txBody>
              <a:bodyPr wrap="none"/>
              <a:lstStyle/>
              <a:p>
                <a:pPr algn="just" eaLnBrk="1" hangingPunct="1">
                  <a:lnSpc>
                    <a:spcPts val="1000"/>
                  </a:lnSpc>
                  <a:defRPr/>
                </a:pPr>
                <a:r>
                  <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倒置荧光显微镜</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ts val="1000"/>
                  </a:lnSpc>
                  <a:defRPr/>
                </a:pPr>
                <a:r>
                  <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Ts2R</a:t>
                </a:r>
                <a:endPar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 name="文本框 45">
                <a:extLst>
                  <a:ext uri="{FF2B5EF4-FFF2-40B4-BE49-F238E27FC236}">
                    <a16:creationId xmlns="" xmlns:a16="http://schemas.microsoft.com/office/drawing/2014/main" id="{9244A708-4E89-4316-8442-609E30F44274}"/>
                  </a:ext>
                </a:extLst>
              </p:cNvPr>
              <p:cNvSpPr txBox="1"/>
              <p:nvPr/>
            </p:nvSpPr>
            <p:spPr>
              <a:xfrm>
                <a:off x="1163638" y="5978670"/>
                <a:ext cx="1619250" cy="415925"/>
              </a:xfrm>
              <a:prstGeom prst="rect">
                <a:avLst/>
              </a:prstGeom>
              <a:noFill/>
            </p:spPr>
            <p:txBody>
              <a:bodyPr>
                <a:spAutoFit/>
              </a:bodyPr>
              <a:lstStyle/>
              <a:p>
                <a:pPr>
                  <a:defRPr/>
                </a:pPr>
                <a:r>
                  <a:rPr lang="zh-CN" altLang="en-US" sz="1000" dirty="0">
                    <a:solidFill>
                      <a:srgbClr val="1F497D"/>
                    </a:solidFill>
                    <a:latin typeface="微软雅黑" panose="020B0503020204020204" pitchFamily="34" charset="-122"/>
                    <a:ea typeface="微软雅黑" panose="020B0503020204020204" pitchFamily="34" charset="-122"/>
                  </a:rPr>
                  <a:t>功能：细胞、切片等荧光、明场观察、拍照。</a:t>
                </a:r>
              </a:p>
            </p:txBody>
          </p:sp>
        </p:grpSp>
        <p:grpSp>
          <p:nvGrpSpPr>
            <p:cNvPr id="29" name="组合 28">
              <a:extLst>
                <a:ext uri="{FF2B5EF4-FFF2-40B4-BE49-F238E27FC236}">
                  <a16:creationId xmlns="" xmlns:a16="http://schemas.microsoft.com/office/drawing/2014/main" id="{F5352A72-3ADA-4171-840B-7EA06B82AE64}"/>
                </a:ext>
              </a:extLst>
            </p:cNvPr>
            <p:cNvGrpSpPr/>
            <p:nvPr/>
          </p:nvGrpSpPr>
          <p:grpSpPr>
            <a:xfrm>
              <a:off x="3121857" y="5826760"/>
              <a:ext cx="1619250" cy="695105"/>
              <a:chOff x="3128726" y="5737315"/>
              <a:chExt cx="1619250" cy="695105"/>
            </a:xfrm>
          </p:grpSpPr>
          <p:sp>
            <p:nvSpPr>
              <p:cNvPr id="43" name="文本框 6262">
                <a:extLst>
                  <a:ext uri="{FF2B5EF4-FFF2-40B4-BE49-F238E27FC236}">
                    <a16:creationId xmlns="" xmlns:a16="http://schemas.microsoft.com/office/drawing/2014/main" id="{84EF7358-D444-4F10-BF8D-88685F7A9F57}"/>
                  </a:ext>
                </a:extLst>
              </p:cNvPr>
              <p:cNvSpPr txBox="1"/>
              <p:nvPr/>
            </p:nvSpPr>
            <p:spPr>
              <a:xfrm>
                <a:off x="3136034" y="5737315"/>
                <a:ext cx="1073150" cy="360363"/>
              </a:xfrm>
              <a:prstGeom prst="rect">
                <a:avLst/>
              </a:prstGeom>
              <a:solidFill>
                <a:schemeClr val="lt1"/>
              </a:solidFill>
              <a:ln w="6350">
                <a:noFill/>
              </a:ln>
            </p:spPr>
            <p:txBody>
              <a:bodyPr wrap="none"/>
              <a:lstStyle/>
              <a:p>
                <a:pPr algn="just" eaLnBrk="1" hangingPunct="1">
                  <a:lnSpc>
                    <a:spcPts val="1000"/>
                  </a:lnSpc>
                  <a:defRPr/>
                </a:pPr>
                <a:r>
                  <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正置荧光显微镜</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ts val="1000"/>
                  </a:lnSpc>
                  <a:defRPr/>
                </a:pPr>
                <a:r>
                  <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BX53</a:t>
                </a:r>
                <a:endPar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4" name="文本框 43">
                <a:extLst>
                  <a:ext uri="{FF2B5EF4-FFF2-40B4-BE49-F238E27FC236}">
                    <a16:creationId xmlns="" xmlns:a16="http://schemas.microsoft.com/office/drawing/2014/main" id="{C2CB5F11-6124-4AA0-8771-A30EBC26F34F}"/>
                  </a:ext>
                </a:extLst>
              </p:cNvPr>
              <p:cNvSpPr txBox="1"/>
              <p:nvPr/>
            </p:nvSpPr>
            <p:spPr>
              <a:xfrm>
                <a:off x="3128726" y="6016495"/>
                <a:ext cx="1619250" cy="415925"/>
              </a:xfrm>
              <a:prstGeom prst="rect">
                <a:avLst/>
              </a:prstGeom>
              <a:noFill/>
            </p:spPr>
            <p:txBody>
              <a:bodyPr>
                <a:spAutoFit/>
              </a:bodyPr>
              <a:lstStyle/>
              <a:p>
                <a:pPr>
                  <a:defRPr/>
                </a:pPr>
                <a:r>
                  <a:rPr lang="zh-CN" altLang="en-US" sz="1000" dirty="0">
                    <a:solidFill>
                      <a:srgbClr val="1F497D"/>
                    </a:solidFill>
                    <a:latin typeface="微软雅黑" panose="020B0503020204020204" pitchFamily="34" charset="-122"/>
                    <a:ea typeface="微软雅黑" panose="020B0503020204020204" pitchFamily="34" charset="-122"/>
                  </a:rPr>
                  <a:t>功能：偏光、荧光、明场功能观察、拍照。</a:t>
                </a:r>
              </a:p>
            </p:txBody>
          </p:sp>
        </p:grpSp>
        <p:grpSp>
          <p:nvGrpSpPr>
            <p:cNvPr id="30" name="组合 29">
              <a:extLst>
                <a:ext uri="{FF2B5EF4-FFF2-40B4-BE49-F238E27FC236}">
                  <a16:creationId xmlns="" xmlns:a16="http://schemas.microsoft.com/office/drawing/2014/main" id="{9528D13D-09E9-4CF0-BDA5-3DE5F0341739}"/>
                </a:ext>
              </a:extLst>
            </p:cNvPr>
            <p:cNvGrpSpPr/>
            <p:nvPr/>
          </p:nvGrpSpPr>
          <p:grpSpPr>
            <a:xfrm>
              <a:off x="4892644" y="5826760"/>
              <a:ext cx="1619250" cy="684964"/>
              <a:chOff x="4916972" y="5714166"/>
              <a:chExt cx="1619250" cy="684964"/>
            </a:xfrm>
          </p:grpSpPr>
          <p:sp>
            <p:nvSpPr>
              <p:cNvPr id="41" name="文本框 6263">
                <a:extLst>
                  <a:ext uri="{FF2B5EF4-FFF2-40B4-BE49-F238E27FC236}">
                    <a16:creationId xmlns="" xmlns:a16="http://schemas.microsoft.com/office/drawing/2014/main" id="{1907A004-F56A-42B4-BA21-FA4A678854D6}"/>
                  </a:ext>
                </a:extLst>
              </p:cNvPr>
              <p:cNvSpPr txBox="1"/>
              <p:nvPr/>
            </p:nvSpPr>
            <p:spPr>
              <a:xfrm>
                <a:off x="4916972" y="5714166"/>
                <a:ext cx="1162050" cy="300038"/>
              </a:xfrm>
              <a:prstGeom prst="rect">
                <a:avLst/>
              </a:prstGeom>
              <a:solidFill>
                <a:schemeClr val="lt1"/>
              </a:solidFill>
              <a:ln w="6350">
                <a:noFill/>
              </a:ln>
            </p:spPr>
            <p:txBody>
              <a:bodyPr wrap="none"/>
              <a:lstStyle/>
              <a:p>
                <a:pPr algn="just" eaLnBrk="1" hangingPunct="1">
                  <a:lnSpc>
                    <a:spcPts val="1000"/>
                  </a:lnSpc>
                  <a:defRPr/>
                </a:pPr>
                <a:r>
                  <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纳米显微成像系统</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ts val="1000"/>
                  </a:lnSpc>
                  <a:defRPr/>
                </a:pPr>
                <a:r>
                  <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BX51/</a:t>
                </a:r>
                <a:r>
                  <a:rPr lang="en-US" altLang="zh-CN" sz="1050" b="1" dirty="0" err="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CytoViva</a:t>
                </a:r>
                <a:endPar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2" name="文本框 41">
                <a:extLst>
                  <a:ext uri="{FF2B5EF4-FFF2-40B4-BE49-F238E27FC236}">
                    <a16:creationId xmlns="" xmlns:a16="http://schemas.microsoft.com/office/drawing/2014/main" id="{EFD85A07-DBF7-47B0-A190-9B2D5FD4E58D}"/>
                  </a:ext>
                </a:extLst>
              </p:cNvPr>
              <p:cNvSpPr txBox="1"/>
              <p:nvPr/>
            </p:nvSpPr>
            <p:spPr>
              <a:xfrm>
                <a:off x="4916972" y="5983205"/>
                <a:ext cx="1619250" cy="415925"/>
              </a:xfrm>
              <a:prstGeom prst="rect">
                <a:avLst/>
              </a:prstGeom>
              <a:noFill/>
            </p:spPr>
            <p:txBody>
              <a:bodyPr>
                <a:spAutoFit/>
              </a:bodyPr>
              <a:lstStyle/>
              <a:p>
                <a:pPr>
                  <a:defRPr/>
                </a:pPr>
                <a:r>
                  <a:rPr lang="zh-CN" altLang="en-US" sz="1000" dirty="0">
                    <a:solidFill>
                      <a:srgbClr val="1F497D"/>
                    </a:solidFill>
                    <a:latin typeface="微软雅黑" panose="020B0503020204020204" pitchFamily="34" charset="-122"/>
                    <a:ea typeface="微软雅黑" panose="020B0503020204020204" pitchFamily="34" charset="-122"/>
                  </a:rPr>
                  <a:t>功能：暗场环境下纳米粒子观察、拍摄。</a:t>
                </a:r>
              </a:p>
            </p:txBody>
          </p:sp>
        </p:grpSp>
        <p:grpSp>
          <p:nvGrpSpPr>
            <p:cNvPr id="31" name="组合 30">
              <a:extLst>
                <a:ext uri="{FF2B5EF4-FFF2-40B4-BE49-F238E27FC236}">
                  <a16:creationId xmlns="" xmlns:a16="http://schemas.microsoft.com/office/drawing/2014/main" id="{E421948D-C2E6-43FD-A7D3-9A9598684339}"/>
                </a:ext>
              </a:extLst>
            </p:cNvPr>
            <p:cNvGrpSpPr/>
            <p:nvPr/>
          </p:nvGrpSpPr>
          <p:grpSpPr>
            <a:xfrm>
              <a:off x="6785150" y="5826760"/>
              <a:ext cx="1619250" cy="757950"/>
              <a:chOff x="6866334" y="5748613"/>
              <a:chExt cx="1619250" cy="757950"/>
            </a:xfrm>
          </p:grpSpPr>
          <p:sp>
            <p:nvSpPr>
              <p:cNvPr id="32" name="文本框 6264">
                <a:extLst>
                  <a:ext uri="{FF2B5EF4-FFF2-40B4-BE49-F238E27FC236}">
                    <a16:creationId xmlns="" xmlns:a16="http://schemas.microsoft.com/office/drawing/2014/main" id="{1B244BCE-6543-4498-A21D-9506782C0F52}"/>
                  </a:ext>
                </a:extLst>
              </p:cNvPr>
              <p:cNvSpPr txBox="1"/>
              <p:nvPr/>
            </p:nvSpPr>
            <p:spPr>
              <a:xfrm>
                <a:off x="6866334" y="5748613"/>
                <a:ext cx="1162050" cy="331788"/>
              </a:xfrm>
              <a:prstGeom prst="rect">
                <a:avLst/>
              </a:prstGeom>
              <a:solidFill>
                <a:schemeClr val="lt1"/>
              </a:solidFill>
              <a:ln w="6350">
                <a:noFill/>
              </a:ln>
            </p:spPr>
            <p:txBody>
              <a:bodyPr wrap="none"/>
              <a:lstStyle/>
              <a:p>
                <a:pPr eaLnBrk="1" hangingPunct="1">
                  <a:lnSpc>
                    <a:spcPts val="1000"/>
                  </a:lnSpc>
                  <a:spcAft>
                    <a:spcPts val="0"/>
                  </a:spcAft>
                  <a:defRPr/>
                </a:pPr>
                <a:r>
                  <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微分干涉显微镜</a:t>
                </a:r>
                <a:endPar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ts val="1000"/>
                  </a:lnSpc>
                  <a:spcAft>
                    <a:spcPts val="0"/>
                  </a:spcAft>
                  <a:defRPr/>
                </a:pPr>
                <a:r>
                  <a:rPr lang="en-US" altLang="zh-CN"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BX53</a:t>
                </a:r>
              </a:p>
              <a:p>
                <a:pPr eaLnBrk="1" hangingPunct="1">
                  <a:lnSpc>
                    <a:spcPts val="1000"/>
                  </a:lnSpc>
                  <a:spcAft>
                    <a:spcPts val="0"/>
                  </a:spcAft>
                  <a:defRPr/>
                </a:pPr>
                <a:endParaRPr lang="zh-CN" altLang="en-US" sz="105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 name="文本框 35">
                <a:extLst>
                  <a:ext uri="{FF2B5EF4-FFF2-40B4-BE49-F238E27FC236}">
                    <a16:creationId xmlns="" xmlns:a16="http://schemas.microsoft.com/office/drawing/2014/main" id="{0262B42D-C21C-418E-B6DD-0118CD619082}"/>
                  </a:ext>
                </a:extLst>
              </p:cNvPr>
              <p:cNvSpPr txBox="1"/>
              <p:nvPr/>
            </p:nvSpPr>
            <p:spPr>
              <a:xfrm>
                <a:off x="6866334" y="5952565"/>
                <a:ext cx="1619250" cy="553998"/>
              </a:xfrm>
              <a:prstGeom prst="rect">
                <a:avLst/>
              </a:prstGeom>
              <a:noFill/>
            </p:spPr>
            <p:txBody>
              <a:bodyPr>
                <a:spAutoFit/>
              </a:bodyPr>
              <a:lstStyle/>
              <a:p>
                <a:pPr>
                  <a:defRPr/>
                </a:pPr>
                <a:r>
                  <a:rPr lang="zh-CN" altLang="en-US" sz="1000" dirty="0">
                    <a:solidFill>
                      <a:srgbClr val="1F497D"/>
                    </a:solidFill>
                    <a:latin typeface="微软雅黑" panose="020B0503020204020204" pitchFamily="34" charset="-122"/>
                    <a:ea typeface="微软雅黑" panose="020B0503020204020204" pitchFamily="34" charset="-122"/>
                  </a:rPr>
                  <a:t>功能：利用</a:t>
                </a:r>
                <a:r>
                  <a:rPr lang="en-US" altLang="zh-CN" sz="1000" dirty="0">
                    <a:solidFill>
                      <a:srgbClr val="1F497D"/>
                    </a:solidFill>
                    <a:latin typeface="微软雅黑" panose="020B0503020204020204" pitchFamily="34" charset="-122"/>
                    <a:ea typeface="微软雅黑" panose="020B0503020204020204" pitchFamily="34" charset="-122"/>
                  </a:rPr>
                  <a:t>DIC</a:t>
                </a:r>
                <a:r>
                  <a:rPr lang="zh-CN" altLang="en-US" sz="1000" dirty="0">
                    <a:solidFill>
                      <a:srgbClr val="1F497D"/>
                    </a:solidFill>
                    <a:latin typeface="微软雅黑" panose="020B0503020204020204" pitchFamily="34" charset="-122"/>
                    <a:ea typeface="微软雅黑" panose="020B0503020204020204" pitchFamily="34" charset="-122"/>
                  </a:rPr>
                  <a:t>原理观察</a:t>
                </a:r>
                <a:r>
                  <a:rPr lang="zh-CN" altLang="zh-CN" sz="1000" dirty="0">
                    <a:solidFill>
                      <a:srgbClr val="1F497D"/>
                    </a:solidFill>
                    <a:latin typeface="微软雅黑" panose="020B0503020204020204" pitchFamily="34" charset="-122"/>
                    <a:ea typeface="微软雅黑" panose="020B0503020204020204" pitchFamily="34" charset="-122"/>
                  </a:rPr>
                  <a:t>活细胞或较大细胞器（无染色）中颗粒运动</a:t>
                </a:r>
                <a:r>
                  <a:rPr lang="zh-CN" altLang="en-US" sz="1000" dirty="0">
                    <a:solidFill>
                      <a:srgbClr val="1F497D"/>
                    </a:solidFill>
                    <a:latin typeface="微软雅黑" panose="020B0503020204020204" pitchFamily="34" charset="-122"/>
                    <a:ea typeface="微软雅黑" panose="020B0503020204020204" pitchFamily="34" charset="-122"/>
                  </a:rPr>
                  <a:t>。</a:t>
                </a:r>
              </a:p>
            </p:txBody>
          </p:sp>
        </p:grpSp>
      </p:grpSp>
      <p:grpSp>
        <p:nvGrpSpPr>
          <p:cNvPr id="47" name="组合 46">
            <a:extLst>
              <a:ext uri="{FF2B5EF4-FFF2-40B4-BE49-F238E27FC236}">
                <a16:creationId xmlns="" xmlns:a16="http://schemas.microsoft.com/office/drawing/2014/main" id="{C256ECC7-E56B-4D65-9DA2-4EA8B6E316FC}"/>
              </a:ext>
            </a:extLst>
          </p:cNvPr>
          <p:cNvGrpSpPr/>
          <p:nvPr/>
        </p:nvGrpSpPr>
        <p:grpSpPr>
          <a:xfrm>
            <a:off x="1061966" y="2969335"/>
            <a:ext cx="7172743" cy="1959639"/>
            <a:chOff x="1054809" y="2457018"/>
            <a:chExt cx="7172743" cy="1959639"/>
          </a:xfrm>
        </p:grpSpPr>
        <p:grpSp>
          <p:nvGrpSpPr>
            <p:cNvPr id="48" name="组合 47">
              <a:extLst>
                <a:ext uri="{FF2B5EF4-FFF2-40B4-BE49-F238E27FC236}">
                  <a16:creationId xmlns="" xmlns:a16="http://schemas.microsoft.com/office/drawing/2014/main" id="{1FAFBA0D-F72B-423B-9843-6C0BE04BF07E}"/>
                </a:ext>
              </a:extLst>
            </p:cNvPr>
            <p:cNvGrpSpPr/>
            <p:nvPr/>
          </p:nvGrpSpPr>
          <p:grpSpPr>
            <a:xfrm>
              <a:off x="1076325" y="2457018"/>
              <a:ext cx="7151227" cy="1959639"/>
              <a:chOff x="1258946" y="2660613"/>
              <a:chExt cx="7151227" cy="1959639"/>
            </a:xfrm>
          </p:grpSpPr>
          <p:grpSp>
            <p:nvGrpSpPr>
              <p:cNvPr id="51" name="组合 50">
                <a:extLst>
                  <a:ext uri="{FF2B5EF4-FFF2-40B4-BE49-F238E27FC236}">
                    <a16:creationId xmlns="" xmlns:a16="http://schemas.microsoft.com/office/drawing/2014/main" id="{EAA59D6F-62BF-48E6-9F11-58313DACCBF1}"/>
                  </a:ext>
                </a:extLst>
              </p:cNvPr>
              <p:cNvGrpSpPr/>
              <p:nvPr/>
            </p:nvGrpSpPr>
            <p:grpSpPr>
              <a:xfrm>
                <a:off x="1258946" y="3547480"/>
                <a:ext cx="1620837" cy="949139"/>
                <a:chOff x="718920" y="3573609"/>
                <a:chExt cx="1620837" cy="949139"/>
              </a:xfrm>
            </p:grpSpPr>
            <p:sp>
              <p:nvSpPr>
                <p:cNvPr id="68" name="文本框 6149">
                  <a:extLst>
                    <a:ext uri="{FF2B5EF4-FFF2-40B4-BE49-F238E27FC236}">
                      <a16:creationId xmlns="" xmlns:a16="http://schemas.microsoft.com/office/drawing/2014/main" id="{7D8B262A-D340-4E96-94D3-C7469C412FBF}"/>
                    </a:ext>
                  </a:extLst>
                </p:cNvPr>
                <p:cNvSpPr txBox="1"/>
                <p:nvPr/>
              </p:nvSpPr>
              <p:spPr bwMode="auto">
                <a:xfrm>
                  <a:off x="729456" y="3573609"/>
                  <a:ext cx="1379538" cy="381000"/>
                </a:xfrm>
                <a:prstGeom prst="rect">
                  <a:avLst/>
                </a:prstGeom>
                <a:solidFill>
                  <a:schemeClr val="lt1"/>
                </a:solidFill>
                <a:ln w="6350">
                  <a:noFill/>
                </a:ln>
              </p:spPr>
              <p:txBody>
                <a:bodyPr/>
                <a:lstStyle/>
                <a:p>
                  <a:pPr algn="just" eaLnBrk="1" hangingPunct="1">
                    <a:defRPr/>
                  </a:pPr>
                  <a:r>
                    <a:rPr lang="zh-CN" altLang="en-US"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激光共聚焦显微镜</a:t>
                  </a:r>
                  <a:endParaRPr lang="en-US" altLang="zh-CN"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defRPr/>
                  </a:pPr>
                  <a:r>
                    <a:rPr lang="en-US" altLang="zh-CN"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FV3000</a:t>
                  </a:r>
                </a:p>
              </p:txBody>
            </p:sp>
            <p:sp>
              <p:nvSpPr>
                <p:cNvPr id="69" name="文本框 68">
                  <a:extLst>
                    <a:ext uri="{FF2B5EF4-FFF2-40B4-BE49-F238E27FC236}">
                      <a16:creationId xmlns="" xmlns:a16="http://schemas.microsoft.com/office/drawing/2014/main" id="{B61A80C8-DBB6-412F-84A2-E4307FAC874B}"/>
                    </a:ext>
                  </a:extLst>
                </p:cNvPr>
                <p:cNvSpPr txBox="1"/>
                <p:nvPr/>
              </p:nvSpPr>
              <p:spPr>
                <a:xfrm>
                  <a:off x="718920" y="3968750"/>
                  <a:ext cx="1620837" cy="553998"/>
                </a:xfrm>
                <a:prstGeom prst="rect">
                  <a:avLst/>
                </a:prstGeom>
                <a:noFill/>
              </p:spPr>
              <p:txBody>
                <a:bodyPr>
                  <a:spAutoFit/>
                </a:bodyPr>
                <a:lstStyle/>
                <a:p>
                  <a:pPr>
                    <a:defRPr/>
                  </a:pPr>
                  <a:r>
                    <a:rPr lang="zh-CN" altLang="en-US" sz="1000" dirty="0">
                      <a:solidFill>
                        <a:srgbClr val="1F497D"/>
                      </a:solidFill>
                      <a:latin typeface="微软雅黑" panose="020B0503020204020204" pitchFamily="34" charset="-122"/>
                      <a:ea typeface="微软雅黑" panose="020B0503020204020204" pitchFamily="34" charset="-122"/>
                    </a:rPr>
                    <a:t>功能：采集组织或细胞内部的荧光标记信号、进行断层扫描、三维重构等。</a:t>
                  </a:r>
                </a:p>
              </p:txBody>
            </p:sp>
          </p:grpSp>
          <p:grpSp>
            <p:nvGrpSpPr>
              <p:cNvPr id="53" name="组合 52">
                <a:extLst>
                  <a:ext uri="{FF2B5EF4-FFF2-40B4-BE49-F238E27FC236}">
                    <a16:creationId xmlns="" xmlns:a16="http://schemas.microsoft.com/office/drawing/2014/main" id="{B9ECE6AD-EBC4-4080-9D5D-A7FA5ABBFA3E}"/>
                  </a:ext>
                </a:extLst>
              </p:cNvPr>
              <p:cNvGrpSpPr/>
              <p:nvPr/>
            </p:nvGrpSpPr>
            <p:grpSpPr>
              <a:xfrm>
                <a:off x="3103296" y="3547480"/>
                <a:ext cx="1620838" cy="1072772"/>
                <a:chOff x="3101856" y="3621089"/>
                <a:chExt cx="1620838" cy="1072772"/>
              </a:xfrm>
            </p:grpSpPr>
            <p:sp>
              <p:nvSpPr>
                <p:cNvPr id="66" name="文本框 6149">
                  <a:extLst>
                    <a:ext uri="{FF2B5EF4-FFF2-40B4-BE49-F238E27FC236}">
                      <a16:creationId xmlns="" xmlns:a16="http://schemas.microsoft.com/office/drawing/2014/main" id="{EAE31AAD-D707-4428-853D-BD0C633C2D7F}"/>
                    </a:ext>
                  </a:extLst>
                </p:cNvPr>
                <p:cNvSpPr txBox="1"/>
                <p:nvPr/>
              </p:nvSpPr>
              <p:spPr bwMode="auto">
                <a:xfrm>
                  <a:off x="3103037" y="3621089"/>
                  <a:ext cx="1546751" cy="209550"/>
                </a:xfrm>
                <a:prstGeom prst="rect">
                  <a:avLst/>
                </a:prstGeom>
                <a:solidFill>
                  <a:schemeClr val="lt1"/>
                </a:solidFill>
                <a:ln w="6350">
                  <a:noFill/>
                </a:ln>
              </p:spPr>
              <p:txBody>
                <a:bodyPr/>
                <a:lstStyle/>
                <a:p>
                  <a:pPr eaLnBrk="1" hangingPunct="1">
                    <a:spcAft>
                      <a:spcPts val="0"/>
                    </a:spcAft>
                    <a:defRPr/>
                  </a:pPr>
                  <a:r>
                    <a:rPr lang="zh-CN" altLang="en-US"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活细胞工作站</a:t>
                  </a:r>
                  <a:endParaRPr lang="en-US" altLang="zh-CN"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spcAft>
                      <a:spcPts val="0"/>
                    </a:spcAft>
                    <a:defRPr/>
                  </a:pPr>
                  <a:r>
                    <a:rPr lang="en-US" altLang="zh-CN" sz="1050" b="1" dirty="0" err="1">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DeltaVision</a:t>
                  </a:r>
                  <a:r>
                    <a:rPr lang="en-US" altLang="zh-CN"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 Ultra</a:t>
                  </a:r>
                </a:p>
              </p:txBody>
            </p:sp>
            <p:sp>
              <p:nvSpPr>
                <p:cNvPr id="67" name="文本框 66">
                  <a:extLst>
                    <a:ext uri="{FF2B5EF4-FFF2-40B4-BE49-F238E27FC236}">
                      <a16:creationId xmlns="" xmlns:a16="http://schemas.microsoft.com/office/drawing/2014/main" id="{7F9C3334-4732-47F7-8EF6-55B4FF699F57}"/>
                    </a:ext>
                  </a:extLst>
                </p:cNvPr>
                <p:cNvSpPr txBox="1"/>
                <p:nvPr/>
              </p:nvSpPr>
              <p:spPr>
                <a:xfrm>
                  <a:off x="3101856" y="3985975"/>
                  <a:ext cx="1620838" cy="707886"/>
                </a:xfrm>
                <a:prstGeom prst="rect">
                  <a:avLst/>
                </a:prstGeom>
                <a:noFill/>
              </p:spPr>
              <p:txBody>
                <a:bodyPr>
                  <a:spAutoFit/>
                </a:bodyPr>
                <a:lstStyle/>
                <a:p>
                  <a:pPr>
                    <a:defRPr/>
                  </a:pPr>
                  <a:r>
                    <a:rPr lang="zh-CN" altLang="en-US" sz="1000" dirty="0">
                      <a:solidFill>
                        <a:srgbClr val="1F497D"/>
                      </a:solidFill>
                      <a:latin typeface="微软雅黑" panose="020B0503020204020204" pitchFamily="34" charset="-122"/>
                      <a:ea typeface="微软雅黑" panose="020B0503020204020204" pitchFamily="34" charset="-122"/>
                    </a:rPr>
                    <a:t>功能：长时间、实时动态成像的活细胞功能分析，主要应用于固定样本和活细胞中荧光的观察。</a:t>
                  </a:r>
                </a:p>
              </p:txBody>
            </p:sp>
          </p:grpSp>
          <p:grpSp>
            <p:nvGrpSpPr>
              <p:cNvPr id="54" name="组合 53">
                <a:extLst>
                  <a:ext uri="{FF2B5EF4-FFF2-40B4-BE49-F238E27FC236}">
                    <a16:creationId xmlns="" xmlns:a16="http://schemas.microsoft.com/office/drawing/2014/main" id="{F6DBE375-EFE0-4DC8-BE12-00EDDD0AAC68}"/>
                  </a:ext>
                </a:extLst>
              </p:cNvPr>
              <p:cNvGrpSpPr/>
              <p:nvPr/>
            </p:nvGrpSpPr>
            <p:grpSpPr>
              <a:xfrm>
                <a:off x="6785150" y="2660613"/>
                <a:ext cx="1625023" cy="1952006"/>
                <a:chOff x="6688715" y="2720926"/>
                <a:chExt cx="1625023" cy="1952006"/>
              </a:xfrm>
            </p:grpSpPr>
            <p:sp>
              <p:nvSpPr>
                <p:cNvPr id="63" name="文本框 62">
                  <a:extLst>
                    <a:ext uri="{FF2B5EF4-FFF2-40B4-BE49-F238E27FC236}">
                      <a16:creationId xmlns="" xmlns:a16="http://schemas.microsoft.com/office/drawing/2014/main" id="{E2E9EE08-17D2-489D-8B09-C0377A8F223D}"/>
                    </a:ext>
                  </a:extLst>
                </p:cNvPr>
                <p:cNvSpPr txBox="1"/>
                <p:nvPr/>
              </p:nvSpPr>
              <p:spPr>
                <a:xfrm>
                  <a:off x="6692901" y="3965046"/>
                  <a:ext cx="1620837" cy="707886"/>
                </a:xfrm>
                <a:prstGeom prst="rect">
                  <a:avLst/>
                </a:prstGeom>
                <a:noFill/>
              </p:spPr>
              <p:txBody>
                <a:bodyPr>
                  <a:spAutoFit/>
                </a:bodyPr>
                <a:lstStyle/>
                <a:p>
                  <a:pPr>
                    <a:defRPr/>
                  </a:pPr>
                  <a:r>
                    <a:rPr lang="zh-CN" altLang="en-US" sz="1000" dirty="0">
                      <a:solidFill>
                        <a:srgbClr val="1F497D"/>
                      </a:solidFill>
                      <a:latin typeface="微软雅黑" panose="020B0503020204020204" pitchFamily="34" charset="-122"/>
                      <a:ea typeface="微软雅黑" panose="020B0503020204020204" pitchFamily="34" charset="-122"/>
                    </a:rPr>
                    <a:t>功能：在保持细胞结构和功能完整性前提下，获得细胞的多种属性和生理状态等高通量信息。</a:t>
                  </a:r>
                </a:p>
              </p:txBody>
            </p:sp>
            <p:pic>
              <p:nvPicPr>
                <p:cNvPr id="64" name="图片 63">
                  <a:extLst>
                    <a:ext uri="{FF2B5EF4-FFF2-40B4-BE49-F238E27FC236}">
                      <a16:creationId xmlns="" xmlns:a16="http://schemas.microsoft.com/office/drawing/2014/main" id="{03B3E80A-3317-4BD4-898D-423AED22F9AA}"/>
                    </a:ext>
                  </a:extLst>
                </p:cNvPr>
                <p:cNvPicPr>
                  <a:picLocks noChangeAspect="1"/>
                </p:cNvPicPr>
                <p:nvPr/>
              </p:nvPicPr>
              <p:blipFill rotWithShape="1">
                <a:blip r:embed="rId3" cstate="print"/>
                <a:srcRect l="31019" r="1175"/>
                <a:stretch/>
              </p:blipFill>
              <p:spPr>
                <a:xfrm>
                  <a:off x="6770412" y="2720926"/>
                  <a:ext cx="874983" cy="860400"/>
                </a:xfrm>
                <a:prstGeom prst="rect">
                  <a:avLst/>
                </a:prstGeom>
                <a:effectLst>
                  <a:outerShdw blurRad="50800" dist="38100" dir="2700000" algn="tl" rotWithShape="0">
                    <a:prstClr val="black">
                      <a:alpha val="40000"/>
                    </a:prstClr>
                  </a:outerShdw>
                </a:effectLst>
              </p:spPr>
            </p:pic>
            <p:sp>
              <p:nvSpPr>
                <p:cNvPr id="65" name="文本框 6149">
                  <a:extLst>
                    <a:ext uri="{FF2B5EF4-FFF2-40B4-BE49-F238E27FC236}">
                      <a16:creationId xmlns="" xmlns:a16="http://schemas.microsoft.com/office/drawing/2014/main" id="{1B95B216-58C3-4F91-8DD3-69DFABBCAFED}"/>
                    </a:ext>
                  </a:extLst>
                </p:cNvPr>
                <p:cNvSpPr txBox="1"/>
                <p:nvPr/>
              </p:nvSpPr>
              <p:spPr>
                <a:xfrm>
                  <a:off x="6688715" y="3607793"/>
                  <a:ext cx="1619250" cy="400050"/>
                </a:xfrm>
                <a:prstGeom prst="rect">
                  <a:avLst/>
                </a:prstGeom>
                <a:solidFill>
                  <a:schemeClr val="lt1"/>
                </a:solidFill>
                <a:ln w="6350">
                  <a:noFill/>
                </a:ln>
              </p:spPr>
              <p:txBody>
                <a:bodyPr/>
                <a:lstStyle/>
                <a:p>
                  <a:pPr algn="just" eaLnBrk="1" hangingPunct="1">
                    <a:spcAft>
                      <a:spcPts val="0"/>
                    </a:spcAft>
                    <a:defRPr/>
                  </a:pPr>
                  <a:r>
                    <a:rPr lang="zh-CN" altLang="en-US"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高内涵成像分析系统</a:t>
                  </a:r>
                  <a:endParaRPr lang="en-US" altLang="zh-CN"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spcAft>
                      <a:spcPts val="0"/>
                    </a:spcAft>
                    <a:defRPr/>
                  </a:pPr>
                  <a:r>
                    <a:rPr lang="en-US" altLang="zh-CN"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Opera Phenix</a:t>
                  </a:r>
                </a:p>
              </p:txBody>
            </p:sp>
          </p:grpSp>
          <p:grpSp>
            <p:nvGrpSpPr>
              <p:cNvPr id="59" name="组合 58">
                <a:extLst>
                  <a:ext uri="{FF2B5EF4-FFF2-40B4-BE49-F238E27FC236}">
                    <a16:creationId xmlns="" xmlns:a16="http://schemas.microsoft.com/office/drawing/2014/main" id="{72302E4D-2E89-4F9E-A204-246CFEA078CA}"/>
                  </a:ext>
                </a:extLst>
              </p:cNvPr>
              <p:cNvGrpSpPr/>
              <p:nvPr/>
            </p:nvGrpSpPr>
            <p:grpSpPr>
              <a:xfrm>
                <a:off x="4859297" y="2664530"/>
                <a:ext cx="1634114" cy="1955722"/>
                <a:chOff x="4830981" y="2720927"/>
                <a:chExt cx="1634114" cy="1955722"/>
              </a:xfrm>
            </p:grpSpPr>
            <p:sp>
              <p:nvSpPr>
                <p:cNvPr id="60" name="文本框 6149">
                  <a:extLst>
                    <a:ext uri="{FF2B5EF4-FFF2-40B4-BE49-F238E27FC236}">
                      <a16:creationId xmlns="" xmlns:a16="http://schemas.microsoft.com/office/drawing/2014/main" id="{24A2249E-146A-43EA-8A67-2871AA8EE0E1}"/>
                    </a:ext>
                  </a:extLst>
                </p:cNvPr>
                <p:cNvSpPr txBox="1"/>
                <p:nvPr/>
              </p:nvSpPr>
              <p:spPr>
                <a:xfrm>
                  <a:off x="4845845" y="3603877"/>
                  <a:ext cx="1619250" cy="400050"/>
                </a:xfrm>
                <a:prstGeom prst="rect">
                  <a:avLst/>
                </a:prstGeom>
                <a:solidFill>
                  <a:schemeClr val="lt1"/>
                </a:solidFill>
                <a:ln w="6350">
                  <a:noFill/>
                </a:ln>
              </p:spPr>
              <p:txBody>
                <a:bodyPr/>
                <a:lstStyle/>
                <a:p>
                  <a:pPr algn="just" eaLnBrk="1" hangingPunct="1">
                    <a:spcAft>
                      <a:spcPts val="0"/>
                    </a:spcAft>
                    <a:defRPr/>
                  </a:pPr>
                  <a:r>
                    <a:rPr lang="zh-CN" altLang="en-US"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双光子成像系统</a:t>
                  </a:r>
                  <a:endParaRPr lang="en-US" altLang="zh-CN"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spcAft>
                      <a:spcPts val="0"/>
                    </a:spcAft>
                    <a:defRPr/>
                  </a:pPr>
                  <a:r>
                    <a:rPr lang="en-US" altLang="zh-CN"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FVMPE-RS</a:t>
                  </a:r>
                </a:p>
              </p:txBody>
            </p:sp>
            <p:sp>
              <p:nvSpPr>
                <p:cNvPr id="61" name="文本框 60">
                  <a:extLst>
                    <a:ext uri="{FF2B5EF4-FFF2-40B4-BE49-F238E27FC236}">
                      <a16:creationId xmlns="" xmlns:a16="http://schemas.microsoft.com/office/drawing/2014/main" id="{6C517724-1455-41BD-A4CB-7D6822A1E1B9}"/>
                    </a:ext>
                  </a:extLst>
                </p:cNvPr>
                <p:cNvSpPr txBox="1"/>
                <p:nvPr/>
              </p:nvSpPr>
              <p:spPr>
                <a:xfrm>
                  <a:off x="4830981" y="3968763"/>
                  <a:ext cx="1619250" cy="707886"/>
                </a:xfrm>
                <a:prstGeom prst="rect">
                  <a:avLst/>
                </a:prstGeom>
                <a:noFill/>
              </p:spPr>
              <p:txBody>
                <a:bodyPr>
                  <a:spAutoFit/>
                </a:bodyPr>
                <a:lstStyle/>
                <a:p>
                  <a:pPr>
                    <a:defRPr/>
                  </a:pPr>
                  <a:r>
                    <a:rPr lang="zh-CN" altLang="en-US" sz="1000" dirty="0">
                      <a:solidFill>
                        <a:srgbClr val="1F497D"/>
                      </a:solidFill>
                      <a:latin typeface="微软雅黑" panose="020B0503020204020204" pitchFamily="34" charset="-122"/>
                      <a:ea typeface="微软雅黑" panose="020B0503020204020204" pitchFamily="34" charset="-122"/>
                    </a:rPr>
                    <a:t>功能：对活细胞、活体或活体组织（脑片、胚胎、整个器官等进行高速动态深度成像。</a:t>
                  </a:r>
                </a:p>
              </p:txBody>
            </p:sp>
            <p:pic>
              <p:nvPicPr>
                <p:cNvPr id="62" name="图片 61">
                  <a:extLst>
                    <a:ext uri="{FF2B5EF4-FFF2-40B4-BE49-F238E27FC236}">
                      <a16:creationId xmlns="" xmlns:a16="http://schemas.microsoft.com/office/drawing/2014/main" id="{F3AB8118-5207-4880-8BB1-2E0E7131E00C}"/>
                    </a:ext>
                  </a:extLst>
                </p:cNvPr>
                <p:cNvPicPr>
                  <a:picLocks noChangeAspect="1"/>
                </p:cNvPicPr>
                <p:nvPr/>
              </p:nvPicPr>
              <p:blipFill rotWithShape="1">
                <a:blip r:embed="rId4" cstate="print"/>
                <a:srcRect l="16722" b="14953"/>
                <a:stretch/>
              </p:blipFill>
              <p:spPr>
                <a:xfrm>
                  <a:off x="4924901" y="2720927"/>
                  <a:ext cx="1086962" cy="857250"/>
                </a:xfrm>
                <a:prstGeom prst="rect">
                  <a:avLst/>
                </a:prstGeom>
                <a:effectLst>
                  <a:outerShdw blurRad="50800" dist="38100" dir="2700000" algn="tl" rotWithShape="0">
                    <a:prstClr val="black">
                      <a:alpha val="40000"/>
                    </a:prstClr>
                  </a:outerShdw>
                </a:effectLst>
              </p:spPr>
            </p:pic>
          </p:grpSp>
        </p:grpSp>
        <p:sp>
          <p:nvSpPr>
            <p:cNvPr id="49" name="五角星 46">
              <a:extLst>
                <a:ext uri="{FF2B5EF4-FFF2-40B4-BE49-F238E27FC236}">
                  <a16:creationId xmlns="" xmlns:a16="http://schemas.microsoft.com/office/drawing/2014/main" id="{E86A6EB3-9215-4FDF-8087-9F3A065AACE2}"/>
                </a:ext>
              </a:extLst>
            </p:cNvPr>
            <p:cNvSpPr/>
            <p:nvPr/>
          </p:nvSpPr>
          <p:spPr>
            <a:xfrm flipV="1">
              <a:off x="1054809" y="3435339"/>
              <a:ext cx="72000" cy="72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70" name="图片 69">
            <a:extLst>
              <a:ext uri="{FF2B5EF4-FFF2-40B4-BE49-F238E27FC236}">
                <a16:creationId xmlns="" xmlns:a16="http://schemas.microsoft.com/office/drawing/2014/main" id="{A2964408-626B-45B4-B444-3F618E93B40D}"/>
              </a:ext>
            </a:extLst>
          </p:cNvPr>
          <p:cNvPicPr>
            <a:picLocks noChangeAspect="1"/>
          </p:cNvPicPr>
          <p:nvPr/>
        </p:nvPicPr>
        <p:blipFill rotWithShape="1">
          <a:blip r:embed="rId5" cstate="print"/>
          <a:srcRect r="27160"/>
          <a:stretch/>
        </p:blipFill>
        <p:spPr>
          <a:xfrm>
            <a:off x="4841809" y="4880072"/>
            <a:ext cx="958850" cy="857250"/>
          </a:xfrm>
          <a:prstGeom prst="rect">
            <a:avLst/>
          </a:prstGeom>
          <a:effectLst>
            <a:outerShdw blurRad="50800" dist="38100" dir="2700000" algn="tl" rotWithShape="0">
              <a:prstClr val="black">
                <a:alpha val="40000"/>
              </a:prstClr>
            </a:outerShdw>
          </a:effectLst>
        </p:spPr>
      </p:pic>
      <p:pic>
        <p:nvPicPr>
          <p:cNvPr id="71" name="图片 70">
            <a:extLst>
              <a:ext uri="{FF2B5EF4-FFF2-40B4-BE49-F238E27FC236}">
                <a16:creationId xmlns="" xmlns:a16="http://schemas.microsoft.com/office/drawing/2014/main" id="{BEF6691E-DB38-462C-BA10-65419056F9AC}"/>
              </a:ext>
            </a:extLst>
          </p:cNvPr>
          <p:cNvPicPr>
            <a:picLocks noChangeAspect="1"/>
          </p:cNvPicPr>
          <p:nvPr/>
        </p:nvPicPr>
        <p:blipFill rotWithShape="1">
          <a:blip r:embed="rId6" cstate="print"/>
          <a:srcRect l="11159" r="27599"/>
          <a:stretch/>
        </p:blipFill>
        <p:spPr>
          <a:xfrm>
            <a:off x="6757334" y="4887162"/>
            <a:ext cx="787400" cy="857250"/>
          </a:xfrm>
          <a:prstGeom prst="rect">
            <a:avLst/>
          </a:prstGeom>
          <a:effectLst>
            <a:outerShdw blurRad="50800" dist="38100" dir="2700000" algn="tl" rotWithShape="0">
              <a:prstClr val="black">
                <a:alpha val="40000"/>
              </a:prstClr>
            </a:outerShdw>
          </a:effectLst>
        </p:spPr>
      </p:pic>
      <p:pic>
        <p:nvPicPr>
          <p:cNvPr id="72" name="图片 71">
            <a:extLst>
              <a:ext uri="{FF2B5EF4-FFF2-40B4-BE49-F238E27FC236}">
                <a16:creationId xmlns="" xmlns:a16="http://schemas.microsoft.com/office/drawing/2014/main" id="{630885D7-4171-47FC-958B-8DB5B9461473}"/>
              </a:ext>
            </a:extLst>
          </p:cNvPr>
          <p:cNvPicPr>
            <a:picLocks noChangeAspect="1"/>
          </p:cNvPicPr>
          <p:nvPr/>
        </p:nvPicPr>
        <p:blipFill rotWithShape="1">
          <a:blip r:embed="rId7" cstate="print"/>
          <a:srcRect l="13775" r="22438"/>
          <a:stretch/>
        </p:blipFill>
        <p:spPr>
          <a:xfrm>
            <a:off x="1202806" y="2993251"/>
            <a:ext cx="938697" cy="858838"/>
          </a:xfrm>
          <a:prstGeom prst="rect">
            <a:avLst/>
          </a:prstGeom>
          <a:effectLst>
            <a:outerShdw blurRad="50800" dist="38100" dir="2700000" algn="tl" rotWithShape="0">
              <a:prstClr val="black">
                <a:alpha val="40000"/>
              </a:prstClr>
            </a:outerShdw>
          </a:effectLst>
        </p:spPr>
      </p:pic>
      <p:pic>
        <p:nvPicPr>
          <p:cNvPr id="73" name="图片 72">
            <a:extLst>
              <a:ext uri="{FF2B5EF4-FFF2-40B4-BE49-F238E27FC236}">
                <a16:creationId xmlns="" xmlns:a16="http://schemas.microsoft.com/office/drawing/2014/main" id="{A01AC221-6F54-4AC8-86F4-657E93704F1F}"/>
              </a:ext>
            </a:extLst>
          </p:cNvPr>
          <p:cNvPicPr>
            <a:picLocks noChangeAspect="1"/>
          </p:cNvPicPr>
          <p:nvPr/>
        </p:nvPicPr>
        <p:blipFill rotWithShape="1">
          <a:blip r:embed="rId8" cstate="print"/>
          <a:srcRect l="26000" t="6959" r="20862" b="9736"/>
          <a:stretch/>
        </p:blipFill>
        <p:spPr>
          <a:xfrm>
            <a:off x="3014274" y="2993251"/>
            <a:ext cx="955232" cy="858838"/>
          </a:xfrm>
          <a:prstGeom prst="rect">
            <a:avLst/>
          </a:prstGeom>
          <a:effectLst>
            <a:outerShdw blurRad="50800" dist="38100" dir="2700000" algn="tl" rotWithShape="0">
              <a:prstClr val="black">
                <a:alpha val="40000"/>
              </a:prstClr>
            </a:outerShdw>
          </a:effectLst>
        </p:spPr>
      </p:pic>
      <p:pic>
        <p:nvPicPr>
          <p:cNvPr id="74" name="图片 73">
            <a:extLst>
              <a:ext uri="{FF2B5EF4-FFF2-40B4-BE49-F238E27FC236}">
                <a16:creationId xmlns="" xmlns:a16="http://schemas.microsoft.com/office/drawing/2014/main" id="{367FEFEA-6831-4884-A451-9E57BDDA0703}"/>
              </a:ext>
            </a:extLst>
          </p:cNvPr>
          <p:cNvPicPr>
            <a:picLocks noChangeAspect="1"/>
          </p:cNvPicPr>
          <p:nvPr/>
        </p:nvPicPr>
        <p:blipFill rotWithShape="1">
          <a:blip r:embed="rId9" cstate="print"/>
          <a:srcRect r="29692"/>
          <a:stretch/>
        </p:blipFill>
        <p:spPr>
          <a:xfrm>
            <a:off x="1238216" y="4887162"/>
            <a:ext cx="903288" cy="857250"/>
          </a:xfrm>
          <a:prstGeom prst="rect">
            <a:avLst/>
          </a:prstGeom>
          <a:effectLst>
            <a:outerShdw blurRad="50800" dist="38100" dir="2700000" algn="tl" rotWithShape="0">
              <a:prstClr val="black">
                <a:alpha val="40000"/>
              </a:prstClr>
            </a:outerShdw>
          </a:effectLst>
        </p:spPr>
      </p:pic>
      <p:pic>
        <p:nvPicPr>
          <p:cNvPr id="75" name="图片 74">
            <a:extLst>
              <a:ext uri="{FF2B5EF4-FFF2-40B4-BE49-F238E27FC236}">
                <a16:creationId xmlns="" xmlns:a16="http://schemas.microsoft.com/office/drawing/2014/main" id="{FE6008A3-E46A-48FA-8062-19AEE6D41A0F}"/>
              </a:ext>
            </a:extLst>
          </p:cNvPr>
          <p:cNvPicPr>
            <a:picLocks noChangeAspect="1"/>
          </p:cNvPicPr>
          <p:nvPr/>
        </p:nvPicPr>
        <p:blipFill rotWithShape="1">
          <a:blip r:embed="rId10" cstate="print"/>
          <a:srcRect r="25391"/>
          <a:stretch/>
        </p:blipFill>
        <p:spPr>
          <a:xfrm>
            <a:off x="3089565" y="4889006"/>
            <a:ext cx="958850" cy="857250"/>
          </a:xfrm>
          <a:prstGeom prst="rect">
            <a:avLst/>
          </a:prstGeom>
          <a:effectLst>
            <a:outerShdw blurRad="50800" dist="38100" dir="2700000" algn="tl" rotWithShape="0">
              <a:prstClr val="black">
                <a:alpha val="40000"/>
              </a:prstClr>
            </a:outerShdw>
          </a:effectLst>
        </p:spPr>
      </p:pic>
      <p:sp>
        <p:nvSpPr>
          <p:cNvPr id="76" name="五角星 75">
            <a:extLst>
              <a:ext uri="{FF2B5EF4-FFF2-40B4-BE49-F238E27FC236}">
                <a16:creationId xmlns="" xmlns:a16="http://schemas.microsoft.com/office/drawing/2014/main" id="{D7F489F7-6A02-4364-8E0A-94223FA3940C}"/>
              </a:ext>
            </a:extLst>
          </p:cNvPr>
          <p:cNvSpPr/>
          <p:nvPr/>
        </p:nvSpPr>
        <p:spPr>
          <a:xfrm flipV="1">
            <a:off x="2902800" y="3947656"/>
            <a:ext cx="72000" cy="72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五角星 46">
            <a:extLst>
              <a:ext uri="{FF2B5EF4-FFF2-40B4-BE49-F238E27FC236}">
                <a16:creationId xmlns="" xmlns:a16="http://schemas.microsoft.com/office/drawing/2014/main" id="{09461DD6-AF91-4DCA-8696-CE9530D13C73}"/>
              </a:ext>
            </a:extLst>
          </p:cNvPr>
          <p:cNvSpPr/>
          <p:nvPr/>
        </p:nvSpPr>
        <p:spPr>
          <a:xfrm flipV="1">
            <a:off x="4647833" y="3948346"/>
            <a:ext cx="72000" cy="72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8" name="组合 77">
            <a:extLst>
              <a:ext uri="{FF2B5EF4-FFF2-40B4-BE49-F238E27FC236}">
                <a16:creationId xmlns="" xmlns:a16="http://schemas.microsoft.com/office/drawing/2014/main" id="{8C03B6C3-62D1-4503-93F7-631812781982}"/>
              </a:ext>
            </a:extLst>
          </p:cNvPr>
          <p:cNvGrpSpPr/>
          <p:nvPr/>
        </p:nvGrpSpPr>
        <p:grpSpPr>
          <a:xfrm>
            <a:off x="1039845" y="6525924"/>
            <a:ext cx="1897643" cy="215444"/>
            <a:chOff x="1039845" y="6451696"/>
            <a:chExt cx="1897643" cy="215444"/>
          </a:xfrm>
        </p:grpSpPr>
        <p:sp>
          <p:nvSpPr>
            <p:cNvPr id="79" name="五角星 46">
              <a:extLst>
                <a:ext uri="{FF2B5EF4-FFF2-40B4-BE49-F238E27FC236}">
                  <a16:creationId xmlns="" xmlns:a16="http://schemas.microsoft.com/office/drawing/2014/main" id="{52042ED1-05A0-4131-8454-0D01FB075A1B}"/>
                </a:ext>
              </a:extLst>
            </p:cNvPr>
            <p:cNvSpPr/>
            <p:nvPr/>
          </p:nvSpPr>
          <p:spPr>
            <a:xfrm flipV="1">
              <a:off x="1039845" y="6517857"/>
              <a:ext cx="72000" cy="72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0" name="文本框 79">
              <a:extLst>
                <a:ext uri="{FF2B5EF4-FFF2-40B4-BE49-F238E27FC236}">
                  <a16:creationId xmlns="" xmlns:a16="http://schemas.microsoft.com/office/drawing/2014/main" id="{A290B1E7-71C1-4643-982D-84452DCD1858}"/>
                </a:ext>
              </a:extLst>
            </p:cNvPr>
            <p:cNvSpPr txBox="1"/>
            <p:nvPr/>
          </p:nvSpPr>
          <p:spPr>
            <a:xfrm>
              <a:off x="1114498" y="6451696"/>
              <a:ext cx="1822990" cy="215444"/>
            </a:xfrm>
            <a:prstGeom prst="rect">
              <a:avLst/>
            </a:prstGeom>
            <a:noFill/>
          </p:spPr>
          <p:txBody>
            <a:bodyPr wrap="square" rtlCol="0">
              <a:spAutoFit/>
            </a:bodyPr>
            <a:lstStyle/>
            <a:p>
              <a:pPr>
                <a:defRPr/>
              </a:pPr>
              <a:r>
                <a:rPr lang="zh-CN" altLang="en-US" sz="800" b="1" i="1" dirty="0" smtClean="0">
                  <a:solidFill>
                    <a:srgbClr val="C00000"/>
                  </a:solidFill>
                  <a:latin typeface="微软雅黑" panose="020B0503020204020204" pitchFamily="34" charset="-122"/>
                  <a:ea typeface="微软雅黑" panose="020B0503020204020204" pitchFamily="34" charset="-122"/>
                </a:rPr>
                <a:t>图示</a:t>
              </a:r>
              <a:r>
                <a:rPr lang="zh-CN" altLang="en-US" sz="800" b="1" i="1" dirty="0">
                  <a:solidFill>
                    <a:srgbClr val="C00000"/>
                  </a:solidFill>
                  <a:latin typeface="微软雅黑" panose="020B0503020204020204" pitchFamily="34" charset="-122"/>
                  <a:ea typeface="微软雅黑" panose="020B0503020204020204" pitchFamily="34" charset="-122"/>
                </a:rPr>
                <a:t>国重科研设备购置</a:t>
              </a:r>
              <a:r>
                <a:rPr lang="zh-CN" altLang="en-US" sz="800" b="1" i="1" dirty="0" smtClean="0">
                  <a:solidFill>
                    <a:srgbClr val="C00000"/>
                  </a:solidFill>
                  <a:latin typeface="微软雅黑" panose="020B0503020204020204" pitchFamily="34" charset="-122"/>
                  <a:ea typeface="微软雅黑" panose="020B0503020204020204" pitchFamily="34" charset="-122"/>
                </a:rPr>
                <a:t>专项新增设备</a:t>
              </a:r>
              <a:endParaRPr lang="zh-CN" altLang="en-US" sz="800" b="1" i="1" dirty="0">
                <a:solidFill>
                  <a:srgbClr val="C00000"/>
                </a:solidFill>
                <a:latin typeface="微软雅黑" panose="020B0503020204020204" pitchFamily="34" charset="-122"/>
                <a:ea typeface="微软雅黑" panose="020B0503020204020204" pitchFamily="34" charset="-122"/>
              </a:endParaRPr>
            </a:p>
          </p:txBody>
        </p:sp>
      </p:grpSp>
      <p:sp>
        <p:nvSpPr>
          <p:cNvPr id="81" name="文本框 6149">
            <a:extLst>
              <a:ext uri="{FF2B5EF4-FFF2-40B4-BE49-F238E27FC236}">
                <a16:creationId xmlns="" xmlns:a16="http://schemas.microsoft.com/office/drawing/2014/main" id="{AE243427-884F-4304-9E7A-02F88DB3792C}"/>
              </a:ext>
            </a:extLst>
          </p:cNvPr>
          <p:cNvSpPr txBox="1"/>
          <p:nvPr/>
        </p:nvSpPr>
        <p:spPr>
          <a:xfrm>
            <a:off x="1162642" y="354386"/>
            <a:ext cx="6818716" cy="652486"/>
          </a:xfrm>
          <a:prstGeom prst="rect">
            <a:avLst/>
          </a:prstGeom>
        </p:spPr>
        <p:txBody>
          <a:bodyPr wrap="square">
            <a:spAutoFit/>
          </a:bodyPr>
          <a:lstStyle>
            <a:defPPr>
              <a:defRPr lang="zh-CN"/>
            </a:defPPr>
            <a:lvl1pPr>
              <a:lnSpc>
                <a:spcPct val="130000"/>
              </a:lnSpc>
              <a:defRPr b="1">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sz="2800" dirty="0" smtClean="0"/>
              <a:t>二、各分平台介绍及</a:t>
            </a:r>
            <a:r>
              <a:rPr lang="en-US" altLang="zh-CN" sz="2800" dirty="0" smtClean="0"/>
              <a:t>2019</a:t>
            </a:r>
            <a:r>
              <a:rPr lang="zh-CN" altLang="en-US" sz="2800" dirty="0" smtClean="0"/>
              <a:t>年开放运行情况</a:t>
            </a:r>
            <a:endParaRPr lang="en-US" altLang="zh-CN" sz="2800" dirty="0"/>
          </a:p>
        </p:txBody>
      </p:sp>
      <p:sp>
        <p:nvSpPr>
          <p:cNvPr id="82" name="矩形 81"/>
          <p:cNvSpPr/>
          <p:nvPr/>
        </p:nvSpPr>
        <p:spPr>
          <a:xfrm>
            <a:off x="654540" y="1342988"/>
            <a:ext cx="2800767" cy="461665"/>
          </a:xfrm>
          <a:prstGeom prst="rect">
            <a:avLst/>
          </a:prstGeom>
        </p:spPr>
        <p:txBody>
          <a:bodyPr wrap="none">
            <a:spAutoFit/>
          </a:bodyPr>
          <a:lstStyle/>
          <a:p>
            <a:pPr lvl="0"/>
            <a:r>
              <a:rPr lang="en-US" altLang="zh-CN" sz="2400" b="1" dirty="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400" b="1" dirty="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、显微成像分平台</a:t>
            </a:r>
            <a:endParaRPr lang="en-US" altLang="zh-CN" sz="2400" b="1" dirty="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3" name="五角星 46">
            <a:extLst>
              <a:ext uri="{FF2B5EF4-FFF2-40B4-BE49-F238E27FC236}">
                <a16:creationId xmlns="" xmlns:a16="http://schemas.microsoft.com/office/drawing/2014/main" id="{09461DD6-AF91-4DCA-8696-CE9530D13C73}"/>
              </a:ext>
            </a:extLst>
          </p:cNvPr>
          <p:cNvSpPr/>
          <p:nvPr/>
        </p:nvSpPr>
        <p:spPr>
          <a:xfrm flipV="1">
            <a:off x="6582757" y="3952827"/>
            <a:ext cx="72000" cy="72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xmlns="" val="3531143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文本框 6149">
            <a:extLst>
              <a:ext uri="{FF2B5EF4-FFF2-40B4-BE49-F238E27FC236}">
                <a16:creationId xmlns="" xmlns:a16="http://schemas.microsoft.com/office/drawing/2014/main" id="{AE243427-884F-4304-9E7A-02F88DB3792C}"/>
              </a:ext>
            </a:extLst>
          </p:cNvPr>
          <p:cNvSpPr txBox="1"/>
          <p:nvPr/>
        </p:nvSpPr>
        <p:spPr>
          <a:xfrm>
            <a:off x="1162642" y="354386"/>
            <a:ext cx="6818716" cy="652486"/>
          </a:xfrm>
          <a:prstGeom prst="rect">
            <a:avLst/>
          </a:prstGeom>
        </p:spPr>
        <p:txBody>
          <a:bodyPr wrap="square">
            <a:spAutoFit/>
          </a:bodyPr>
          <a:lstStyle>
            <a:defPPr>
              <a:defRPr lang="zh-CN"/>
            </a:defPPr>
            <a:lvl1pPr>
              <a:lnSpc>
                <a:spcPct val="130000"/>
              </a:lnSpc>
              <a:defRPr b="1">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sz="2800" dirty="0" smtClean="0"/>
              <a:t>二、各分平台介绍及</a:t>
            </a:r>
            <a:r>
              <a:rPr lang="en-US" altLang="zh-CN" sz="2800" dirty="0" smtClean="0"/>
              <a:t>2019</a:t>
            </a:r>
            <a:r>
              <a:rPr lang="zh-CN" altLang="en-US" sz="2800" dirty="0" smtClean="0"/>
              <a:t>年开放运行情况</a:t>
            </a:r>
            <a:endParaRPr lang="en-US" altLang="zh-CN" sz="2800" dirty="0"/>
          </a:p>
        </p:txBody>
      </p:sp>
      <p:sp>
        <p:nvSpPr>
          <p:cNvPr id="82" name="矩形 81"/>
          <p:cNvSpPr/>
          <p:nvPr/>
        </p:nvSpPr>
        <p:spPr>
          <a:xfrm>
            <a:off x="654540" y="1342988"/>
            <a:ext cx="2800767" cy="461665"/>
          </a:xfrm>
          <a:prstGeom prst="rect">
            <a:avLst/>
          </a:prstGeom>
        </p:spPr>
        <p:txBody>
          <a:bodyPr wrap="none">
            <a:spAutoFit/>
          </a:bodyPr>
          <a:lstStyle/>
          <a:p>
            <a:pPr lvl="0"/>
            <a:r>
              <a:rPr lang="en-US" altLang="zh-CN" sz="2400" b="1" dirty="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400" b="1" dirty="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、显微成像分平台</a:t>
            </a:r>
            <a:endParaRPr lang="en-US" altLang="zh-CN" sz="2400" b="1" dirty="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52" name="图表 51">
            <a:extLst>
              <a:ext uri="{FF2B5EF4-FFF2-40B4-BE49-F238E27FC236}">
                <a16:creationId xmlns="" xmlns:a16="http://schemas.microsoft.com/office/drawing/2014/main" id="{08FC9DAD-3B64-415A-9820-4799491CDC81}"/>
              </a:ext>
            </a:extLst>
          </p:cNvPr>
          <p:cNvGraphicFramePr>
            <a:graphicFrameLocks/>
          </p:cNvGraphicFramePr>
          <p:nvPr>
            <p:extLst>
              <p:ext uri="{D42A27DB-BD31-4B8C-83A1-F6EECF244321}">
                <p14:modId xmlns:p14="http://schemas.microsoft.com/office/powerpoint/2010/main" xmlns="" val="676043593"/>
              </p:ext>
            </p:extLst>
          </p:nvPr>
        </p:nvGraphicFramePr>
        <p:xfrm>
          <a:off x="11659" y="2371486"/>
          <a:ext cx="9000000" cy="1800000"/>
        </p:xfrm>
        <a:graphic>
          <a:graphicData uri="http://schemas.openxmlformats.org/drawingml/2006/chart">
            <c:chart xmlns:c="http://schemas.openxmlformats.org/drawingml/2006/chart" xmlns:r="http://schemas.openxmlformats.org/officeDocument/2006/relationships" r:id="rId3"/>
          </a:graphicData>
        </a:graphic>
      </p:graphicFrame>
      <p:sp>
        <p:nvSpPr>
          <p:cNvPr id="55" name="矩形 54">
            <a:extLst>
              <a:ext uri="{FF2B5EF4-FFF2-40B4-BE49-F238E27FC236}">
                <a16:creationId xmlns="" xmlns:a16="http://schemas.microsoft.com/office/drawing/2014/main" id="{8AD8D25A-E248-4337-9082-4C768BECFA24}"/>
              </a:ext>
            </a:extLst>
          </p:cNvPr>
          <p:cNvSpPr/>
          <p:nvPr/>
        </p:nvSpPr>
        <p:spPr>
          <a:xfrm>
            <a:off x="648000" y="1828521"/>
            <a:ext cx="7888807" cy="830997"/>
          </a:xfrm>
          <a:prstGeom prst="rect">
            <a:avLst/>
          </a:prstGeom>
          <a:noFill/>
        </p:spPr>
        <p:txBody>
          <a:bodyPr wrap="square" rtlCol="0">
            <a:spAutoFit/>
          </a:bodyPr>
          <a:lstStyle/>
          <a:p>
            <a:pPr algn="just"/>
            <a:r>
              <a:rPr lang="zh-CN" altLang="en-US" sz="1200" b="1" dirty="0">
                <a:solidFill>
                  <a:srgbClr val="1F497D"/>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显微成像分平台全年测样</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7909</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个</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，使用机时共</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3014</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小时</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（其中系统维护机时</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663</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小时），</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月下旬开放的激光共聚焦显微镜全年机时</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801</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小时，倒置荧光显微镜全年机时</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957.5</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小时。全年服务校内外</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66</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个</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课题组，产生测试费用共计</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万</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元</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sym typeface="+mn-ea"/>
              </a:rPr>
              <a:t>。分</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平台积极开展相关技术前沿应用讲座并对有功能拓展可能的设备进行硬件改造，提升硬件服务范围。全年完成设备培训考核共计</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353</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人</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次。</a:t>
            </a:r>
            <a:endPar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6" name="矩形 55">
            <a:extLst>
              <a:ext uri="{FF2B5EF4-FFF2-40B4-BE49-F238E27FC236}">
                <a16:creationId xmlns="" xmlns:a16="http://schemas.microsoft.com/office/drawing/2014/main" id="{7C44B4E9-BFE8-4FFE-BBA1-8440528023F2}"/>
              </a:ext>
            </a:extLst>
          </p:cNvPr>
          <p:cNvSpPr/>
          <p:nvPr/>
        </p:nvSpPr>
        <p:spPr>
          <a:xfrm>
            <a:off x="5169730" y="5706659"/>
            <a:ext cx="3578734" cy="923330"/>
          </a:xfrm>
          <a:prstGeom prst="rect">
            <a:avLst/>
          </a:prstGeom>
        </p:spPr>
        <p:txBody>
          <a:bodyPr wrap="square">
            <a:spAutoFit/>
          </a:bodyPr>
          <a:lstStyle/>
          <a:p>
            <a:pPr>
              <a:lnSpc>
                <a:spcPct val="150000"/>
              </a:lnSpc>
            </a:pPr>
            <a:r>
              <a:rPr lang="zh-CN" altLang="en-US" sz="1200" b="1" dirty="0">
                <a:solidFill>
                  <a:srgbClr val="1F497D"/>
                </a:solidFill>
                <a:latin typeface="微软雅黑" panose="020B0503020204020204" pitchFamily="34" charset="-122"/>
                <a:ea typeface="微软雅黑" panose="020B0503020204020204" pitchFamily="34" charset="-122"/>
                <a:cs typeface="Times New Roman" panose="02020603050405020304" pitchFamily="18" charset="0"/>
              </a:rPr>
              <a:t>新增高内涵筛选系统、激光共聚焦显微镜以及活细胞工作站</a:t>
            </a:r>
            <a:r>
              <a:rPr lang="zh-CN" altLang="en-US" sz="12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免费</a:t>
            </a:r>
            <a:r>
              <a:rPr lang="zh-CN" altLang="en-US" sz="1200" b="1" dirty="0">
                <a:solidFill>
                  <a:srgbClr val="1F497D"/>
                </a:solidFill>
                <a:latin typeface="微软雅黑" panose="020B0503020204020204" pitchFamily="34" charset="-122"/>
                <a:ea typeface="微软雅黑" panose="020B0503020204020204" pitchFamily="34" charset="-122"/>
                <a:cs typeface="Times New Roman" panose="02020603050405020304" pitchFamily="18" charset="0"/>
              </a:rPr>
              <a:t>试运行期间开放机时为</a:t>
            </a:r>
            <a:r>
              <a:rPr lang="en-US" altLang="zh-CN" sz="12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96.5</a:t>
            </a:r>
            <a:r>
              <a:rPr lang="zh-CN" altLang="en-US" sz="12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小时</a:t>
            </a:r>
            <a:r>
              <a:rPr lang="zh-CN" altLang="en-US" sz="1200" b="1" dirty="0">
                <a:solidFill>
                  <a:srgbClr val="1F497D"/>
                </a:solidFill>
                <a:latin typeface="微软雅黑" panose="020B0503020204020204" pitchFamily="34" charset="-122"/>
                <a:ea typeface="微软雅黑" panose="020B0503020204020204" pitchFamily="34" charset="-122"/>
                <a:cs typeface="Times New Roman" panose="02020603050405020304" pitchFamily="18" charset="0"/>
              </a:rPr>
              <a:t>，累计为各课题组节省测试费用</a:t>
            </a:r>
            <a:r>
              <a:rPr lang="en-US" altLang="zh-CN" sz="12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1.61</a:t>
            </a:r>
            <a:r>
              <a:rPr lang="zh-CN" altLang="en-US" sz="12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万</a:t>
            </a:r>
            <a:r>
              <a:rPr lang="zh-CN" altLang="en-US" sz="1200" b="1" dirty="0">
                <a:solidFill>
                  <a:srgbClr val="1F497D"/>
                </a:solidFill>
                <a:latin typeface="微软雅黑" panose="020B0503020204020204" pitchFamily="34" charset="-122"/>
                <a:ea typeface="微软雅黑" panose="020B0503020204020204" pitchFamily="34" charset="-122"/>
                <a:cs typeface="Times New Roman" panose="02020603050405020304" pitchFamily="18" charset="0"/>
              </a:rPr>
              <a:t>元。</a:t>
            </a:r>
            <a:endParaRPr lang="zh-CN" altLang="en-US" sz="1200" b="1" dirty="0">
              <a:solidFill>
                <a:srgbClr val="1F497D"/>
              </a:solidFill>
              <a:latin typeface="微软雅黑" panose="020B0503020204020204" pitchFamily="34" charset="-122"/>
              <a:ea typeface="微软雅黑" panose="020B0503020204020204" pitchFamily="34" charset="-122"/>
            </a:endParaRPr>
          </a:p>
        </p:txBody>
      </p:sp>
      <p:graphicFrame>
        <p:nvGraphicFramePr>
          <p:cNvPr id="57" name="图表 56">
            <a:extLst>
              <a:ext uri="{FF2B5EF4-FFF2-40B4-BE49-F238E27FC236}">
                <a16:creationId xmlns="" xmlns:a16="http://schemas.microsoft.com/office/drawing/2014/main" id="{CD8135F8-86CE-413E-83EF-50DAA80DAFD3}"/>
              </a:ext>
            </a:extLst>
          </p:cNvPr>
          <p:cNvGraphicFramePr>
            <a:graphicFrameLocks/>
          </p:cNvGraphicFramePr>
          <p:nvPr>
            <p:extLst>
              <p:ext uri="{D42A27DB-BD31-4B8C-83A1-F6EECF244321}">
                <p14:modId xmlns:p14="http://schemas.microsoft.com/office/powerpoint/2010/main" xmlns="" val="246080262"/>
              </p:ext>
            </p:extLst>
          </p:nvPr>
        </p:nvGraphicFramePr>
        <p:xfrm>
          <a:off x="323528" y="5229200"/>
          <a:ext cx="4572000"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0" name="图表 49">
            <a:extLst>
              <a:ext uri="{FF2B5EF4-FFF2-40B4-BE49-F238E27FC236}">
                <a16:creationId xmlns="" xmlns:a16="http://schemas.microsoft.com/office/drawing/2014/main" id="{4B1E31CC-96C0-4516-8AD5-908830E32C90}"/>
              </a:ext>
            </a:extLst>
          </p:cNvPr>
          <p:cNvGraphicFramePr>
            <a:graphicFrameLocks/>
          </p:cNvGraphicFramePr>
          <p:nvPr>
            <p:extLst>
              <p:ext uri="{D42A27DB-BD31-4B8C-83A1-F6EECF244321}">
                <p14:modId xmlns:p14="http://schemas.microsoft.com/office/powerpoint/2010/main" xmlns="" val="4060424371"/>
              </p:ext>
            </p:extLst>
          </p:nvPr>
        </p:nvGraphicFramePr>
        <p:xfrm>
          <a:off x="0" y="3883654"/>
          <a:ext cx="9000000" cy="18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099985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文本框 6149">
            <a:extLst>
              <a:ext uri="{FF2B5EF4-FFF2-40B4-BE49-F238E27FC236}">
                <a16:creationId xmlns="" xmlns:a16="http://schemas.microsoft.com/office/drawing/2014/main" id="{AE243427-884F-4304-9E7A-02F88DB3792C}"/>
              </a:ext>
            </a:extLst>
          </p:cNvPr>
          <p:cNvSpPr txBox="1"/>
          <p:nvPr/>
        </p:nvSpPr>
        <p:spPr>
          <a:xfrm>
            <a:off x="1162642" y="354386"/>
            <a:ext cx="6818716" cy="652486"/>
          </a:xfrm>
          <a:prstGeom prst="rect">
            <a:avLst/>
          </a:prstGeom>
        </p:spPr>
        <p:txBody>
          <a:bodyPr wrap="square">
            <a:spAutoFit/>
          </a:bodyPr>
          <a:lstStyle>
            <a:defPPr>
              <a:defRPr lang="zh-CN"/>
            </a:defPPr>
            <a:lvl1pPr>
              <a:lnSpc>
                <a:spcPct val="130000"/>
              </a:lnSpc>
              <a:defRPr b="1">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sz="2800" dirty="0" smtClean="0"/>
              <a:t>二、</a:t>
            </a:r>
            <a:r>
              <a:rPr lang="zh-CN" altLang="en-US" sz="2800" dirty="0" smtClean="0"/>
              <a:t>各分平台介绍及</a:t>
            </a:r>
            <a:r>
              <a:rPr lang="en-US" altLang="zh-CN" sz="2800" dirty="0" smtClean="0"/>
              <a:t>2019</a:t>
            </a:r>
            <a:r>
              <a:rPr lang="zh-CN" altLang="en-US" sz="2800" dirty="0" smtClean="0"/>
              <a:t>年开放运行情况</a:t>
            </a:r>
            <a:endParaRPr lang="en-US" altLang="zh-CN" sz="2800" dirty="0"/>
          </a:p>
        </p:txBody>
      </p:sp>
      <p:sp>
        <p:nvSpPr>
          <p:cNvPr id="82" name="矩形 81"/>
          <p:cNvSpPr/>
          <p:nvPr/>
        </p:nvSpPr>
        <p:spPr>
          <a:xfrm>
            <a:off x="654540" y="1342988"/>
            <a:ext cx="3416320" cy="830997"/>
          </a:xfrm>
          <a:prstGeom prst="rect">
            <a:avLst/>
          </a:prstGeom>
        </p:spPr>
        <p:txBody>
          <a:bodyPr wrap="none">
            <a:spAutoFit/>
          </a:bodyPr>
          <a:lstStyle/>
          <a:p>
            <a:pPr lvl="0"/>
            <a:r>
              <a:rPr lang="en-US" altLang="zh-CN" sz="2400" b="1" dirty="0" smtClean="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b="1" dirty="0" smtClean="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1" dirty="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活体动物影像分平台</a:t>
            </a:r>
          </a:p>
          <a:p>
            <a:pPr lvl="0"/>
            <a:endParaRPr lang="en-US" altLang="zh-CN" sz="2400" b="1" dirty="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5" name="矩形 54">
            <a:extLst>
              <a:ext uri="{FF2B5EF4-FFF2-40B4-BE49-F238E27FC236}">
                <a16:creationId xmlns="" xmlns:a16="http://schemas.microsoft.com/office/drawing/2014/main" id="{8AD8D25A-E248-4337-9082-4C768BECFA24}"/>
              </a:ext>
            </a:extLst>
          </p:cNvPr>
          <p:cNvSpPr/>
          <p:nvPr/>
        </p:nvSpPr>
        <p:spPr>
          <a:xfrm>
            <a:off x="648000" y="1828521"/>
            <a:ext cx="7888807" cy="646331"/>
          </a:xfrm>
          <a:prstGeom prst="rect">
            <a:avLst/>
          </a:prstGeom>
          <a:noFill/>
        </p:spPr>
        <p:txBody>
          <a:bodyPr wrap="square" rtlCol="0">
            <a:spAutoFit/>
          </a:bodyPr>
          <a:lstStyle/>
          <a:p>
            <a:pPr algn="just"/>
            <a:r>
              <a:rPr lang="zh-CN" altLang="en-US" sz="1200" b="1" dirty="0" smtClean="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      活体</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动物影像分平台为</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年</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新增分平台</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，现有多模式小动物光</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超声成像系统、显微操作系统、激光多普勒脑血流仪等科研仪器设备共计</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11</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台套</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，设备总值</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720.6</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万</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元</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其中百万以上设备</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台套。对活体动物进行相关监测，以探究动物体内的药物</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靶分子体内过程及作用机制。</a:t>
            </a:r>
          </a:p>
        </p:txBody>
      </p:sp>
      <p:grpSp>
        <p:nvGrpSpPr>
          <p:cNvPr id="9" name="组合 8">
            <a:extLst>
              <a:ext uri="{FF2B5EF4-FFF2-40B4-BE49-F238E27FC236}">
                <a16:creationId xmlns="" xmlns:a16="http://schemas.microsoft.com/office/drawing/2014/main" id="{75788F5C-447B-45DD-A6F0-E490EE42498D}"/>
              </a:ext>
            </a:extLst>
          </p:cNvPr>
          <p:cNvGrpSpPr/>
          <p:nvPr/>
        </p:nvGrpSpPr>
        <p:grpSpPr>
          <a:xfrm>
            <a:off x="732907" y="2926209"/>
            <a:ext cx="7297438" cy="2198560"/>
            <a:chOff x="923548" y="2917959"/>
            <a:chExt cx="7297438" cy="2198560"/>
          </a:xfrm>
        </p:grpSpPr>
        <p:grpSp>
          <p:nvGrpSpPr>
            <p:cNvPr id="10" name="组合 9">
              <a:extLst>
                <a:ext uri="{FF2B5EF4-FFF2-40B4-BE49-F238E27FC236}">
                  <a16:creationId xmlns="" xmlns:a16="http://schemas.microsoft.com/office/drawing/2014/main" id="{19BC3C6F-FC18-451A-A31F-8A51B3594F52}"/>
                </a:ext>
              </a:extLst>
            </p:cNvPr>
            <p:cNvGrpSpPr/>
            <p:nvPr/>
          </p:nvGrpSpPr>
          <p:grpSpPr>
            <a:xfrm>
              <a:off x="923548" y="2918378"/>
              <a:ext cx="1646021" cy="2189840"/>
              <a:chOff x="1210170" y="2727687"/>
              <a:chExt cx="1646021" cy="2189840"/>
            </a:xfrm>
          </p:grpSpPr>
          <p:pic>
            <p:nvPicPr>
              <p:cNvPr id="23" name="Picture 2">
                <a:extLst>
                  <a:ext uri="{FF2B5EF4-FFF2-40B4-BE49-F238E27FC236}">
                    <a16:creationId xmlns="" xmlns:a16="http://schemas.microsoft.com/office/drawing/2014/main" id="{08D47150-763A-4AE4-81D6-F277BE523E6C}"/>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1441"/>
              <a:stretch>
                <a:fillRect/>
              </a:stretch>
            </p:blipFill>
            <p:spPr bwMode="auto">
              <a:xfrm>
                <a:off x="1312744" y="2727687"/>
                <a:ext cx="989683" cy="10489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24" name="文本框 23">
                <a:extLst>
                  <a:ext uri="{FF2B5EF4-FFF2-40B4-BE49-F238E27FC236}">
                    <a16:creationId xmlns="" xmlns:a16="http://schemas.microsoft.com/office/drawing/2014/main" id="{A54DBAE0-B424-4779-B4C3-27209A6288AB}"/>
                  </a:ext>
                </a:extLst>
              </p:cNvPr>
              <p:cNvSpPr txBox="1"/>
              <p:nvPr/>
            </p:nvSpPr>
            <p:spPr>
              <a:xfrm>
                <a:off x="1210170" y="4209641"/>
                <a:ext cx="1620000" cy="707886"/>
              </a:xfrm>
              <a:prstGeom prst="rect">
                <a:avLst/>
              </a:prstGeom>
              <a:noFill/>
            </p:spPr>
            <p:txBody>
              <a:bodyPr wrap="square" rtlCol="0">
                <a:spAutoFit/>
              </a:bodyPr>
              <a:lstStyle/>
              <a:p>
                <a:r>
                  <a:rPr lang="zh-CN" altLang="en-US" sz="1000" dirty="0">
                    <a:solidFill>
                      <a:prstClr val="black"/>
                    </a:solidFill>
                    <a:latin typeface="微软雅黑" panose="020B0503020204020204" pitchFamily="34" charset="-122"/>
                    <a:ea typeface="微软雅黑" panose="020B0503020204020204" pitchFamily="34" charset="-122"/>
                  </a:rPr>
                  <a:t>功能：结合光学成像的高对比度特性和超声成像的高穿透深度特性，提供高分辨率对比度组织成像。</a:t>
                </a:r>
              </a:p>
            </p:txBody>
          </p:sp>
          <p:sp>
            <p:nvSpPr>
              <p:cNvPr id="25" name="文本框 6149">
                <a:extLst>
                  <a:ext uri="{FF2B5EF4-FFF2-40B4-BE49-F238E27FC236}">
                    <a16:creationId xmlns="" xmlns:a16="http://schemas.microsoft.com/office/drawing/2014/main" id="{C2E6779E-170C-4D6B-B64A-33B45A857E30}"/>
                  </a:ext>
                </a:extLst>
              </p:cNvPr>
              <p:cNvSpPr txBox="1"/>
              <p:nvPr/>
            </p:nvSpPr>
            <p:spPr>
              <a:xfrm>
                <a:off x="1236191" y="3874860"/>
                <a:ext cx="1620000" cy="21204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pPr algn="just"/>
                <a:r>
                  <a:rPr lang="zh-CN" altLang="en-US"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多模式小动物光声成像  系统</a:t>
                </a:r>
                <a:r>
                  <a:rPr lang="en-US" altLang="zh-CN"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 Vevo 2100 LAZR</a:t>
                </a:r>
              </a:p>
            </p:txBody>
          </p:sp>
        </p:grpSp>
        <p:grpSp>
          <p:nvGrpSpPr>
            <p:cNvPr id="11" name="组合 10">
              <a:extLst>
                <a:ext uri="{FF2B5EF4-FFF2-40B4-BE49-F238E27FC236}">
                  <a16:creationId xmlns="" xmlns:a16="http://schemas.microsoft.com/office/drawing/2014/main" id="{1D0409E0-715A-43B6-8E8D-87C8DC59D3A2}"/>
                </a:ext>
              </a:extLst>
            </p:cNvPr>
            <p:cNvGrpSpPr/>
            <p:nvPr/>
          </p:nvGrpSpPr>
          <p:grpSpPr>
            <a:xfrm>
              <a:off x="2785299" y="2918191"/>
              <a:ext cx="1668568" cy="2198328"/>
              <a:chOff x="2661798" y="2967565"/>
              <a:chExt cx="1668568" cy="2198328"/>
            </a:xfrm>
          </p:grpSpPr>
          <p:pic>
            <p:nvPicPr>
              <p:cNvPr id="20" name="Picture 5" descr="C:\Users\gzzx_\Desktop\3100.jpg3100">
                <a:extLst>
                  <a:ext uri="{FF2B5EF4-FFF2-40B4-BE49-F238E27FC236}">
                    <a16:creationId xmlns="" xmlns:a16="http://schemas.microsoft.com/office/drawing/2014/main" id="{89813573-44C7-44E9-B206-8115E7A61A01}"/>
                  </a:ext>
                </a:extLst>
              </p:cNvPr>
              <p:cNvPicPr>
                <a:picLocks noChangeAspect="1" noChangeArrowheads="1"/>
              </p:cNvPicPr>
              <p:nvPr/>
            </p:nvPicPr>
            <p:blipFill rotWithShape="1">
              <a:blip r:embed="rId4" cstate="print"/>
              <a:srcRect/>
              <a:stretch>
                <a:fillRect/>
              </a:stretch>
            </p:blipFill>
            <p:spPr bwMode="auto">
              <a:xfrm>
                <a:off x="2853240" y="2967565"/>
                <a:ext cx="1047618" cy="104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文本框 20">
                <a:extLst>
                  <a:ext uri="{FF2B5EF4-FFF2-40B4-BE49-F238E27FC236}">
                    <a16:creationId xmlns="" xmlns:a16="http://schemas.microsoft.com/office/drawing/2014/main" id="{535B52DB-BB25-4C05-9DB3-7145F8DE6BAE}"/>
                  </a:ext>
                </a:extLst>
              </p:cNvPr>
              <p:cNvSpPr txBox="1"/>
              <p:nvPr/>
            </p:nvSpPr>
            <p:spPr>
              <a:xfrm>
                <a:off x="2661798" y="4458007"/>
                <a:ext cx="1620000" cy="707886"/>
              </a:xfrm>
              <a:prstGeom prst="rect">
                <a:avLst/>
              </a:prstGeom>
              <a:noFill/>
            </p:spPr>
            <p:txBody>
              <a:bodyPr wrap="square" rtlCol="0">
                <a:spAutoFit/>
              </a:bodyPr>
              <a:lstStyle/>
              <a:p>
                <a:r>
                  <a:rPr lang="zh-CN" altLang="en-US" sz="1000" dirty="0">
                    <a:solidFill>
                      <a:prstClr val="black"/>
                    </a:solidFill>
                    <a:latin typeface="微软雅黑" panose="020B0503020204020204" pitchFamily="34" charset="-122"/>
                    <a:ea typeface="微软雅黑" panose="020B0503020204020204" pitchFamily="34" charset="-122"/>
                  </a:rPr>
                  <a:t>功能：实时同步提供小动物生理信息，解剖信息，功能信息，以及分子影像信息等。</a:t>
                </a:r>
              </a:p>
            </p:txBody>
          </p:sp>
          <p:sp>
            <p:nvSpPr>
              <p:cNvPr id="22" name="文本框 6149">
                <a:extLst>
                  <a:ext uri="{FF2B5EF4-FFF2-40B4-BE49-F238E27FC236}">
                    <a16:creationId xmlns="" xmlns:a16="http://schemas.microsoft.com/office/drawing/2014/main" id="{DCA034A3-0EDC-4D22-BC07-5D4019E64B9D}"/>
                  </a:ext>
                </a:extLst>
              </p:cNvPr>
              <p:cNvSpPr txBox="1"/>
              <p:nvPr/>
            </p:nvSpPr>
            <p:spPr>
              <a:xfrm>
                <a:off x="2710366" y="4114925"/>
                <a:ext cx="1620000" cy="27042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pPr>
                  <a:spcAft>
                    <a:spcPts val="0"/>
                  </a:spcAft>
                </a:pPr>
                <a:r>
                  <a:rPr lang="zh-CN" altLang="en-US"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小动物超声成像系统</a:t>
                </a:r>
                <a:endParaRPr lang="en-US" altLang="zh-CN"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endParaRPr>
              </a:p>
              <a:p>
                <a:pPr>
                  <a:spcAft>
                    <a:spcPts val="0"/>
                  </a:spcAft>
                </a:pPr>
                <a:r>
                  <a:rPr lang="en-US" altLang="zh-CN"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Vevo 3100LT</a:t>
                </a:r>
              </a:p>
            </p:txBody>
          </p:sp>
        </p:grpSp>
        <p:grpSp>
          <p:nvGrpSpPr>
            <p:cNvPr id="12" name="组合 11">
              <a:extLst>
                <a:ext uri="{FF2B5EF4-FFF2-40B4-BE49-F238E27FC236}">
                  <a16:creationId xmlns="" xmlns:a16="http://schemas.microsoft.com/office/drawing/2014/main" id="{BB039F37-D313-49C0-A55F-BE00475158BE}"/>
                </a:ext>
              </a:extLst>
            </p:cNvPr>
            <p:cNvGrpSpPr/>
            <p:nvPr/>
          </p:nvGrpSpPr>
          <p:grpSpPr>
            <a:xfrm>
              <a:off x="4739235" y="2918006"/>
              <a:ext cx="1695454" cy="2198513"/>
              <a:chOff x="5814229" y="2711673"/>
              <a:chExt cx="1695454" cy="2198513"/>
            </a:xfrm>
          </p:grpSpPr>
          <p:pic>
            <p:nvPicPr>
              <p:cNvPr id="17" name="Picture 6" descr="C:\Users\gzzx_\Desktop\SANBAN.jpgSANBAN">
                <a:extLst>
                  <a:ext uri="{FF2B5EF4-FFF2-40B4-BE49-F238E27FC236}">
                    <a16:creationId xmlns="" xmlns:a16="http://schemas.microsoft.com/office/drawing/2014/main" id="{A4D2AF58-3492-4BF1-AD81-5693A48AF099}"/>
                  </a:ext>
                </a:extLst>
              </p:cNvPr>
              <p:cNvPicPr>
                <a:picLocks noChangeAspect="1" noChangeArrowheads="1"/>
              </p:cNvPicPr>
              <p:nvPr/>
            </p:nvPicPr>
            <p:blipFill rotWithShape="1">
              <a:blip r:embed="rId5" cstate="print"/>
              <a:srcRect/>
              <a:stretch>
                <a:fillRect/>
              </a:stretch>
            </p:blipFill>
            <p:spPr bwMode="auto">
              <a:xfrm>
                <a:off x="6100910" y="2711673"/>
                <a:ext cx="1046793" cy="1047600"/>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18" name="文本框 17">
                <a:extLst>
                  <a:ext uri="{FF2B5EF4-FFF2-40B4-BE49-F238E27FC236}">
                    <a16:creationId xmlns="" xmlns:a16="http://schemas.microsoft.com/office/drawing/2014/main" id="{27734323-01C0-4285-967B-5686396504E4}"/>
                  </a:ext>
                </a:extLst>
              </p:cNvPr>
              <p:cNvSpPr txBox="1"/>
              <p:nvPr/>
            </p:nvSpPr>
            <p:spPr>
              <a:xfrm>
                <a:off x="5814229" y="4202300"/>
                <a:ext cx="1620000" cy="707886"/>
              </a:xfrm>
              <a:prstGeom prst="rect">
                <a:avLst/>
              </a:prstGeom>
              <a:noFill/>
            </p:spPr>
            <p:txBody>
              <a:bodyPr wrap="square" rtlCol="0">
                <a:spAutoFit/>
              </a:bodyPr>
              <a:lstStyle/>
              <a:p>
                <a:r>
                  <a:rPr lang="zh-CN" altLang="en-US" sz="1000" dirty="0">
                    <a:solidFill>
                      <a:prstClr val="black"/>
                    </a:solidFill>
                    <a:latin typeface="微软雅黑" panose="020B0503020204020204" pitchFamily="34" charset="-122"/>
                    <a:ea typeface="微软雅黑" panose="020B0503020204020204" pitchFamily="34" charset="-122"/>
                  </a:rPr>
                  <a:t>功能：无创测量组织深部血流灌注量，主要用于脑缺血研究。对血流进行实时成像。</a:t>
                </a:r>
              </a:p>
            </p:txBody>
          </p:sp>
          <p:sp>
            <p:nvSpPr>
              <p:cNvPr id="19" name="文本框 6149">
                <a:extLst>
                  <a:ext uri="{FF2B5EF4-FFF2-40B4-BE49-F238E27FC236}">
                    <a16:creationId xmlns="" xmlns:a16="http://schemas.microsoft.com/office/drawing/2014/main" id="{BD9E0CCB-CF4A-4B83-A3E8-20492607612E}"/>
                  </a:ext>
                </a:extLst>
              </p:cNvPr>
              <p:cNvSpPr txBox="1"/>
              <p:nvPr/>
            </p:nvSpPr>
            <p:spPr>
              <a:xfrm>
                <a:off x="5889683" y="3859218"/>
                <a:ext cx="1620000" cy="40011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pPr>
                  <a:spcAft>
                    <a:spcPts val="0"/>
                  </a:spcAft>
                </a:pPr>
                <a:r>
                  <a:rPr lang="zh-CN" altLang="en-US"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激光多普勒脑血流仪</a:t>
                </a:r>
                <a:r>
                  <a:rPr lang="en-US" altLang="zh-CN"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FLPI-2</a:t>
                </a:r>
              </a:p>
            </p:txBody>
          </p:sp>
        </p:grpSp>
        <p:grpSp>
          <p:nvGrpSpPr>
            <p:cNvPr id="13" name="组合 12">
              <a:extLst>
                <a:ext uri="{FF2B5EF4-FFF2-40B4-BE49-F238E27FC236}">
                  <a16:creationId xmlns="" xmlns:a16="http://schemas.microsoft.com/office/drawing/2014/main" id="{F769836C-3B65-4AC3-BC98-7199C0BF0797}"/>
                </a:ext>
              </a:extLst>
            </p:cNvPr>
            <p:cNvGrpSpPr/>
            <p:nvPr/>
          </p:nvGrpSpPr>
          <p:grpSpPr>
            <a:xfrm>
              <a:off x="6600986" y="2917959"/>
              <a:ext cx="1620000" cy="2052013"/>
              <a:chOff x="6807941" y="3002036"/>
              <a:chExt cx="1620000" cy="2052013"/>
            </a:xfrm>
          </p:grpSpPr>
          <p:pic>
            <p:nvPicPr>
              <p:cNvPr id="14" name="图片 13" descr="C:\Users\gzzx_\Desktop\XIANWEICA.jpgXIANWEICA">
                <a:extLst>
                  <a:ext uri="{FF2B5EF4-FFF2-40B4-BE49-F238E27FC236}">
                    <a16:creationId xmlns="" xmlns:a16="http://schemas.microsoft.com/office/drawing/2014/main" id="{B4784823-F03F-4EE5-A2EB-D9FF9FB2C3DB}"/>
                  </a:ext>
                </a:extLst>
              </p:cNvPr>
              <p:cNvPicPr>
                <a:picLocks noChangeAspect="1"/>
              </p:cNvPicPr>
              <p:nvPr/>
            </p:nvPicPr>
            <p:blipFill rotWithShape="1">
              <a:blip r:embed="rId6" cstate="print"/>
              <a:srcRect/>
              <a:stretch>
                <a:fillRect/>
              </a:stretch>
            </p:blipFill>
            <p:spPr>
              <a:xfrm>
                <a:off x="7034366" y="3002036"/>
                <a:ext cx="1047367" cy="1047600"/>
              </a:xfrm>
              <a:prstGeom prst="rect">
                <a:avLst/>
              </a:prstGeom>
            </p:spPr>
          </p:pic>
          <p:sp>
            <p:nvSpPr>
              <p:cNvPr id="15" name="文本框 6149">
                <a:extLst>
                  <a:ext uri="{FF2B5EF4-FFF2-40B4-BE49-F238E27FC236}">
                    <a16:creationId xmlns="" xmlns:a16="http://schemas.microsoft.com/office/drawing/2014/main" id="{82075611-3BE6-44B9-A66E-699284EDAA17}"/>
                  </a:ext>
                </a:extLst>
              </p:cNvPr>
              <p:cNvSpPr txBox="1"/>
              <p:nvPr/>
            </p:nvSpPr>
            <p:spPr>
              <a:xfrm>
                <a:off x="6988464" y="4149628"/>
                <a:ext cx="1236604" cy="40011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pPr algn="ctr"/>
                <a:r>
                  <a:rPr lang="zh-CN" altLang="en-US"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sym typeface="+mn-ea"/>
                  </a:rPr>
                  <a:t>显微操作系统</a:t>
                </a:r>
                <a:endParaRPr lang="en-US" altLang="zh-CN"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ctr"/>
                <a:r>
                  <a:rPr lang="zh-CN" altLang="en-US" sz="1050" b="1" dirty="0">
                    <a:solidFill>
                      <a:srgbClr val="1F497D">
                        <a:lumMod val="75000"/>
                      </a:srgbClr>
                    </a:solidFill>
                    <a:latin typeface="Times New Roman" panose="02020603050405020304" pitchFamily="18" charset="0"/>
                    <a:ea typeface="微软雅黑" panose="020B0503020204020204" pitchFamily="34" charset="-122"/>
                    <a:cs typeface="Times New Roman" panose="02020603050405020304" pitchFamily="18" charset="0"/>
                    <a:sym typeface="+mn-ea"/>
                  </a:rPr>
                  <a:t>  Eppendorf T4r</a:t>
                </a:r>
              </a:p>
            </p:txBody>
          </p:sp>
          <p:sp>
            <p:nvSpPr>
              <p:cNvPr id="16" name="文本框 15">
                <a:extLst>
                  <a:ext uri="{FF2B5EF4-FFF2-40B4-BE49-F238E27FC236}">
                    <a16:creationId xmlns="" xmlns:a16="http://schemas.microsoft.com/office/drawing/2014/main" id="{593FCEDA-A028-40BA-955F-8B08EBAF453A}"/>
                  </a:ext>
                </a:extLst>
              </p:cNvPr>
              <p:cNvSpPr txBox="1"/>
              <p:nvPr/>
            </p:nvSpPr>
            <p:spPr>
              <a:xfrm>
                <a:off x="6807941" y="4500051"/>
                <a:ext cx="1620000" cy="553998"/>
              </a:xfrm>
              <a:prstGeom prst="rect">
                <a:avLst/>
              </a:prstGeom>
              <a:noFill/>
            </p:spPr>
            <p:txBody>
              <a:bodyPr wrap="square" rtlCol="0">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sym typeface="+mn-ea"/>
                  </a:rPr>
                  <a:t>功能：可实现体视显微镜的支持下鱼卵的显微注射、拾取转移和细胞核移植等。</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sp>
        <p:nvSpPr>
          <p:cNvPr id="26" name="五角星 46">
            <a:extLst>
              <a:ext uri="{FF2B5EF4-FFF2-40B4-BE49-F238E27FC236}">
                <a16:creationId xmlns="" xmlns:a16="http://schemas.microsoft.com/office/drawing/2014/main" id="{94C26DF3-8E3F-48B8-BA89-618A26328EE9}"/>
              </a:ext>
            </a:extLst>
          </p:cNvPr>
          <p:cNvSpPr/>
          <p:nvPr/>
        </p:nvSpPr>
        <p:spPr>
          <a:xfrm flipV="1">
            <a:off x="739649" y="4123029"/>
            <a:ext cx="72000" cy="72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五角星 46">
            <a:extLst>
              <a:ext uri="{FF2B5EF4-FFF2-40B4-BE49-F238E27FC236}">
                <a16:creationId xmlns="" xmlns:a16="http://schemas.microsoft.com/office/drawing/2014/main" id="{D10A4030-DF6A-4C9F-A7E1-6AA22F8EE449}"/>
              </a:ext>
            </a:extLst>
          </p:cNvPr>
          <p:cNvSpPr/>
          <p:nvPr/>
        </p:nvSpPr>
        <p:spPr>
          <a:xfrm flipV="1">
            <a:off x="6645239" y="4165966"/>
            <a:ext cx="72000" cy="72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五角星 46">
            <a:extLst>
              <a:ext uri="{FF2B5EF4-FFF2-40B4-BE49-F238E27FC236}">
                <a16:creationId xmlns="" xmlns:a16="http://schemas.microsoft.com/office/drawing/2014/main" id="{4ADD0F29-59B4-489E-97D3-A6210D7C13F6}"/>
              </a:ext>
            </a:extLst>
          </p:cNvPr>
          <p:cNvSpPr/>
          <p:nvPr/>
        </p:nvSpPr>
        <p:spPr>
          <a:xfrm flipV="1">
            <a:off x="2607226" y="4168436"/>
            <a:ext cx="72000" cy="72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a:extLst>
              <a:ext uri="{FF2B5EF4-FFF2-40B4-BE49-F238E27FC236}">
                <a16:creationId xmlns="" xmlns:a16="http://schemas.microsoft.com/office/drawing/2014/main" id="{8C03B6C3-62D1-4503-93F7-631812781982}"/>
              </a:ext>
            </a:extLst>
          </p:cNvPr>
          <p:cNvGrpSpPr/>
          <p:nvPr/>
        </p:nvGrpSpPr>
        <p:grpSpPr>
          <a:xfrm>
            <a:off x="844858" y="5373216"/>
            <a:ext cx="1897643" cy="215444"/>
            <a:chOff x="1039845" y="6451696"/>
            <a:chExt cx="1897643" cy="215444"/>
          </a:xfrm>
        </p:grpSpPr>
        <p:sp>
          <p:nvSpPr>
            <p:cNvPr id="32" name="五角星 46">
              <a:extLst>
                <a:ext uri="{FF2B5EF4-FFF2-40B4-BE49-F238E27FC236}">
                  <a16:creationId xmlns="" xmlns:a16="http://schemas.microsoft.com/office/drawing/2014/main" id="{52042ED1-05A0-4131-8454-0D01FB075A1B}"/>
                </a:ext>
              </a:extLst>
            </p:cNvPr>
            <p:cNvSpPr/>
            <p:nvPr/>
          </p:nvSpPr>
          <p:spPr>
            <a:xfrm flipV="1">
              <a:off x="1039845" y="6517857"/>
              <a:ext cx="72000" cy="72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文本框 32">
              <a:extLst>
                <a:ext uri="{FF2B5EF4-FFF2-40B4-BE49-F238E27FC236}">
                  <a16:creationId xmlns="" xmlns:a16="http://schemas.microsoft.com/office/drawing/2014/main" id="{A290B1E7-71C1-4643-982D-84452DCD1858}"/>
                </a:ext>
              </a:extLst>
            </p:cNvPr>
            <p:cNvSpPr txBox="1"/>
            <p:nvPr/>
          </p:nvSpPr>
          <p:spPr>
            <a:xfrm>
              <a:off x="1114498" y="6451696"/>
              <a:ext cx="1822990" cy="215444"/>
            </a:xfrm>
            <a:prstGeom prst="rect">
              <a:avLst/>
            </a:prstGeom>
            <a:noFill/>
          </p:spPr>
          <p:txBody>
            <a:bodyPr wrap="square" rtlCol="0">
              <a:spAutoFit/>
            </a:bodyPr>
            <a:lstStyle/>
            <a:p>
              <a:pPr>
                <a:defRPr/>
              </a:pPr>
              <a:r>
                <a:rPr lang="zh-CN" altLang="en-US" sz="800" b="1" i="1" dirty="0" smtClean="0">
                  <a:solidFill>
                    <a:srgbClr val="C00000"/>
                  </a:solidFill>
                  <a:latin typeface="微软雅黑" panose="020B0503020204020204" pitchFamily="34" charset="-122"/>
                  <a:ea typeface="微软雅黑" panose="020B0503020204020204" pitchFamily="34" charset="-122"/>
                </a:rPr>
                <a:t>图示</a:t>
              </a:r>
              <a:r>
                <a:rPr lang="zh-CN" altLang="en-US" sz="800" b="1" i="1" dirty="0">
                  <a:solidFill>
                    <a:srgbClr val="C00000"/>
                  </a:solidFill>
                  <a:latin typeface="微软雅黑" panose="020B0503020204020204" pitchFamily="34" charset="-122"/>
                  <a:ea typeface="微软雅黑" panose="020B0503020204020204" pitchFamily="34" charset="-122"/>
                </a:rPr>
                <a:t>国重科研设备购置</a:t>
              </a:r>
              <a:r>
                <a:rPr lang="zh-CN" altLang="en-US" sz="800" b="1" i="1" dirty="0" smtClean="0">
                  <a:solidFill>
                    <a:srgbClr val="C00000"/>
                  </a:solidFill>
                  <a:latin typeface="微软雅黑" panose="020B0503020204020204" pitchFamily="34" charset="-122"/>
                  <a:ea typeface="微软雅黑" panose="020B0503020204020204" pitchFamily="34" charset="-122"/>
                </a:rPr>
                <a:t>专项新增设备</a:t>
              </a:r>
              <a:endParaRPr lang="zh-CN" altLang="en-US" sz="800" b="1" i="1" dirty="0">
                <a:solidFill>
                  <a:srgbClr val="C0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4202153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文本框 6149">
            <a:extLst>
              <a:ext uri="{FF2B5EF4-FFF2-40B4-BE49-F238E27FC236}">
                <a16:creationId xmlns="" xmlns:a16="http://schemas.microsoft.com/office/drawing/2014/main" id="{AE243427-884F-4304-9E7A-02F88DB3792C}"/>
              </a:ext>
            </a:extLst>
          </p:cNvPr>
          <p:cNvSpPr txBox="1"/>
          <p:nvPr/>
        </p:nvSpPr>
        <p:spPr>
          <a:xfrm>
            <a:off x="1162642" y="354386"/>
            <a:ext cx="6818716" cy="652486"/>
          </a:xfrm>
          <a:prstGeom prst="rect">
            <a:avLst/>
          </a:prstGeom>
        </p:spPr>
        <p:txBody>
          <a:bodyPr wrap="square">
            <a:spAutoFit/>
          </a:bodyPr>
          <a:lstStyle>
            <a:defPPr>
              <a:defRPr lang="zh-CN"/>
            </a:defPPr>
            <a:lvl1pPr>
              <a:lnSpc>
                <a:spcPct val="130000"/>
              </a:lnSpc>
              <a:defRPr b="1">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sz="2800" dirty="0" smtClean="0"/>
              <a:t>二、各分平台介绍及</a:t>
            </a:r>
            <a:r>
              <a:rPr lang="en-US" altLang="zh-CN" sz="2800" dirty="0" smtClean="0"/>
              <a:t>2019</a:t>
            </a:r>
            <a:r>
              <a:rPr lang="zh-CN" altLang="en-US" sz="2800" dirty="0" smtClean="0"/>
              <a:t>年开放运行情况</a:t>
            </a:r>
            <a:endParaRPr lang="en-US" altLang="zh-CN" sz="2800" dirty="0"/>
          </a:p>
        </p:txBody>
      </p:sp>
      <p:sp>
        <p:nvSpPr>
          <p:cNvPr id="82" name="矩形 81"/>
          <p:cNvSpPr/>
          <p:nvPr/>
        </p:nvSpPr>
        <p:spPr>
          <a:xfrm>
            <a:off x="654540" y="1342988"/>
            <a:ext cx="3416320" cy="830997"/>
          </a:xfrm>
          <a:prstGeom prst="rect">
            <a:avLst/>
          </a:prstGeom>
        </p:spPr>
        <p:txBody>
          <a:bodyPr wrap="none">
            <a:spAutoFit/>
          </a:bodyPr>
          <a:lstStyle/>
          <a:p>
            <a:pPr lvl="0"/>
            <a:r>
              <a:rPr lang="en-US" altLang="zh-CN" sz="2400" b="1" dirty="0" smtClean="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b="1" dirty="0" smtClean="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1" dirty="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活体动物影像分平台</a:t>
            </a:r>
          </a:p>
          <a:p>
            <a:pPr lvl="0"/>
            <a:endParaRPr lang="en-US" altLang="zh-CN" sz="2400" b="1" dirty="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5" name="矩形 54">
            <a:extLst>
              <a:ext uri="{FF2B5EF4-FFF2-40B4-BE49-F238E27FC236}">
                <a16:creationId xmlns="" xmlns:a16="http://schemas.microsoft.com/office/drawing/2014/main" id="{8AD8D25A-E248-4337-9082-4C768BECFA24}"/>
              </a:ext>
            </a:extLst>
          </p:cNvPr>
          <p:cNvSpPr/>
          <p:nvPr/>
        </p:nvSpPr>
        <p:spPr>
          <a:xfrm>
            <a:off x="648000" y="1828521"/>
            <a:ext cx="7888807" cy="461665"/>
          </a:xfrm>
          <a:prstGeom prst="rect">
            <a:avLst/>
          </a:prstGeom>
          <a:noFill/>
        </p:spPr>
        <p:txBody>
          <a:bodyPr wrap="square" rtlCol="0">
            <a:spAutoFit/>
          </a:bodyPr>
          <a:lstStyle/>
          <a:p>
            <a:pPr algn="just"/>
            <a:r>
              <a:rPr lang="zh-CN" altLang="en-US" sz="1200" b="1" dirty="0" smtClean="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      活体</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动物影像分平台为</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en-US" sz="1200" b="1" dirty="0" smtClean="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年服务</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全校课题组数</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31</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个</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，总机时</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924.0</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小时</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。重点设备多模式小动物光声成像系统、小动物超声成像系统，激光散斑多普勒脑血流仪机时如下：</a:t>
            </a:r>
          </a:p>
        </p:txBody>
      </p:sp>
      <p:sp>
        <p:nvSpPr>
          <p:cNvPr id="29" name="TextBox 6">
            <a:extLst>
              <a:ext uri="{FF2B5EF4-FFF2-40B4-BE49-F238E27FC236}">
                <a16:creationId xmlns="" xmlns:a16="http://schemas.microsoft.com/office/drawing/2014/main" id="{EC394B8F-7793-435E-AB67-E7F8DCDC64EC}"/>
              </a:ext>
            </a:extLst>
          </p:cNvPr>
          <p:cNvSpPr txBox="1"/>
          <p:nvPr/>
        </p:nvSpPr>
        <p:spPr>
          <a:xfrm>
            <a:off x="654539" y="4149080"/>
            <a:ext cx="7740000" cy="1200329"/>
          </a:xfrm>
          <a:prstGeom prst="rect">
            <a:avLst/>
          </a:prstGeom>
          <a:noFill/>
        </p:spPr>
        <p:txBody>
          <a:bodyPr wrap="square" rtlCol="0">
            <a:spAutoFit/>
          </a:bodyPr>
          <a:lstStyle/>
          <a:p>
            <a:pPr indent="457200" fontAlgn="auto">
              <a:lnSpc>
                <a:spcPct val="150000"/>
              </a:lnSpc>
            </a:pP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动物活体影像分平台的建立填补了为我校超声</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光声影像设备空白，为科研工作提供便利，大幅度节约时间与经费成本，</a:t>
            </a:r>
            <a:r>
              <a:rPr 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sym typeface="+mn-ea"/>
              </a:rPr>
              <a:t>多模式小动物光声成像系统和小动物超声成像系统</a:t>
            </a:r>
            <a:r>
              <a:rPr 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免费</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sym typeface="+mn-ea"/>
              </a:rPr>
              <a:t>试运行期间，检测</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831</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个样本</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sym typeface="+mn-ea"/>
              </a:rPr>
              <a:t>，节约教师测试费用经费约</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4.07</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万</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sym typeface="+mn-ea"/>
              </a:rPr>
              <a:t>元。</a:t>
            </a:r>
            <a:endPar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fontAlgn="auto">
              <a:lnSpc>
                <a:spcPct val="150000"/>
              </a:lnSpc>
            </a:pPr>
            <a:endPar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0" name="文本框 6149">
            <a:extLst>
              <a:ext uri="{FF2B5EF4-FFF2-40B4-BE49-F238E27FC236}">
                <a16:creationId xmlns="" xmlns:a16="http://schemas.microsoft.com/office/drawing/2014/main" id="{6C4855C4-54F6-445C-9432-582BF2ED6391}"/>
              </a:ext>
            </a:extLst>
          </p:cNvPr>
          <p:cNvSpPr txBox="1"/>
          <p:nvPr/>
        </p:nvSpPr>
        <p:spPr>
          <a:xfrm>
            <a:off x="6519738" y="3795385"/>
            <a:ext cx="1752522" cy="35369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pPr>
              <a:spcAft>
                <a:spcPts val="0"/>
              </a:spcAft>
            </a:pPr>
            <a:r>
              <a:rPr lang="zh-CN" altLang="en-US" sz="10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激光多普勒脑血流仪</a:t>
            </a:r>
            <a:endParaRPr lang="en-US" altLang="zh-CN" sz="10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 name="文本框 6149">
            <a:extLst>
              <a:ext uri="{FF2B5EF4-FFF2-40B4-BE49-F238E27FC236}">
                <a16:creationId xmlns="" xmlns:a16="http://schemas.microsoft.com/office/drawing/2014/main" id="{3683D522-81CD-4865-B296-6A05471AF046}"/>
              </a:ext>
            </a:extLst>
          </p:cNvPr>
          <p:cNvSpPr txBox="1"/>
          <p:nvPr/>
        </p:nvSpPr>
        <p:spPr>
          <a:xfrm>
            <a:off x="1223523" y="3795385"/>
            <a:ext cx="1737223" cy="3530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pPr algn="just"/>
            <a:r>
              <a:rPr lang="zh-CN" altLang="en-US" sz="10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多模式小动物光声成像系统</a:t>
            </a:r>
            <a:endParaRPr lang="en-US" altLang="zh-CN" sz="10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文本框 6149">
            <a:extLst>
              <a:ext uri="{FF2B5EF4-FFF2-40B4-BE49-F238E27FC236}">
                <a16:creationId xmlns="" xmlns:a16="http://schemas.microsoft.com/office/drawing/2014/main" id="{C8231814-71B6-4943-8F8C-D2DD0CF39BB3}"/>
              </a:ext>
            </a:extLst>
          </p:cNvPr>
          <p:cNvSpPr txBox="1"/>
          <p:nvPr/>
        </p:nvSpPr>
        <p:spPr>
          <a:xfrm>
            <a:off x="4067629" y="3795385"/>
            <a:ext cx="1944531" cy="2705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pPr>
              <a:spcAft>
                <a:spcPts val="0"/>
              </a:spcAft>
            </a:pPr>
            <a:r>
              <a:rPr lang="zh-CN" altLang="en-US" sz="10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小动物超声成像系统</a:t>
            </a:r>
            <a:endParaRPr lang="en-US" altLang="zh-CN" sz="10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6" name="组合 35">
            <a:extLst>
              <a:ext uri="{FF2B5EF4-FFF2-40B4-BE49-F238E27FC236}">
                <a16:creationId xmlns="" xmlns:a16="http://schemas.microsoft.com/office/drawing/2014/main" id="{F915B8B2-C504-457C-81A6-7F0111DD596A}"/>
              </a:ext>
            </a:extLst>
          </p:cNvPr>
          <p:cNvGrpSpPr/>
          <p:nvPr/>
        </p:nvGrpSpPr>
        <p:grpSpPr>
          <a:xfrm>
            <a:off x="701517" y="2384038"/>
            <a:ext cx="7590169" cy="1477010"/>
            <a:chOff x="701517" y="2312030"/>
            <a:chExt cx="7590169" cy="1477010"/>
          </a:xfrm>
        </p:grpSpPr>
        <p:graphicFrame>
          <p:nvGraphicFramePr>
            <p:cNvPr id="37" name="图表 36">
              <a:extLst>
                <a:ext uri="{FF2B5EF4-FFF2-40B4-BE49-F238E27FC236}">
                  <a16:creationId xmlns="" xmlns:a16="http://schemas.microsoft.com/office/drawing/2014/main" id="{4336248C-A887-49E9-8C42-60B6FCCD29F3}"/>
                </a:ext>
              </a:extLst>
            </p:cNvPr>
            <p:cNvGraphicFramePr/>
            <p:nvPr>
              <p:extLst>
                <p:ext uri="{D42A27DB-BD31-4B8C-83A1-F6EECF244321}">
                  <p14:modId xmlns:p14="http://schemas.microsoft.com/office/powerpoint/2010/main" xmlns="" val="2540827652"/>
                </p:ext>
              </p:extLst>
            </p:nvPr>
          </p:nvGraphicFramePr>
          <p:xfrm>
            <a:off x="701517" y="2312030"/>
            <a:ext cx="2646045" cy="14770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图表 37">
              <a:extLst>
                <a:ext uri="{FF2B5EF4-FFF2-40B4-BE49-F238E27FC236}">
                  <a16:creationId xmlns="" xmlns:a16="http://schemas.microsoft.com/office/drawing/2014/main" id="{92649225-E3B5-40D2-907C-235817D6FA00}"/>
                </a:ext>
              </a:extLst>
            </p:cNvPr>
            <p:cNvGraphicFramePr/>
            <p:nvPr>
              <p:extLst>
                <p:ext uri="{D42A27DB-BD31-4B8C-83A1-F6EECF244321}">
                  <p14:modId xmlns:p14="http://schemas.microsoft.com/office/powerpoint/2010/main" xmlns="" val="2052380616"/>
                </p:ext>
              </p:extLst>
            </p:nvPr>
          </p:nvGraphicFramePr>
          <p:xfrm>
            <a:off x="3347562" y="2312030"/>
            <a:ext cx="2595245" cy="14395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图表 38">
              <a:extLst>
                <a:ext uri="{FF2B5EF4-FFF2-40B4-BE49-F238E27FC236}">
                  <a16:creationId xmlns="" xmlns:a16="http://schemas.microsoft.com/office/drawing/2014/main" id="{C8FA4B2F-46CC-4204-92E4-4957F18E046B}"/>
                </a:ext>
              </a:extLst>
            </p:cNvPr>
            <p:cNvGraphicFramePr/>
            <p:nvPr>
              <p:extLst>
                <p:ext uri="{D42A27DB-BD31-4B8C-83A1-F6EECF244321}">
                  <p14:modId xmlns:p14="http://schemas.microsoft.com/office/powerpoint/2010/main" xmlns="" val="3264551931"/>
                </p:ext>
              </p:extLst>
            </p:nvPr>
          </p:nvGraphicFramePr>
          <p:xfrm>
            <a:off x="5796136" y="2332954"/>
            <a:ext cx="2495550" cy="1412875"/>
          </p:xfrm>
          <a:graphic>
            <a:graphicData uri="http://schemas.openxmlformats.org/drawingml/2006/chart">
              <c:chart xmlns:c="http://schemas.openxmlformats.org/drawingml/2006/chart" xmlns:r="http://schemas.openxmlformats.org/officeDocument/2006/relationships" r:id="rId5"/>
            </a:graphicData>
          </a:graphic>
        </p:graphicFrame>
      </p:grpSp>
      <p:graphicFrame>
        <p:nvGraphicFramePr>
          <p:cNvPr id="40" name="图表 39">
            <a:extLst>
              <a:ext uri="{FF2B5EF4-FFF2-40B4-BE49-F238E27FC236}">
                <a16:creationId xmlns="" xmlns:a16="http://schemas.microsoft.com/office/drawing/2014/main" id="{C918C028-C981-48E9-A054-EB1067DDABDC}"/>
              </a:ext>
            </a:extLst>
          </p:cNvPr>
          <p:cNvGraphicFramePr>
            <a:graphicFrameLocks/>
          </p:cNvGraphicFramePr>
          <p:nvPr>
            <p:extLst>
              <p:ext uri="{D42A27DB-BD31-4B8C-83A1-F6EECF244321}">
                <p14:modId xmlns:p14="http://schemas.microsoft.com/office/powerpoint/2010/main" xmlns="" val="4254634595"/>
              </p:ext>
            </p:extLst>
          </p:nvPr>
        </p:nvGraphicFramePr>
        <p:xfrm>
          <a:off x="2295689" y="5010528"/>
          <a:ext cx="4457700" cy="1800000"/>
        </p:xfrm>
        <a:graphic>
          <a:graphicData uri="http://schemas.openxmlformats.org/drawingml/2006/chart">
            <c:chart xmlns:c="http://schemas.openxmlformats.org/drawingml/2006/chart" xmlns:r="http://schemas.openxmlformats.org/officeDocument/2006/relationships" r:id="rId6"/>
          </a:graphicData>
        </a:graphic>
      </p:graphicFrame>
      <p:sp>
        <p:nvSpPr>
          <p:cNvPr id="41" name="文本框 40">
            <a:extLst>
              <a:ext uri="{FF2B5EF4-FFF2-40B4-BE49-F238E27FC236}">
                <a16:creationId xmlns="" xmlns:a16="http://schemas.microsoft.com/office/drawing/2014/main" id="{9C13D066-36AC-4EF2-8AB3-B5BE47CDBDA7}"/>
              </a:ext>
            </a:extLst>
          </p:cNvPr>
          <p:cNvSpPr txBox="1"/>
          <p:nvPr/>
        </p:nvSpPr>
        <p:spPr>
          <a:xfrm>
            <a:off x="4067629" y="6480494"/>
            <a:ext cx="2234903" cy="215444"/>
          </a:xfrm>
          <a:prstGeom prst="rect">
            <a:avLst/>
          </a:prstGeom>
          <a:noFill/>
        </p:spPr>
        <p:txBody>
          <a:bodyPr wrap="square" rtlCol="0">
            <a:spAutoFit/>
          </a:bodyPr>
          <a:lstStyle/>
          <a:p>
            <a:r>
              <a:rPr lang="zh-CN" altLang="en-US" sz="800" b="1" dirty="0">
                <a:solidFill>
                  <a:srgbClr val="1F497D"/>
                </a:solidFill>
                <a:latin typeface="微软雅黑" panose="020B0503020204020204" pitchFamily="34" charset="-122"/>
                <a:ea typeface="微软雅黑" panose="020B0503020204020204" pitchFamily="34" charset="-122"/>
              </a:rPr>
              <a:t>试运行期间免费服务情况</a:t>
            </a:r>
          </a:p>
        </p:txBody>
      </p:sp>
    </p:spTree>
    <p:extLst>
      <p:ext uri="{BB962C8B-B14F-4D97-AF65-F5344CB8AC3E}">
        <p14:creationId xmlns:p14="http://schemas.microsoft.com/office/powerpoint/2010/main" xmlns="" val="776099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文本框 6149">
            <a:extLst>
              <a:ext uri="{FF2B5EF4-FFF2-40B4-BE49-F238E27FC236}">
                <a16:creationId xmlns="" xmlns:a16="http://schemas.microsoft.com/office/drawing/2014/main" id="{AE243427-884F-4304-9E7A-02F88DB3792C}"/>
              </a:ext>
            </a:extLst>
          </p:cNvPr>
          <p:cNvSpPr txBox="1"/>
          <p:nvPr/>
        </p:nvSpPr>
        <p:spPr>
          <a:xfrm>
            <a:off x="1162642" y="354386"/>
            <a:ext cx="6818716" cy="652486"/>
          </a:xfrm>
          <a:prstGeom prst="rect">
            <a:avLst/>
          </a:prstGeom>
        </p:spPr>
        <p:txBody>
          <a:bodyPr wrap="square">
            <a:spAutoFit/>
          </a:bodyPr>
          <a:lstStyle>
            <a:defPPr>
              <a:defRPr lang="zh-CN"/>
            </a:defPPr>
            <a:lvl1pPr>
              <a:lnSpc>
                <a:spcPct val="130000"/>
              </a:lnSpc>
              <a:defRPr b="1">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sz="2800" dirty="0" smtClean="0"/>
              <a:t>二、各分平台介绍及</a:t>
            </a:r>
            <a:r>
              <a:rPr lang="en-US" altLang="zh-CN" sz="2800" dirty="0" smtClean="0"/>
              <a:t>2019</a:t>
            </a:r>
            <a:r>
              <a:rPr lang="zh-CN" altLang="en-US" sz="2800" dirty="0" smtClean="0"/>
              <a:t>年开放运行情况</a:t>
            </a:r>
            <a:endParaRPr lang="en-US" altLang="zh-CN" sz="2800" dirty="0"/>
          </a:p>
        </p:txBody>
      </p:sp>
      <p:sp>
        <p:nvSpPr>
          <p:cNvPr id="82" name="矩形 81"/>
          <p:cNvSpPr/>
          <p:nvPr/>
        </p:nvSpPr>
        <p:spPr>
          <a:xfrm>
            <a:off x="654540" y="1342988"/>
            <a:ext cx="4339650" cy="461665"/>
          </a:xfrm>
          <a:prstGeom prst="rect">
            <a:avLst/>
          </a:prstGeom>
        </p:spPr>
        <p:txBody>
          <a:bodyPr wrap="none">
            <a:spAutoFit/>
          </a:bodyPr>
          <a:lstStyle/>
          <a:p>
            <a:pPr lvl="0"/>
            <a:r>
              <a:rPr lang="en-US" altLang="zh-CN" sz="2400" b="1" dirty="0" smtClean="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b="1" dirty="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、分子间相互作用研究分平台</a:t>
            </a:r>
            <a:endParaRPr lang="en-US" altLang="zh-CN" sz="2400" b="1" dirty="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5" name="矩形 54">
            <a:extLst>
              <a:ext uri="{FF2B5EF4-FFF2-40B4-BE49-F238E27FC236}">
                <a16:creationId xmlns="" xmlns:a16="http://schemas.microsoft.com/office/drawing/2014/main" id="{8AD8D25A-E248-4337-9082-4C768BECFA24}"/>
              </a:ext>
            </a:extLst>
          </p:cNvPr>
          <p:cNvSpPr/>
          <p:nvPr/>
        </p:nvSpPr>
        <p:spPr>
          <a:xfrm>
            <a:off x="648000" y="1828521"/>
            <a:ext cx="7888807" cy="1015663"/>
          </a:xfrm>
          <a:prstGeom prst="rect">
            <a:avLst/>
          </a:prstGeom>
          <a:noFill/>
        </p:spPr>
        <p:txBody>
          <a:bodyPr wrap="square" rtlCol="0">
            <a:spAutoFit/>
          </a:bodyPr>
          <a:lstStyle/>
          <a:p>
            <a:pPr algn="just"/>
            <a:r>
              <a:rPr lang="zh-CN" altLang="en-US" sz="1200" b="1" dirty="0" smtClean="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    分子</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相互作用研究分平台通过目前常用的检测生物分子相互作用的生物物理手段，包括表面等离子共振（</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SPR</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）、生物膜层干涉（</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BLI</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）、微量热涌动（</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MST</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）等技术，开展天然药物作用靶标的发现与确证研究，深入理解生命活动及其调控的生化分子基础。目前分平台包括</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Monolith NT.115</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分子间相互作用</a:t>
            </a:r>
            <a:r>
              <a:rPr lang="zh-CN" altLang="en-US" sz="1200" b="1" dirty="0" smtClean="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仪、</a:t>
            </a:r>
            <a:r>
              <a:rPr lang="en-US" altLang="zh-CN" sz="1200" b="1" dirty="0" err="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Fortebio</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 Octet Red96e</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分子间相互作用</a:t>
            </a:r>
            <a:r>
              <a:rPr lang="zh-CN" altLang="en-US" sz="1200" b="1" dirty="0" smtClean="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仪、</a:t>
            </a:r>
            <a:r>
              <a:rPr lang="en-US" altLang="zh-CN" sz="1200" b="1" dirty="0" err="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Biacore</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 T200</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分子间相互作用仪、</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Corning EPIC BT</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分子间相互作用仪等科研设备共计</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台套</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，设备总值</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671.53</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万元</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，其中百万以上设备</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台套。</a:t>
            </a:r>
          </a:p>
        </p:txBody>
      </p:sp>
      <p:grpSp>
        <p:nvGrpSpPr>
          <p:cNvPr id="31" name="组合 30">
            <a:extLst>
              <a:ext uri="{FF2B5EF4-FFF2-40B4-BE49-F238E27FC236}">
                <a16:creationId xmlns="" xmlns:a16="http://schemas.microsoft.com/office/drawing/2014/main" id="{8C03B6C3-62D1-4503-93F7-631812781982}"/>
              </a:ext>
            </a:extLst>
          </p:cNvPr>
          <p:cNvGrpSpPr/>
          <p:nvPr/>
        </p:nvGrpSpPr>
        <p:grpSpPr>
          <a:xfrm>
            <a:off x="1151641" y="5851559"/>
            <a:ext cx="1897643" cy="215444"/>
            <a:chOff x="1039845" y="6451696"/>
            <a:chExt cx="1897643" cy="215444"/>
          </a:xfrm>
        </p:grpSpPr>
        <p:sp>
          <p:nvSpPr>
            <p:cNvPr id="32" name="五角星 46">
              <a:extLst>
                <a:ext uri="{FF2B5EF4-FFF2-40B4-BE49-F238E27FC236}">
                  <a16:creationId xmlns="" xmlns:a16="http://schemas.microsoft.com/office/drawing/2014/main" id="{52042ED1-05A0-4131-8454-0D01FB075A1B}"/>
                </a:ext>
              </a:extLst>
            </p:cNvPr>
            <p:cNvSpPr/>
            <p:nvPr/>
          </p:nvSpPr>
          <p:spPr>
            <a:xfrm flipV="1">
              <a:off x="1039845" y="6517857"/>
              <a:ext cx="72000" cy="72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文本框 32">
              <a:extLst>
                <a:ext uri="{FF2B5EF4-FFF2-40B4-BE49-F238E27FC236}">
                  <a16:creationId xmlns="" xmlns:a16="http://schemas.microsoft.com/office/drawing/2014/main" id="{A290B1E7-71C1-4643-982D-84452DCD1858}"/>
                </a:ext>
              </a:extLst>
            </p:cNvPr>
            <p:cNvSpPr txBox="1"/>
            <p:nvPr/>
          </p:nvSpPr>
          <p:spPr>
            <a:xfrm>
              <a:off x="1114498" y="6451696"/>
              <a:ext cx="1822990" cy="215444"/>
            </a:xfrm>
            <a:prstGeom prst="rect">
              <a:avLst/>
            </a:prstGeom>
            <a:noFill/>
          </p:spPr>
          <p:txBody>
            <a:bodyPr wrap="square" rtlCol="0">
              <a:spAutoFit/>
            </a:bodyPr>
            <a:lstStyle/>
            <a:p>
              <a:pPr>
                <a:defRPr/>
              </a:pPr>
              <a:r>
                <a:rPr lang="zh-CN" altLang="en-US" sz="800" b="1" i="1" dirty="0" smtClean="0">
                  <a:solidFill>
                    <a:srgbClr val="C00000"/>
                  </a:solidFill>
                  <a:latin typeface="微软雅黑" panose="020B0503020204020204" pitchFamily="34" charset="-122"/>
                  <a:ea typeface="微软雅黑" panose="020B0503020204020204" pitchFamily="34" charset="-122"/>
                </a:rPr>
                <a:t>图示</a:t>
              </a:r>
              <a:r>
                <a:rPr lang="zh-CN" altLang="en-US" sz="800" b="1" i="1" dirty="0">
                  <a:solidFill>
                    <a:srgbClr val="C00000"/>
                  </a:solidFill>
                  <a:latin typeface="微软雅黑" panose="020B0503020204020204" pitchFamily="34" charset="-122"/>
                  <a:ea typeface="微软雅黑" panose="020B0503020204020204" pitchFamily="34" charset="-122"/>
                </a:rPr>
                <a:t>国重科研设备购置</a:t>
              </a:r>
              <a:r>
                <a:rPr lang="zh-CN" altLang="en-US" sz="800" b="1" i="1" dirty="0" smtClean="0">
                  <a:solidFill>
                    <a:srgbClr val="C00000"/>
                  </a:solidFill>
                  <a:latin typeface="微软雅黑" panose="020B0503020204020204" pitchFamily="34" charset="-122"/>
                  <a:ea typeface="微软雅黑" panose="020B0503020204020204" pitchFamily="34" charset="-122"/>
                </a:rPr>
                <a:t>专项新增设备</a:t>
              </a:r>
              <a:endParaRPr lang="zh-CN" altLang="en-US" sz="800" b="1" i="1" dirty="0">
                <a:solidFill>
                  <a:srgbClr val="C00000"/>
                </a:solidFill>
                <a:latin typeface="微软雅黑" panose="020B0503020204020204" pitchFamily="34" charset="-122"/>
                <a:ea typeface="微软雅黑" panose="020B0503020204020204" pitchFamily="34" charset="-122"/>
              </a:endParaRPr>
            </a:p>
          </p:txBody>
        </p:sp>
      </p:grpSp>
      <p:grpSp>
        <p:nvGrpSpPr>
          <p:cNvPr id="29" name="组合 28">
            <a:extLst>
              <a:ext uri="{FF2B5EF4-FFF2-40B4-BE49-F238E27FC236}">
                <a16:creationId xmlns="" xmlns:a16="http://schemas.microsoft.com/office/drawing/2014/main" id="{F37AF46D-A087-4CAA-AC78-458A40722D85}"/>
              </a:ext>
            </a:extLst>
          </p:cNvPr>
          <p:cNvGrpSpPr/>
          <p:nvPr/>
        </p:nvGrpSpPr>
        <p:grpSpPr>
          <a:xfrm>
            <a:off x="1031873" y="3177399"/>
            <a:ext cx="1620837" cy="2271245"/>
            <a:chOff x="1147057" y="3072211"/>
            <a:chExt cx="1620837" cy="2271245"/>
          </a:xfrm>
        </p:grpSpPr>
        <p:sp>
          <p:nvSpPr>
            <p:cNvPr id="30" name="文本框 6149">
              <a:extLst>
                <a:ext uri="{FF2B5EF4-FFF2-40B4-BE49-F238E27FC236}">
                  <a16:creationId xmlns="" xmlns:a16="http://schemas.microsoft.com/office/drawing/2014/main" id="{ADF8ABD0-13D6-469D-AC8D-4DDF5FE2D83D}"/>
                </a:ext>
              </a:extLst>
            </p:cNvPr>
            <p:cNvSpPr txBox="1"/>
            <p:nvPr/>
          </p:nvSpPr>
          <p:spPr bwMode="auto">
            <a:xfrm>
              <a:off x="1151586" y="4248150"/>
              <a:ext cx="1332182" cy="220663"/>
            </a:xfrm>
            <a:prstGeom prst="rect">
              <a:avLst/>
            </a:prstGeom>
            <a:solidFill>
              <a:schemeClr val="lt1"/>
            </a:solidFill>
            <a:ln w="6350">
              <a:noFill/>
            </a:ln>
          </p:spPr>
          <p:txBody>
            <a:bodyPr/>
            <a:lstStyle/>
            <a:p>
              <a:pPr algn="just">
                <a:spcBef>
                  <a:spcPct val="0"/>
                </a:spcBef>
                <a:spcAft>
                  <a:spcPct val="0"/>
                </a:spcAft>
              </a:pPr>
              <a:r>
                <a:rPr lang="zh-CN" altLang="en-US" sz="1050" b="1" noProof="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分子间相互作用仪</a:t>
              </a:r>
              <a:endParaRPr lang="en-US" altLang="zh-CN" sz="1050" b="1" noProof="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spcBef>
                  <a:spcPct val="0"/>
                </a:spcBef>
                <a:spcAft>
                  <a:spcPct val="0"/>
                </a:spcAft>
              </a:pPr>
              <a:r>
                <a:rPr lang="en-US" altLang="zh-CN" sz="1050" b="1" noProof="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Monolith NT.115</a:t>
              </a:r>
            </a:p>
          </p:txBody>
        </p:sp>
        <p:sp>
          <p:nvSpPr>
            <p:cNvPr id="34" name="文本框 12">
              <a:extLst>
                <a:ext uri="{FF2B5EF4-FFF2-40B4-BE49-F238E27FC236}">
                  <a16:creationId xmlns="" xmlns:a16="http://schemas.microsoft.com/office/drawing/2014/main" id="{E1EF6DE6-5A53-4529-B748-1C86FBCCA785}"/>
                </a:ext>
              </a:extLst>
            </p:cNvPr>
            <p:cNvSpPr txBox="1">
              <a:spLocks noChangeArrowheads="1"/>
            </p:cNvSpPr>
            <p:nvPr/>
          </p:nvSpPr>
          <p:spPr bwMode="auto">
            <a:xfrm>
              <a:off x="1147057" y="4635570"/>
              <a:ext cx="162083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r>
                <a:rPr lang="zh-CN" altLang="en-US" sz="1000" dirty="0">
                  <a:solidFill>
                    <a:srgbClr val="1F497D"/>
                  </a:solidFill>
                  <a:latin typeface="微软雅黑" panose="020B0503020204020204" pitchFamily="34" charset="-122"/>
                  <a:ea typeface="微软雅黑" panose="020B0503020204020204" pitchFamily="34" charset="-122"/>
                </a:rPr>
                <a:t>功能：基于微量热涌动（</a:t>
              </a:r>
              <a:r>
                <a:rPr lang="zh-CN" altLang="en-US" sz="1000" dirty="0">
                  <a:solidFill>
                    <a:srgbClr val="1F497D"/>
                  </a:solidFill>
                  <a:latin typeface="微软雅黑" panose="020B0503020204020204" pitchFamily="34" charset="-122"/>
                  <a:ea typeface="微软雅黑" panose="020B0503020204020204" pitchFamily="34" charset="-122"/>
                  <a:sym typeface="宋体" panose="02010600030101010101" pitchFamily="2" charset="-122"/>
                </a:rPr>
                <a:t>MST）</a:t>
              </a:r>
              <a:r>
                <a:rPr lang="zh-CN" altLang="en-US" sz="1000" dirty="0">
                  <a:solidFill>
                    <a:srgbClr val="1F497D"/>
                  </a:solidFill>
                  <a:latin typeface="微软雅黑" panose="020B0503020204020204" pitchFamily="34" charset="-122"/>
                  <a:ea typeface="微软雅黑" panose="020B0503020204020204" pitchFamily="34" charset="-122"/>
                </a:rPr>
                <a:t>原理，通过测定泳动速率的变化来确定亲和力常数。</a:t>
              </a:r>
            </a:p>
          </p:txBody>
        </p:sp>
        <p:pic>
          <p:nvPicPr>
            <p:cNvPr id="35" name="图片 34">
              <a:extLst>
                <a:ext uri="{FF2B5EF4-FFF2-40B4-BE49-F238E27FC236}">
                  <a16:creationId xmlns="" xmlns:a16="http://schemas.microsoft.com/office/drawing/2014/main" id="{D9D0599D-1D3A-4F07-B83A-B64F8EF23475}"/>
                </a:ext>
              </a:extLst>
            </p:cNvPr>
            <p:cNvPicPr>
              <a:picLocks noChangeAspect="1"/>
            </p:cNvPicPr>
            <p:nvPr/>
          </p:nvPicPr>
          <p:blipFill rotWithShape="1">
            <a:blip r:embed="rId3"/>
            <a:srcRect l="1176" t="6295" r="51381"/>
            <a:stretch>
              <a:fillRect/>
            </a:stretch>
          </p:blipFill>
          <p:spPr>
            <a:xfrm>
              <a:off x="1266825" y="3072211"/>
              <a:ext cx="820738" cy="1079500"/>
            </a:xfrm>
            <a:prstGeom prst="rect">
              <a:avLst/>
            </a:prstGeom>
            <a:effectLst>
              <a:outerShdw blurRad="50800" dist="38100" dir="2700000" algn="tl" rotWithShape="0">
                <a:prstClr val="black">
                  <a:alpha val="40000"/>
                </a:prstClr>
              </a:outerShdw>
            </a:effectLst>
          </p:spPr>
        </p:pic>
      </p:grpSp>
      <p:grpSp>
        <p:nvGrpSpPr>
          <p:cNvPr id="36" name="组合 35">
            <a:extLst>
              <a:ext uri="{FF2B5EF4-FFF2-40B4-BE49-F238E27FC236}">
                <a16:creationId xmlns="" xmlns:a16="http://schemas.microsoft.com/office/drawing/2014/main" id="{CBA0F2D6-57AE-4712-A9E3-8368C5A9309F}"/>
              </a:ext>
            </a:extLst>
          </p:cNvPr>
          <p:cNvGrpSpPr/>
          <p:nvPr/>
        </p:nvGrpSpPr>
        <p:grpSpPr>
          <a:xfrm>
            <a:off x="2876953" y="3177913"/>
            <a:ext cx="1619250" cy="2338149"/>
            <a:chOff x="3027363" y="3144838"/>
            <a:chExt cx="1619250" cy="2338149"/>
          </a:xfrm>
        </p:grpSpPr>
        <p:sp>
          <p:nvSpPr>
            <p:cNvPr id="37" name="文本框 6149">
              <a:extLst>
                <a:ext uri="{FF2B5EF4-FFF2-40B4-BE49-F238E27FC236}">
                  <a16:creationId xmlns="" xmlns:a16="http://schemas.microsoft.com/office/drawing/2014/main" id="{C912133B-9274-42AB-B79B-AA9EF21D5F4A}"/>
                </a:ext>
              </a:extLst>
            </p:cNvPr>
            <p:cNvSpPr txBox="1"/>
            <p:nvPr/>
          </p:nvSpPr>
          <p:spPr bwMode="auto">
            <a:xfrm>
              <a:off x="3031723" y="4247721"/>
              <a:ext cx="1535515" cy="231775"/>
            </a:xfrm>
            <a:prstGeom prst="rect">
              <a:avLst/>
            </a:prstGeom>
            <a:solidFill>
              <a:schemeClr val="lt1"/>
            </a:solidFill>
            <a:ln w="6350">
              <a:noFill/>
            </a:ln>
          </p:spPr>
          <p:txBody>
            <a:bodyPr/>
            <a:lstStyle/>
            <a:p>
              <a:pPr>
                <a:spcBef>
                  <a:spcPct val="0"/>
                </a:spcBef>
              </a:pPr>
              <a:r>
                <a:rPr lang="zh-CN" altLang="en-US" sz="1050" b="1" noProof="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分子间相互作用仪</a:t>
              </a:r>
              <a:endParaRPr lang="en-US" altLang="zh-CN" sz="1050" b="1" noProof="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pPr>
                <a:spcBef>
                  <a:spcPct val="0"/>
                </a:spcBef>
              </a:pPr>
              <a:r>
                <a:rPr lang="en-US" altLang="zh-CN" sz="1050" b="1" noProof="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Fortebio Octet Red96e</a:t>
              </a:r>
            </a:p>
          </p:txBody>
        </p:sp>
        <p:sp>
          <p:nvSpPr>
            <p:cNvPr id="38" name="文本框 10">
              <a:extLst>
                <a:ext uri="{FF2B5EF4-FFF2-40B4-BE49-F238E27FC236}">
                  <a16:creationId xmlns="" xmlns:a16="http://schemas.microsoft.com/office/drawing/2014/main" id="{4C5681B7-3A4F-4F37-A985-CAAB9CDAB868}"/>
                </a:ext>
              </a:extLst>
            </p:cNvPr>
            <p:cNvSpPr txBox="1">
              <a:spLocks noChangeArrowheads="1"/>
            </p:cNvSpPr>
            <p:nvPr/>
          </p:nvSpPr>
          <p:spPr bwMode="auto">
            <a:xfrm>
              <a:off x="3027363" y="4621213"/>
              <a:ext cx="161925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r>
                <a:rPr lang="zh-CN" altLang="en-US" sz="1000" dirty="0">
                  <a:solidFill>
                    <a:srgbClr val="1F497D"/>
                  </a:solidFill>
                  <a:latin typeface="微软雅黑" panose="020B0503020204020204" pitchFamily="34" charset="-122"/>
                  <a:ea typeface="微软雅黑" panose="020B0503020204020204" pitchFamily="34" charset="-122"/>
                </a:rPr>
                <a:t>功能：基于生物膜层干涉（</a:t>
              </a:r>
              <a:r>
                <a:rPr lang="zh-CN" altLang="en-US" sz="1000" dirty="0">
                  <a:solidFill>
                    <a:srgbClr val="1F497D"/>
                  </a:solidFill>
                  <a:latin typeface="微软雅黑" panose="020B0503020204020204" pitchFamily="34" charset="-122"/>
                  <a:ea typeface="微软雅黑" panose="020B0503020204020204" pitchFamily="34" charset="-122"/>
                  <a:sym typeface="宋体" panose="02010600030101010101" pitchFamily="2" charset="-122"/>
                </a:rPr>
                <a:t>BLI）</a:t>
              </a:r>
              <a:r>
                <a:rPr lang="zh-CN" altLang="en-US" sz="1000" dirty="0">
                  <a:solidFill>
                    <a:srgbClr val="1F497D"/>
                  </a:solidFill>
                  <a:latin typeface="微软雅黑" panose="020B0503020204020204" pitchFamily="34" charset="-122"/>
                  <a:ea typeface="微软雅黑" panose="020B0503020204020204" pitchFamily="34" charset="-122"/>
                </a:rPr>
                <a:t>原理，测定传感器表面生物膜厚度和密度改变来确定亲和力、结合和解离速率及浓度信息。</a:t>
              </a:r>
            </a:p>
          </p:txBody>
        </p:sp>
        <p:pic>
          <p:nvPicPr>
            <p:cNvPr id="39" name="图片 38">
              <a:extLst>
                <a:ext uri="{FF2B5EF4-FFF2-40B4-BE49-F238E27FC236}">
                  <a16:creationId xmlns="" xmlns:a16="http://schemas.microsoft.com/office/drawing/2014/main" id="{3B667F1F-A6C5-4642-ACEA-79B054ED4325}"/>
                </a:ext>
              </a:extLst>
            </p:cNvPr>
            <p:cNvPicPr>
              <a:picLocks noChangeAspect="1"/>
            </p:cNvPicPr>
            <p:nvPr/>
          </p:nvPicPr>
          <p:blipFill rotWithShape="1">
            <a:blip r:embed="rId4"/>
            <a:srcRect l="2872" t="16926" r="59451" b="8657"/>
            <a:stretch>
              <a:fillRect/>
            </a:stretch>
          </p:blipFill>
          <p:spPr>
            <a:xfrm>
              <a:off x="3119437" y="3144838"/>
              <a:ext cx="856063" cy="1079500"/>
            </a:xfrm>
            <a:prstGeom prst="rect">
              <a:avLst/>
            </a:prstGeom>
            <a:effectLst>
              <a:outerShdw blurRad="50800" dist="38100" dir="2700000" algn="tl" rotWithShape="0">
                <a:prstClr val="black">
                  <a:alpha val="40000"/>
                </a:prstClr>
              </a:outerShdw>
            </a:effectLst>
          </p:spPr>
        </p:pic>
      </p:grpSp>
      <p:grpSp>
        <p:nvGrpSpPr>
          <p:cNvPr id="40" name="组合 39">
            <a:extLst>
              <a:ext uri="{FF2B5EF4-FFF2-40B4-BE49-F238E27FC236}">
                <a16:creationId xmlns="" xmlns:a16="http://schemas.microsoft.com/office/drawing/2014/main" id="{AB11DF57-BAEF-4A3D-A219-88D5B252370F}"/>
              </a:ext>
            </a:extLst>
          </p:cNvPr>
          <p:cNvGrpSpPr/>
          <p:nvPr/>
        </p:nvGrpSpPr>
        <p:grpSpPr>
          <a:xfrm>
            <a:off x="4802198" y="3239033"/>
            <a:ext cx="1620837" cy="2310456"/>
            <a:chOff x="4347661" y="3346234"/>
            <a:chExt cx="1620837" cy="2310456"/>
          </a:xfrm>
        </p:grpSpPr>
        <p:sp>
          <p:nvSpPr>
            <p:cNvPr id="41" name="文本框 6149">
              <a:extLst>
                <a:ext uri="{FF2B5EF4-FFF2-40B4-BE49-F238E27FC236}">
                  <a16:creationId xmlns="" xmlns:a16="http://schemas.microsoft.com/office/drawing/2014/main" id="{C6E87411-4C2A-4FB8-9B3C-CB537ED49221}"/>
                </a:ext>
              </a:extLst>
            </p:cNvPr>
            <p:cNvSpPr txBox="1"/>
            <p:nvPr/>
          </p:nvSpPr>
          <p:spPr>
            <a:xfrm>
              <a:off x="4347661" y="4397312"/>
              <a:ext cx="1620837" cy="400050"/>
            </a:xfrm>
            <a:prstGeom prst="rect">
              <a:avLst/>
            </a:prstGeom>
            <a:solidFill>
              <a:schemeClr val="lt1"/>
            </a:solidFill>
            <a:ln w="6350">
              <a:noFill/>
            </a:ln>
          </p:spPr>
          <p:txBody>
            <a:bodyPr/>
            <a:lstStyle/>
            <a:p>
              <a:pPr algn="just">
                <a:spcBef>
                  <a:spcPct val="0"/>
                </a:spcBef>
              </a:pPr>
              <a:r>
                <a:rPr lang="zh-CN" altLang="en-US" sz="1050" b="1" noProof="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分子间相互作用仪</a:t>
              </a:r>
              <a:endParaRPr lang="en-US" altLang="zh-CN" sz="1050" b="1" noProof="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spcBef>
                  <a:spcPct val="0"/>
                </a:spcBef>
              </a:pPr>
              <a:r>
                <a:rPr lang="en-US" altLang="zh-CN" sz="1050" b="1" kern="100" noProof="1">
                  <a:solidFill>
                    <a:srgbClr val="1F497D"/>
                  </a:solidFill>
                  <a:latin typeface="Times New Roman" panose="02020603050405020304" pitchFamily="18" charset="0"/>
                  <a:ea typeface="等线" panose="02010600030101010101" charset="-122"/>
                  <a:cs typeface="Times New Roman" panose="02020603050405020304" pitchFamily="18" charset="0"/>
                </a:rPr>
                <a:t>Corning EPIC BT</a:t>
              </a:r>
              <a:endParaRPr lang="en-US" altLang="zh-CN" sz="1050" b="1" noProof="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2" name="文本框 41">
              <a:extLst>
                <a:ext uri="{FF2B5EF4-FFF2-40B4-BE49-F238E27FC236}">
                  <a16:creationId xmlns="" xmlns:a16="http://schemas.microsoft.com/office/drawing/2014/main" id="{44C26767-AFAE-46FA-B091-C5A703838FEF}"/>
                </a:ext>
              </a:extLst>
            </p:cNvPr>
            <p:cNvSpPr txBox="1"/>
            <p:nvPr/>
          </p:nvSpPr>
          <p:spPr>
            <a:xfrm>
              <a:off x="4347661" y="4794916"/>
              <a:ext cx="1620837" cy="861774"/>
            </a:xfrm>
            <a:prstGeom prst="rect">
              <a:avLst/>
            </a:prstGeom>
            <a:noFill/>
          </p:spPr>
          <p:txBody>
            <a:bodyPr>
              <a:spAutoFit/>
            </a:bodyPr>
            <a:lstStyle/>
            <a:p>
              <a:pPr>
                <a:spcBef>
                  <a:spcPct val="0"/>
                </a:spcBef>
                <a:spcAft>
                  <a:spcPct val="0"/>
                </a:spcAft>
              </a:pPr>
              <a:r>
                <a:rPr lang="zh-CN" altLang="en-US" sz="1000" noProof="1">
                  <a:solidFill>
                    <a:srgbClr val="1F497D"/>
                  </a:solidFill>
                  <a:latin typeface="微软雅黑" panose="020B0503020204020204" pitchFamily="34" charset="-122"/>
                  <a:ea typeface="微软雅黑" panose="020B0503020204020204" pitchFamily="34" charset="-122"/>
                </a:rPr>
                <a:t>功能：基于共振波导光栅技术，通过生物感应器，研究受体介导的细胞内重组过程，激活及信号通路。</a:t>
              </a:r>
            </a:p>
          </p:txBody>
        </p:sp>
        <p:pic>
          <p:nvPicPr>
            <p:cNvPr id="43" name="图片 42">
              <a:extLst>
                <a:ext uri="{FF2B5EF4-FFF2-40B4-BE49-F238E27FC236}">
                  <a16:creationId xmlns="" xmlns:a16="http://schemas.microsoft.com/office/drawing/2014/main" id="{F9FB0868-F579-4689-9A14-AC6D78E34D7E}"/>
                </a:ext>
              </a:extLst>
            </p:cNvPr>
            <p:cNvPicPr>
              <a:picLocks noChangeAspect="1"/>
            </p:cNvPicPr>
            <p:nvPr/>
          </p:nvPicPr>
          <p:blipFill rotWithShape="1">
            <a:blip r:embed="rId5"/>
            <a:srcRect l="1316" r="-1"/>
            <a:stretch>
              <a:fillRect/>
            </a:stretch>
          </p:blipFill>
          <p:spPr>
            <a:xfrm rot="5400000">
              <a:off x="4379342" y="3423196"/>
              <a:ext cx="1084143" cy="930219"/>
            </a:xfrm>
            <a:prstGeom prst="rect">
              <a:avLst/>
            </a:prstGeom>
            <a:effectLst>
              <a:outerShdw blurRad="50800" dist="38100" dir="2700000" algn="tl" rotWithShape="0">
                <a:prstClr val="black">
                  <a:alpha val="40000"/>
                </a:prstClr>
              </a:outerShdw>
            </a:effectLst>
          </p:spPr>
        </p:pic>
        <p:sp>
          <p:nvSpPr>
            <p:cNvPr id="44" name="文本框 6149">
              <a:extLst>
                <a:ext uri="{FF2B5EF4-FFF2-40B4-BE49-F238E27FC236}">
                  <a16:creationId xmlns="" xmlns:a16="http://schemas.microsoft.com/office/drawing/2014/main" id="{9968BF25-A02A-4A2F-B1C4-4910666D84F9}"/>
                </a:ext>
              </a:extLst>
            </p:cNvPr>
            <p:cNvSpPr txBox="1"/>
            <p:nvPr/>
          </p:nvSpPr>
          <p:spPr>
            <a:xfrm>
              <a:off x="4349248" y="4395724"/>
              <a:ext cx="1619250" cy="400050"/>
            </a:xfrm>
            <a:prstGeom prst="rect">
              <a:avLst/>
            </a:prstGeom>
            <a:solidFill>
              <a:schemeClr val="lt1"/>
            </a:solidFill>
            <a:ln w="6350">
              <a:noFill/>
            </a:ln>
          </p:spPr>
          <p:txBody>
            <a:bodyPr/>
            <a:lstStyle/>
            <a:p>
              <a:pPr algn="just">
                <a:spcBef>
                  <a:spcPct val="0"/>
                </a:spcBef>
              </a:pPr>
              <a:r>
                <a:rPr lang="zh-CN" altLang="en-US" sz="1050" b="1" noProof="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分子间相互作用仪</a:t>
              </a:r>
              <a:endParaRPr lang="en-US" altLang="zh-CN" sz="1050" b="1" noProof="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spcBef>
                  <a:spcPct val="0"/>
                </a:spcBef>
              </a:pPr>
              <a:r>
                <a:rPr lang="en-US" altLang="zh-CN" sz="1050" b="1" noProof="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Corning EPIC BT</a:t>
              </a:r>
            </a:p>
          </p:txBody>
        </p:sp>
      </p:grpSp>
      <p:grpSp>
        <p:nvGrpSpPr>
          <p:cNvPr id="45" name="组合 44">
            <a:extLst>
              <a:ext uri="{FF2B5EF4-FFF2-40B4-BE49-F238E27FC236}">
                <a16:creationId xmlns="" xmlns:a16="http://schemas.microsoft.com/office/drawing/2014/main" id="{A8705BBA-26C6-4C52-8BEB-A6316A8A9A09}"/>
              </a:ext>
            </a:extLst>
          </p:cNvPr>
          <p:cNvGrpSpPr/>
          <p:nvPr/>
        </p:nvGrpSpPr>
        <p:grpSpPr>
          <a:xfrm>
            <a:off x="6766560" y="3185267"/>
            <a:ext cx="1631950" cy="2324100"/>
            <a:chOff x="6570664" y="3159195"/>
            <a:chExt cx="1631950" cy="2323792"/>
          </a:xfrm>
        </p:grpSpPr>
        <p:sp>
          <p:nvSpPr>
            <p:cNvPr id="46" name="TextBox 1">
              <a:extLst>
                <a:ext uri="{FF2B5EF4-FFF2-40B4-BE49-F238E27FC236}">
                  <a16:creationId xmlns="" xmlns:a16="http://schemas.microsoft.com/office/drawing/2014/main" id="{8AEE94E8-27FA-442A-8A29-83AAD373C1D7}"/>
                </a:ext>
              </a:extLst>
            </p:cNvPr>
            <p:cNvSpPr txBox="1"/>
            <p:nvPr/>
          </p:nvSpPr>
          <p:spPr>
            <a:xfrm>
              <a:off x="6570664" y="4254500"/>
              <a:ext cx="1631950" cy="412750"/>
            </a:xfrm>
            <a:prstGeom prst="rect">
              <a:avLst/>
            </a:prstGeom>
            <a:noFill/>
          </p:spPr>
          <p:txBody>
            <a:bodyPr wrap="square">
              <a:spAutoFit/>
            </a:bodyPr>
            <a:lstStyle/>
            <a:p>
              <a:pPr>
                <a:spcBef>
                  <a:spcPct val="0"/>
                </a:spcBef>
                <a:spcAft>
                  <a:spcPct val="0"/>
                </a:spcAft>
                <a:defRPr/>
              </a:pPr>
              <a:r>
                <a:rPr lang="zh-CN" altLang="en-US" sz="1050" b="1" noProof="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分子间相互作用仪</a:t>
              </a:r>
              <a:endParaRPr lang="en-US" altLang="zh-CN" sz="1050" b="1" noProof="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pPr>
                <a:spcBef>
                  <a:spcPct val="0"/>
                </a:spcBef>
                <a:spcAft>
                  <a:spcPct val="0"/>
                </a:spcAft>
                <a:defRPr/>
              </a:pPr>
              <a:r>
                <a:rPr lang="en-US" altLang="zh-CN" sz="1050" b="1" noProof="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Biacore T200</a:t>
              </a:r>
            </a:p>
          </p:txBody>
        </p:sp>
        <p:pic>
          <p:nvPicPr>
            <p:cNvPr id="47" name="图片 46">
              <a:extLst>
                <a:ext uri="{FF2B5EF4-FFF2-40B4-BE49-F238E27FC236}">
                  <a16:creationId xmlns="" xmlns:a16="http://schemas.microsoft.com/office/drawing/2014/main" id="{004A4AEF-7DEF-47B0-9514-B8F2AE83C5B5}"/>
                </a:ext>
              </a:extLst>
            </p:cNvPr>
            <p:cNvPicPr>
              <a:picLocks noChangeAspect="1"/>
            </p:cNvPicPr>
            <p:nvPr/>
          </p:nvPicPr>
          <p:blipFill rotWithShape="1">
            <a:blip r:embed="rId6"/>
            <a:srcRect r="9051" b="7905"/>
            <a:stretch>
              <a:fillRect/>
            </a:stretch>
          </p:blipFill>
          <p:spPr>
            <a:xfrm rot="5400000">
              <a:off x="6563565" y="3289370"/>
              <a:ext cx="1079500" cy="819150"/>
            </a:xfrm>
            <a:prstGeom prst="rect">
              <a:avLst/>
            </a:prstGeom>
            <a:effectLst>
              <a:outerShdw blurRad="50800" dist="38100" dir="2700000" algn="tl" rotWithShape="0">
                <a:prstClr val="black">
                  <a:alpha val="40000"/>
                </a:prstClr>
              </a:outerShdw>
            </a:effectLst>
          </p:spPr>
        </p:pic>
        <p:sp>
          <p:nvSpPr>
            <p:cNvPr id="48" name="文本框 24">
              <a:extLst>
                <a:ext uri="{FF2B5EF4-FFF2-40B4-BE49-F238E27FC236}">
                  <a16:creationId xmlns="" xmlns:a16="http://schemas.microsoft.com/office/drawing/2014/main" id="{C3C3FF11-797F-4DCE-8A4C-1AFE0FE04FC3}"/>
                </a:ext>
              </a:extLst>
            </p:cNvPr>
            <p:cNvSpPr txBox="1">
              <a:spLocks noChangeArrowheads="1"/>
            </p:cNvSpPr>
            <p:nvPr/>
          </p:nvSpPr>
          <p:spPr bwMode="auto">
            <a:xfrm>
              <a:off x="6581775" y="4621213"/>
              <a:ext cx="1620838"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r>
                <a:rPr lang="zh-CN" altLang="en-US" sz="1000" dirty="0">
                  <a:solidFill>
                    <a:srgbClr val="1F497D"/>
                  </a:solidFill>
                  <a:latin typeface="微软雅黑" panose="020B0503020204020204" pitchFamily="34" charset="-122"/>
                  <a:ea typeface="微软雅黑" panose="020B0503020204020204" pitchFamily="34" charset="-122"/>
                </a:rPr>
                <a:t>功能：基于表面等离子共振技术（SPR）的分子间相互作用检测系统，提供动力学、亲和性、浓度、特异性及热动力学参数。</a:t>
              </a:r>
            </a:p>
          </p:txBody>
        </p:sp>
      </p:grpSp>
      <p:sp>
        <p:nvSpPr>
          <p:cNvPr id="49" name="五角星 46">
            <a:extLst>
              <a:ext uri="{FF2B5EF4-FFF2-40B4-BE49-F238E27FC236}">
                <a16:creationId xmlns="" xmlns:a16="http://schemas.microsoft.com/office/drawing/2014/main" id="{4DC13CAC-7FA5-40D4-B9B4-99D3CE082F48}"/>
              </a:ext>
            </a:extLst>
          </p:cNvPr>
          <p:cNvSpPr/>
          <p:nvPr/>
        </p:nvSpPr>
        <p:spPr>
          <a:xfrm flipV="1">
            <a:off x="6729030" y="4372157"/>
            <a:ext cx="72000" cy="72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497D"/>
              </a:solidFill>
            </a:endParaRPr>
          </a:p>
        </p:txBody>
      </p:sp>
      <p:sp>
        <p:nvSpPr>
          <p:cNvPr id="50" name="五角星 46">
            <a:extLst>
              <a:ext uri="{FF2B5EF4-FFF2-40B4-BE49-F238E27FC236}">
                <a16:creationId xmlns="" xmlns:a16="http://schemas.microsoft.com/office/drawing/2014/main" id="{0A86ACD8-C0A6-4601-8C44-D79E5837E45C}"/>
              </a:ext>
            </a:extLst>
          </p:cNvPr>
          <p:cNvSpPr/>
          <p:nvPr/>
        </p:nvSpPr>
        <p:spPr>
          <a:xfrm flipV="1">
            <a:off x="4711433" y="4372157"/>
            <a:ext cx="72000" cy="720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497D"/>
              </a:solidFill>
            </a:endParaRPr>
          </a:p>
        </p:txBody>
      </p:sp>
    </p:spTree>
    <p:extLst>
      <p:ext uri="{BB962C8B-B14F-4D97-AF65-F5344CB8AC3E}">
        <p14:creationId xmlns:p14="http://schemas.microsoft.com/office/powerpoint/2010/main" xmlns="" val="1862254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文本框 6149">
            <a:extLst>
              <a:ext uri="{FF2B5EF4-FFF2-40B4-BE49-F238E27FC236}">
                <a16:creationId xmlns="" xmlns:a16="http://schemas.microsoft.com/office/drawing/2014/main" id="{AE243427-884F-4304-9E7A-02F88DB3792C}"/>
              </a:ext>
            </a:extLst>
          </p:cNvPr>
          <p:cNvSpPr txBox="1"/>
          <p:nvPr/>
        </p:nvSpPr>
        <p:spPr>
          <a:xfrm>
            <a:off x="1162642" y="354386"/>
            <a:ext cx="6818716" cy="652486"/>
          </a:xfrm>
          <a:prstGeom prst="rect">
            <a:avLst/>
          </a:prstGeom>
        </p:spPr>
        <p:txBody>
          <a:bodyPr wrap="square">
            <a:spAutoFit/>
          </a:bodyPr>
          <a:lstStyle>
            <a:defPPr>
              <a:defRPr lang="zh-CN"/>
            </a:defPPr>
            <a:lvl1pPr>
              <a:lnSpc>
                <a:spcPct val="130000"/>
              </a:lnSpc>
              <a:defRPr b="1">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sz="2800" dirty="0" smtClean="0"/>
              <a:t>二、各分平台介绍及</a:t>
            </a:r>
            <a:r>
              <a:rPr lang="en-US" altLang="zh-CN" sz="2800" dirty="0" smtClean="0"/>
              <a:t>2019</a:t>
            </a:r>
            <a:r>
              <a:rPr lang="zh-CN" altLang="en-US" sz="2800" dirty="0" smtClean="0"/>
              <a:t>年开放运行情况</a:t>
            </a:r>
            <a:endParaRPr lang="en-US" altLang="zh-CN" sz="2800" dirty="0"/>
          </a:p>
        </p:txBody>
      </p:sp>
      <p:sp>
        <p:nvSpPr>
          <p:cNvPr id="82" name="矩形 81"/>
          <p:cNvSpPr/>
          <p:nvPr/>
        </p:nvSpPr>
        <p:spPr>
          <a:xfrm>
            <a:off x="654540" y="1342988"/>
            <a:ext cx="4339650" cy="830997"/>
          </a:xfrm>
          <a:prstGeom prst="rect">
            <a:avLst/>
          </a:prstGeom>
        </p:spPr>
        <p:txBody>
          <a:bodyPr wrap="none">
            <a:spAutoFit/>
          </a:bodyPr>
          <a:lstStyle/>
          <a:p>
            <a:r>
              <a:rPr lang="en-US" altLang="zh-CN" sz="2400" b="1" dirty="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400" b="1" dirty="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、分子间相互作用研究分平台</a:t>
            </a:r>
            <a:endParaRPr lang="en-US" altLang="zh-CN" sz="2400" b="1" dirty="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a:p>
            <a:pPr lvl="0"/>
            <a:endParaRPr lang="en-US" altLang="zh-CN" sz="2400" b="1" dirty="0">
              <a:ln w="9525">
                <a:noFill/>
                <a:round/>
              </a:ln>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5" name="矩形 54">
            <a:extLst>
              <a:ext uri="{FF2B5EF4-FFF2-40B4-BE49-F238E27FC236}">
                <a16:creationId xmlns="" xmlns:a16="http://schemas.microsoft.com/office/drawing/2014/main" id="{8AD8D25A-E248-4337-9082-4C768BECFA24}"/>
              </a:ext>
            </a:extLst>
          </p:cNvPr>
          <p:cNvSpPr/>
          <p:nvPr/>
        </p:nvSpPr>
        <p:spPr>
          <a:xfrm>
            <a:off x="648000" y="1828521"/>
            <a:ext cx="7888807" cy="646331"/>
          </a:xfrm>
          <a:prstGeom prst="rect">
            <a:avLst/>
          </a:prstGeom>
          <a:noFill/>
        </p:spPr>
        <p:txBody>
          <a:bodyPr wrap="square" rtlCol="0">
            <a:spAutoFit/>
          </a:bodyPr>
          <a:lstStyle/>
          <a:p>
            <a:pPr algn="just"/>
            <a:r>
              <a:rPr lang="zh-CN" altLang="en-US" sz="1200" b="1" dirty="0" smtClean="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200" b="1" dirty="0" smtClean="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19</a:t>
            </a:r>
            <a:r>
              <a:rPr lang="zh-CN" altLang="en-US" sz="1200" b="1" dirty="0" smtClean="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年分子</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互作研究平台仪器设备累计使用</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2576.5</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小时</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，为校内外</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35</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个</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课题组，</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80</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名师生提供服务，产生测试费用</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10.98</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万</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元。</a:t>
            </a:r>
            <a:r>
              <a:rPr lang="en-US" altLang="zh-CN" sz="1200" b="1" dirty="0" err="1">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Biacore</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 T200</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分子互作仪开放运行的</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个月中，为校内外 </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个课题组累积提供测试服务 </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48</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次，检测</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151</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样本，累计机时达</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303.5</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rPr>
              <a:t>小时。</a:t>
            </a:r>
          </a:p>
        </p:txBody>
      </p:sp>
      <p:graphicFrame>
        <p:nvGraphicFramePr>
          <p:cNvPr id="15" name="图表 14">
            <a:extLst>
              <a:ext uri="{FF2B5EF4-FFF2-40B4-BE49-F238E27FC236}">
                <a16:creationId xmlns="" xmlns:a16="http://schemas.microsoft.com/office/drawing/2014/main" id="{893AD85E-5313-4854-B0CF-30FD29FC8B47}"/>
              </a:ext>
            </a:extLst>
          </p:cNvPr>
          <p:cNvGraphicFramePr/>
          <p:nvPr>
            <p:extLst>
              <p:ext uri="{D42A27DB-BD31-4B8C-83A1-F6EECF244321}">
                <p14:modId xmlns:p14="http://schemas.microsoft.com/office/powerpoint/2010/main" xmlns="" val="2265242146"/>
              </p:ext>
            </p:extLst>
          </p:nvPr>
        </p:nvGraphicFramePr>
        <p:xfrm>
          <a:off x="2530793" y="5373216"/>
          <a:ext cx="4082415" cy="14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图表 15">
            <a:extLst>
              <a:ext uri="{FF2B5EF4-FFF2-40B4-BE49-F238E27FC236}">
                <a16:creationId xmlns="" xmlns:a16="http://schemas.microsoft.com/office/drawing/2014/main" id="{6F698916-3EB0-4BCA-960E-FE3055DAD2E5}"/>
              </a:ext>
            </a:extLst>
          </p:cNvPr>
          <p:cNvGraphicFramePr/>
          <p:nvPr>
            <p:extLst>
              <p:ext uri="{D42A27DB-BD31-4B8C-83A1-F6EECF244321}">
                <p14:modId xmlns:p14="http://schemas.microsoft.com/office/powerpoint/2010/main" xmlns="" val="1989173211"/>
              </p:ext>
            </p:extLst>
          </p:nvPr>
        </p:nvGraphicFramePr>
        <p:xfrm>
          <a:off x="2333380" y="3557485"/>
          <a:ext cx="3960440" cy="1440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6">
            <a:extLst>
              <a:ext uri="{FF2B5EF4-FFF2-40B4-BE49-F238E27FC236}">
                <a16:creationId xmlns="" xmlns:a16="http://schemas.microsoft.com/office/drawing/2014/main" id="{38DF9126-AA37-4DF4-A2B2-446242FFD651}"/>
              </a:ext>
            </a:extLst>
          </p:cNvPr>
          <p:cNvSpPr txBox="1"/>
          <p:nvPr/>
        </p:nvSpPr>
        <p:spPr>
          <a:xfrm>
            <a:off x="522000" y="4997612"/>
            <a:ext cx="8100000" cy="646331"/>
          </a:xfrm>
          <a:prstGeom prst="rect">
            <a:avLst/>
          </a:prstGeom>
          <a:noFill/>
        </p:spPr>
        <p:txBody>
          <a:bodyPr wrap="square" rtlCol="0">
            <a:spAutoFit/>
          </a:bodyPr>
          <a:lstStyle/>
          <a:p>
            <a:pPr indent="457200" fontAlgn="auto">
              <a:lnSpc>
                <a:spcPct val="150000"/>
              </a:lnSpc>
            </a:pP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sym typeface="+mn-ea"/>
              </a:rPr>
              <a:t>Biacore T200</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sym typeface="+mn-ea"/>
              </a:rPr>
              <a:t>分子互作仪试运行期间，</a:t>
            </a:r>
            <a:r>
              <a:rPr 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免费服务</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3</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个月</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sym typeface="+mn-ea"/>
              </a:rPr>
              <a:t>，为校内 </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8</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sym typeface="+mn-ea"/>
              </a:rPr>
              <a:t>个课题组累积提供测试服务 </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54</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sym typeface="+mn-ea"/>
              </a:rPr>
              <a:t>次，</a:t>
            </a:r>
            <a:r>
              <a:rPr lang="en-US" altLang="zh-CN"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sym typeface="+mn-ea"/>
              </a:rPr>
              <a:t>检测</a:t>
            </a:r>
            <a:r>
              <a:rPr 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160</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sym typeface="+mn-ea"/>
              </a:rPr>
              <a:t>样本，累计机时</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574</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小时</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sym typeface="+mn-ea"/>
              </a:rPr>
              <a:t>，节省教师经费约</a:t>
            </a:r>
            <a:r>
              <a:rPr lang="en-US" altLang="zh-CN"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4.02</a:t>
            </a:r>
            <a:r>
              <a:rPr lang="zh-CN" altLang="en-US" sz="1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万</a:t>
            </a:r>
            <a:r>
              <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sym typeface="+mn-ea"/>
              </a:rPr>
              <a:t>元。</a:t>
            </a:r>
            <a:endParaRPr lang="zh-CN" altLang="en-US" sz="1200" b="1" dirty="0">
              <a:solidFill>
                <a:srgbClr val="1F497D"/>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18" name="图表 17">
            <a:extLst>
              <a:ext uri="{FF2B5EF4-FFF2-40B4-BE49-F238E27FC236}">
                <a16:creationId xmlns=""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xmlns="" val="1249851344"/>
              </p:ext>
            </p:extLst>
          </p:nvPr>
        </p:nvGraphicFramePr>
        <p:xfrm>
          <a:off x="904131" y="2365338"/>
          <a:ext cx="3600000" cy="144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图表 18">
            <a:extLst>
              <a:ext uri="{FF2B5EF4-FFF2-40B4-BE49-F238E27FC236}">
                <a16:creationId xmlns="" xmlns:a16="http://schemas.microsoft.com/office/drawing/2014/main" id="{B82659AA-15D4-4E4B-A700-8E1C35032947}"/>
              </a:ext>
            </a:extLst>
          </p:cNvPr>
          <p:cNvGraphicFramePr/>
          <p:nvPr>
            <p:extLst>
              <p:ext uri="{D42A27DB-BD31-4B8C-83A1-F6EECF244321}">
                <p14:modId xmlns:p14="http://schemas.microsoft.com/office/powerpoint/2010/main" xmlns="" val="4156635548"/>
              </p:ext>
            </p:extLst>
          </p:nvPr>
        </p:nvGraphicFramePr>
        <p:xfrm>
          <a:off x="4483509" y="2365211"/>
          <a:ext cx="3600000" cy="144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2171335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3">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3016</TotalTime>
  <Words>4631</Words>
  <Application>Microsoft Office PowerPoint</Application>
  <PresentationFormat>全屏显示(4:3)</PresentationFormat>
  <Paragraphs>584</Paragraphs>
  <Slides>17</Slides>
  <Notes>17</Notes>
  <HiddenSlides>0</HiddenSlides>
  <MMClips>0</MMClips>
  <ScaleCrop>false</ScaleCrop>
  <HeadingPairs>
    <vt:vector size="4" baseType="variant">
      <vt:variant>
        <vt:lpstr>主题</vt:lpstr>
      </vt:variant>
      <vt:variant>
        <vt:i4>4</vt:i4>
      </vt:variant>
      <vt:variant>
        <vt:lpstr>幻灯片标题</vt:lpstr>
      </vt:variant>
      <vt:variant>
        <vt:i4>17</vt:i4>
      </vt:variant>
    </vt:vector>
  </HeadingPairs>
  <TitlesOfParts>
    <vt:vector size="21" baseType="lpstr">
      <vt:lpstr>Office 主题​​</vt:lpstr>
      <vt:lpstr>1_Office 主题</vt:lpstr>
      <vt:lpstr>Office 主题</vt:lpstr>
      <vt:lpstr>2_Office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Ping Li</dc:creator>
  <cp:lastModifiedBy>lenovo</cp:lastModifiedBy>
  <cp:revision>189</cp:revision>
  <dcterms:created xsi:type="dcterms:W3CDTF">2019-01-16T02:53:12Z</dcterms:created>
  <dcterms:modified xsi:type="dcterms:W3CDTF">2020-12-07T09:06:41Z</dcterms:modified>
</cp:coreProperties>
</file>